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charts/chart13.xml" ContentType="application/vnd.openxmlformats-officedocument.drawingml.chart+xml"/>
  <Override PartName="/ppt/notesSlides/notesSlide19.xml" ContentType="application/vnd.openxmlformats-officedocument.presentationml.notesSlid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notesSlides/notesSlide21.xml" ContentType="application/vnd.openxmlformats-officedocument.presentationml.notesSlid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8.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8.xml" ContentType="application/vnd.openxmlformats-officedocument.presentationml.notesSlid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9.xml" ContentType="application/vnd.openxmlformats-officedocument.presentationml.notesSlid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0.xml" ContentType="application/vnd.openxmlformats-officedocument.presentationml.notesSlid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1.xml" ContentType="application/vnd.openxmlformats-officedocument.presentationml.notesSlid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72" r:id="rId1"/>
  </p:sldMasterIdLst>
  <p:notesMasterIdLst>
    <p:notesMasterId r:id="rId44"/>
  </p:notesMasterIdLst>
  <p:handoutMasterIdLst>
    <p:handoutMasterId r:id="rId45"/>
  </p:handoutMasterIdLst>
  <p:sldIdLst>
    <p:sldId id="377" r:id="rId2"/>
    <p:sldId id="322" r:id="rId3"/>
    <p:sldId id="373" r:id="rId4"/>
    <p:sldId id="323" r:id="rId5"/>
    <p:sldId id="392" r:id="rId6"/>
    <p:sldId id="378" r:id="rId7"/>
    <p:sldId id="382" r:id="rId8"/>
    <p:sldId id="412" r:id="rId9"/>
    <p:sldId id="480" r:id="rId10"/>
    <p:sldId id="485" r:id="rId11"/>
    <p:sldId id="490" r:id="rId12"/>
    <p:sldId id="379" r:id="rId13"/>
    <p:sldId id="441" r:id="rId14"/>
    <p:sldId id="473" r:id="rId15"/>
    <p:sldId id="474" r:id="rId16"/>
    <p:sldId id="475" r:id="rId17"/>
    <p:sldId id="442" r:id="rId18"/>
    <p:sldId id="443" r:id="rId19"/>
    <p:sldId id="476" r:id="rId20"/>
    <p:sldId id="477" r:id="rId21"/>
    <p:sldId id="478" r:id="rId22"/>
    <p:sldId id="444" r:id="rId23"/>
    <p:sldId id="479" r:id="rId24"/>
    <p:sldId id="462" r:id="rId25"/>
    <p:sldId id="481" r:id="rId26"/>
    <p:sldId id="482" r:id="rId27"/>
    <p:sldId id="483" r:id="rId28"/>
    <p:sldId id="458" r:id="rId29"/>
    <p:sldId id="464" r:id="rId30"/>
    <p:sldId id="465" r:id="rId31"/>
    <p:sldId id="384" r:id="rId32"/>
    <p:sldId id="459" r:id="rId33"/>
    <p:sldId id="487" r:id="rId34"/>
    <p:sldId id="488" r:id="rId35"/>
    <p:sldId id="491" r:id="rId36"/>
    <p:sldId id="489" r:id="rId37"/>
    <p:sldId id="425" r:id="rId38"/>
    <p:sldId id="492" r:id="rId39"/>
    <p:sldId id="380" r:id="rId40"/>
    <p:sldId id="440" r:id="rId41"/>
    <p:sldId id="358" r:id="rId42"/>
    <p:sldId id="26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6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8434"/>
    <a:srgbClr val="51AFFD"/>
    <a:srgbClr val="90A842"/>
    <a:srgbClr val="B1C872"/>
    <a:srgbClr val="002A7E"/>
    <a:srgbClr val="79DCFF"/>
    <a:srgbClr val="21C5FF"/>
    <a:srgbClr val="C199DF"/>
    <a:srgbClr val="BAAAD2"/>
    <a:srgbClr val="4BD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F19F4A-0C6D-43DC-9CF2-0C5990B0C0FC}" v="735" dt="2026-02-26T13:20:44.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5" autoAdjust="0"/>
    <p:restoredTop sz="96247" autoAdjust="0"/>
  </p:normalViewPr>
  <p:slideViewPr>
    <p:cSldViewPr snapToGrid="0" snapToObjects="1" showGuides="1">
      <p:cViewPr varScale="1">
        <p:scale>
          <a:sx n="59" d="100"/>
          <a:sy n="59" d="100"/>
        </p:scale>
        <p:origin x="928" y="52"/>
      </p:cViewPr>
      <p:guideLst>
        <p:guide orient="horz" pos="2160"/>
        <p:guide pos="1603"/>
      </p:guideLst>
    </p:cSldViewPr>
  </p:slideViewPr>
  <p:notesTextViewPr>
    <p:cViewPr>
      <p:scale>
        <a:sx n="1" d="1"/>
        <a:sy n="1" d="1"/>
      </p:scale>
      <p:origin x="0" y="0"/>
    </p:cViewPr>
  </p:notesTextViewPr>
  <p:sorterViewPr>
    <p:cViewPr varScale="1">
      <p:scale>
        <a:sx n="1" d="1"/>
        <a:sy n="1" d="1"/>
      </p:scale>
      <p:origin x="0" y="-5592"/>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1.xml"/><Relationship Id="rId1"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3.xml"/><Relationship Id="rId1"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Actual survey 6 respondents</c:v>
                </c:pt>
              </c:strCache>
            </c:strRef>
          </c:tx>
          <c:spPr>
            <a:solidFill>
              <a:srgbClr val="D4B9E9"/>
            </a:solidFill>
            <a:ln>
              <a:solidFill>
                <a:schemeClr val="bg1">
                  <a:lumMod val="65000"/>
                  <a:alpha val="87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DCAB-46A7-8D8F-5B811DFA6824}"/>
              </c:ext>
            </c:extLst>
          </c:dPt>
          <c:dPt>
            <c:idx val="1"/>
            <c:invertIfNegative val="0"/>
            <c:bubble3D val="0"/>
            <c:extLst>
              <c:ext xmlns:c16="http://schemas.microsoft.com/office/drawing/2014/chart" uri="{C3380CC4-5D6E-409C-BE32-E72D297353CC}">
                <c16:uniqueId val="{00000001-DCAB-46A7-8D8F-5B811DFA6824}"/>
              </c:ext>
            </c:extLst>
          </c:dPt>
          <c:dPt>
            <c:idx val="2"/>
            <c:invertIfNegative val="0"/>
            <c:bubble3D val="0"/>
            <c:extLst>
              <c:ext xmlns:c16="http://schemas.microsoft.com/office/drawing/2014/chart" uri="{C3380CC4-5D6E-409C-BE32-E72D297353CC}">
                <c16:uniqueId val="{00000002-DCAB-46A7-8D8F-5B811DFA6824}"/>
              </c:ext>
            </c:extLst>
          </c:dPt>
          <c:dPt>
            <c:idx val="4"/>
            <c:invertIfNegative val="0"/>
            <c:bubble3D val="0"/>
            <c:extLst>
              <c:ext xmlns:c16="http://schemas.microsoft.com/office/drawing/2014/chart" uri="{C3380CC4-5D6E-409C-BE32-E72D297353CC}">
                <c16:uniqueId val="{00000003-DCAB-46A7-8D8F-5B811DFA6824}"/>
              </c:ext>
            </c:extLst>
          </c:dPt>
          <c:dPt>
            <c:idx val="7"/>
            <c:invertIfNegative val="0"/>
            <c:bubble3D val="0"/>
            <c:extLst>
              <c:ext xmlns:c16="http://schemas.microsoft.com/office/drawing/2014/chart" uri="{C3380CC4-5D6E-409C-BE32-E72D297353CC}">
                <c16:uniqueId val="{00000004-DCAB-46A7-8D8F-5B811DFA6824}"/>
              </c:ext>
            </c:extLst>
          </c:dPt>
          <c:dPt>
            <c:idx val="10"/>
            <c:invertIfNegative val="0"/>
            <c:bubble3D val="0"/>
            <c:extLst>
              <c:ext xmlns:c16="http://schemas.microsoft.com/office/drawing/2014/chart" uri="{C3380CC4-5D6E-409C-BE32-E72D297353CC}">
                <c16:uniqueId val="{00000005-DCAB-46A7-8D8F-5B811DFA6824}"/>
              </c:ext>
            </c:extLst>
          </c:dPt>
          <c:dPt>
            <c:idx val="12"/>
            <c:invertIfNegative val="0"/>
            <c:bubble3D val="0"/>
            <c:extLst>
              <c:ext xmlns:c16="http://schemas.microsoft.com/office/drawing/2014/chart" uri="{C3380CC4-5D6E-409C-BE32-E72D297353CC}">
                <c16:uniqueId val="{00000006-DCAB-46A7-8D8F-5B811DFA6824}"/>
              </c:ext>
            </c:extLst>
          </c:dPt>
          <c:dPt>
            <c:idx val="13"/>
            <c:invertIfNegative val="0"/>
            <c:bubble3D val="0"/>
            <c:extLst>
              <c:ext xmlns:c16="http://schemas.microsoft.com/office/drawing/2014/chart" uri="{C3380CC4-5D6E-409C-BE32-E72D297353CC}">
                <c16:uniqueId val="{00000007-DCAB-46A7-8D8F-5B811DFA6824}"/>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D4B9E9"/>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Prefer not to say</c:v>
                </c:pt>
                <c:pt idx="1">
                  <c:v>65+</c:v>
                </c:pt>
                <c:pt idx="2">
                  <c:v>55-64</c:v>
                </c:pt>
                <c:pt idx="3">
                  <c:v>45-54</c:v>
                </c:pt>
                <c:pt idx="4">
                  <c:v>35-44</c:v>
                </c:pt>
                <c:pt idx="5">
                  <c:v>16-34 years</c:v>
                </c:pt>
                <c:pt idx="7">
                  <c:v>Prefer not to say</c:v>
                </c:pt>
                <c:pt idx="8">
                  <c:v>Prefer to self describe</c:v>
                </c:pt>
                <c:pt idx="9">
                  <c:v>Female (including transgender women)</c:v>
                </c:pt>
                <c:pt idx="10">
                  <c:v>Male (inc transgender men)</c:v>
                </c:pt>
              </c:strCache>
            </c:strRef>
          </c:cat>
          <c:val>
            <c:numRef>
              <c:f>Sheet1!$B$2:$B$12</c:f>
              <c:numCache>
                <c:formatCode>0%</c:formatCode>
                <c:ptCount val="11"/>
                <c:pt idx="0">
                  <c:v>0.01</c:v>
                </c:pt>
                <c:pt idx="1">
                  <c:v>0.43</c:v>
                </c:pt>
                <c:pt idx="2">
                  <c:v>0.26</c:v>
                </c:pt>
                <c:pt idx="3">
                  <c:v>0.15</c:v>
                </c:pt>
                <c:pt idx="4">
                  <c:v>0.1</c:v>
                </c:pt>
                <c:pt idx="5">
                  <c:v>0.05</c:v>
                </c:pt>
                <c:pt idx="7">
                  <c:v>0.01</c:v>
                </c:pt>
                <c:pt idx="8">
                  <c:v>0.01</c:v>
                </c:pt>
                <c:pt idx="9">
                  <c:v>0.7</c:v>
                </c:pt>
                <c:pt idx="10">
                  <c:v>0.28999999999999998</c:v>
                </c:pt>
              </c:numCache>
            </c:numRef>
          </c:val>
          <c:extLst>
            <c:ext xmlns:c16="http://schemas.microsoft.com/office/drawing/2014/chart" uri="{C3380CC4-5D6E-409C-BE32-E72D297353CC}">
              <c16:uniqueId val="{00000008-DCAB-46A7-8D8F-5B811DFA6824}"/>
            </c:ext>
          </c:extLst>
        </c:ser>
        <c:ser>
          <c:idx val="1"/>
          <c:order val="1"/>
          <c:tx>
            <c:strRef>
              <c:f>Sheet1!$C$1</c:f>
              <c:strCache>
                <c:ptCount val="1"/>
                <c:pt idx="0">
                  <c:v>Rim weighted sample</c:v>
                </c:pt>
              </c:strCache>
            </c:strRef>
          </c:tx>
          <c:spPr>
            <a:solidFill>
              <a:schemeClr val="tx2">
                <a:lumMod val="60000"/>
                <a:lumOff val="40000"/>
              </a:schemeClr>
            </a:solidFill>
            <a:ln>
              <a:solidFill>
                <a:schemeClr val="accent1"/>
              </a:solidFill>
            </a:ln>
            <a:effectLst>
              <a:softEdge rad="25400"/>
            </a:effectLst>
          </c:spPr>
          <c:invertIfNegative val="0"/>
          <c:dLbls>
            <c:dLbl>
              <c:idx val="9"/>
              <c:tx>
                <c:rich>
                  <a:bodyPr/>
                  <a:lstStyle/>
                  <a:p>
                    <a:r>
                      <a:rPr lang="en-US" dirty="0"/>
                      <a:t>52%</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9-DCAB-46A7-8D8F-5B811DFA682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Prefer not to say</c:v>
                </c:pt>
                <c:pt idx="1">
                  <c:v>65+</c:v>
                </c:pt>
                <c:pt idx="2">
                  <c:v>55-64</c:v>
                </c:pt>
                <c:pt idx="3">
                  <c:v>45-54</c:v>
                </c:pt>
                <c:pt idx="4">
                  <c:v>35-44</c:v>
                </c:pt>
                <c:pt idx="5">
                  <c:v>16-34 years</c:v>
                </c:pt>
                <c:pt idx="7">
                  <c:v>Prefer not to say</c:v>
                </c:pt>
                <c:pt idx="8">
                  <c:v>Prefer to self describe</c:v>
                </c:pt>
                <c:pt idx="9">
                  <c:v>Female (including transgender women)</c:v>
                </c:pt>
                <c:pt idx="10">
                  <c:v>Male (inc transgender men)</c:v>
                </c:pt>
              </c:strCache>
            </c:strRef>
          </c:cat>
          <c:val>
            <c:numRef>
              <c:f>Sheet1!$C$2:$C$12</c:f>
              <c:numCache>
                <c:formatCode>0%</c:formatCode>
                <c:ptCount val="11"/>
                <c:pt idx="0">
                  <c:v>0.01</c:v>
                </c:pt>
                <c:pt idx="1">
                  <c:v>0.15</c:v>
                </c:pt>
                <c:pt idx="2">
                  <c:v>0.13</c:v>
                </c:pt>
                <c:pt idx="3">
                  <c:v>0.16</c:v>
                </c:pt>
                <c:pt idx="4">
                  <c:v>0.19</c:v>
                </c:pt>
                <c:pt idx="5">
                  <c:v>0.36</c:v>
                </c:pt>
                <c:pt idx="7">
                  <c:v>0.01</c:v>
                </c:pt>
                <c:pt idx="8">
                  <c:v>0.01</c:v>
                </c:pt>
                <c:pt idx="9">
                  <c:v>0.52</c:v>
                </c:pt>
                <c:pt idx="10">
                  <c:v>0.48</c:v>
                </c:pt>
              </c:numCache>
            </c:numRef>
          </c:val>
          <c:extLst>
            <c:ext xmlns:c16="http://schemas.microsoft.com/office/drawing/2014/chart" uri="{C3380CC4-5D6E-409C-BE32-E72D297353CC}">
              <c16:uniqueId val="{0000000A-DCAB-46A7-8D8F-5B811DFA6824}"/>
            </c:ext>
          </c:extLst>
        </c:ser>
        <c:dLbls>
          <c:dLblPos val="outEnd"/>
          <c:showLegendKey val="0"/>
          <c:showVal val="1"/>
          <c:showCatName val="0"/>
          <c:showSerName val="0"/>
          <c:showPercent val="0"/>
          <c:showBubbleSize val="0"/>
        </c:dLbls>
        <c:gapWidth val="33"/>
        <c:axId val="120229888"/>
        <c:axId val="120231424"/>
      </c:barChart>
      <c:catAx>
        <c:axId val="12022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20231424"/>
        <c:crosses val="autoZero"/>
        <c:auto val="1"/>
        <c:lblAlgn val="ctr"/>
        <c:lblOffset val="100"/>
        <c:noMultiLvlLbl val="0"/>
      </c:catAx>
      <c:valAx>
        <c:axId val="120231424"/>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2022988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Actual panelists</c:v>
                </c:pt>
              </c:strCache>
            </c:strRef>
          </c:tx>
          <c:spPr>
            <a:solidFill>
              <a:srgbClr val="D4B9E9"/>
            </a:solidFill>
            <a:ln>
              <a:solidFill>
                <a:schemeClr val="bg1">
                  <a:lumMod val="65000"/>
                  <a:alpha val="87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79CD-4882-972E-D5D2EC5A55AC}"/>
              </c:ext>
            </c:extLst>
          </c:dPt>
          <c:dPt>
            <c:idx val="1"/>
            <c:invertIfNegative val="0"/>
            <c:bubble3D val="0"/>
            <c:extLst>
              <c:ext xmlns:c16="http://schemas.microsoft.com/office/drawing/2014/chart" uri="{C3380CC4-5D6E-409C-BE32-E72D297353CC}">
                <c16:uniqueId val="{00000001-79CD-4882-972E-D5D2EC5A55AC}"/>
              </c:ext>
            </c:extLst>
          </c:dPt>
          <c:dPt>
            <c:idx val="2"/>
            <c:invertIfNegative val="0"/>
            <c:bubble3D val="0"/>
            <c:extLst>
              <c:ext xmlns:c16="http://schemas.microsoft.com/office/drawing/2014/chart" uri="{C3380CC4-5D6E-409C-BE32-E72D297353CC}">
                <c16:uniqueId val="{00000002-79CD-4882-972E-D5D2EC5A55AC}"/>
              </c:ext>
            </c:extLst>
          </c:dPt>
          <c:dPt>
            <c:idx val="4"/>
            <c:invertIfNegative val="0"/>
            <c:bubble3D val="0"/>
            <c:extLst>
              <c:ext xmlns:c16="http://schemas.microsoft.com/office/drawing/2014/chart" uri="{C3380CC4-5D6E-409C-BE32-E72D297353CC}">
                <c16:uniqueId val="{00000003-79CD-4882-972E-D5D2EC5A55AC}"/>
              </c:ext>
            </c:extLst>
          </c:dPt>
          <c:dPt>
            <c:idx val="7"/>
            <c:invertIfNegative val="0"/>
            <c:bubble3D val="0"/>
            <c:extLst>
              <c:ext xmlns:c16="http://schemas.microsoft.com/office/drawing/2014/chart" uri="{C3380CC4-5D6E-409C-BE32-E72D297353CC}">
                <c16:uniqueId val="{00000004-79CD-4882-972E-D5D2EC5A55AC}"/>
              </c:ext>
            </c:extLst>
          </c:dPt>
          <c:dPt>
            <c:idx val="10"/>
            <c:invertIfNegative val="0"/>
            <c:bubble3D val="0"/>
            <c:extLst>
              <c:ext xmlns:c16="http://schemas.microsoft.com/office/drawing/2014/chart" uri="{C3380CC4-5D6E-409C-BE32-E72D297353CC}">
                <c16:uniqueId val="{00000005-79CD-4882-972E-D5D2EC5A55AC}"/>
              </c:ext>
            </c:extLst>
          </c:dPt>
          <c:dPt>
            <c:idx val="12"/>
            <c:invertIfNegative val="0"/>
            <c:bubble3D val="0"/>
            <c:extLst>
              <c:ext xmlns:c16="http://schemas.microsoft.com/office/drawing/2014/chart" uri="{C3380CC4-5D6E-409C-BE32-E72D297353CC}">
                <c16:uniqueId val="{00000006-79CD-4882-972E-D5D2EC5A55AC}"/>
              </c:ext>
            </c:extLst>
          </c:dPt>
          <c:dPt>
            <c:idx val="13"/>
            <c:invertIfNegative val="0"/>
            <c:bubble3D val="0"/>
            <c:extLst>
              <c:ext xmlns:c16="http://schemas.microsoft.com/office/drawing/2014/chart" uri="{C3380CC4-5D6E-409C-BE32-E72D297353CC}">
                <c16:uniqueId val="{00000007-79CD-4882-972E-D5D2EC5A55AC}"/>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B686DA"/>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Prefer not to say</c:v>
                </c:pt>
                <c:pt idx="1">
                  <c:v>Ethnic groups other than white</c:v>
                </c:pt>
                <c:pt idx="2">
                  <c:v>White</c:v>
                </c:pt>
              </c:strCache>
            </c:strRef>
          </c:cat>
          <c:val>
            <c:numRef>
              <c:f>Sheet1!$B$2:$B$4</c:f>
              <c:numCache>
                <c:formatCode>0%</c:formatCode>
                <c:ptCount val="3"/>
                <c:pt idx="0">
                  <c:v>0</c:v>
                </c:pt>
                <c:pt idx="1">
                  <c:v>0.22</c:v>
                </c:pt>
                <c:pt idx="2">
                  <c:v>0.78</c:v>
                </c:pt>
              </c:numCache>
            </c:numRef>
          </c:val>
          <c:extLst>
            <c:ext xmlns:c16="http://schemas.microsoft.com/office/drawing/2014/chart" uri="{C3380CC4-5D6E-409C-BE32-E72D297353CC}">
              <c16:uniqueId val="{00000008-79CD-4882-972E-D5D2EC5A55AC}"/>
            </c:ext>
          </c:extLst>
        </c:ser>
        <c:ser>
          <c:idx val="1"/>
          <c:order val="1"/>
          <c:tx>
            <c:strRef>
              <c:f>Sheet1!$C$1</c:f>
              <c:strCache>
                <c:ptCount val="1"/>
                <c:pt idx="0">
                  <c:v>Rim weighted</c:v>
                </c:pt>
              </c:strCache>
            </c:strRef>
          </c:tx>
          <c:spPr>
            <a:solidFill>
              <a:schemeClr val="tx2">
                <a:lumMod val="60000"/>
                <a:lumOff val="40000"/>
              </a:schemeClr>
            </a:solidFill>
            <a:ln>
              <a:noFill/>
            </a:ln>
            <a:effectLst>
              <a:softEdge rad="25400"/>
            </a:effectLst>
          </c:spPr>
          <c:invertIfNegative val="0"/>
          <c:dLbls>
            <c:dLbl>
              <c:idx val="6"/>
              <c:layout>
                <c:manualLayout>
                  <c:x val="-3.4532180049155967E-3"/>
                  <c:y val="4.9141123439600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9CD-4882-972E-D5D2EC5A55A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Prefer not to say</c:v>
                </c:pt>
                <c:pt idx="1">
                  <c:v>Ethnic groups other than white</c:v>
                </c:pt>
                <c:pt idx="2">
                  <c:v>White</c:v>
                </c:pt>
              </c:strCache>
            </c:strRef>
          </c:cat>
          <c:val>
            <c:numRef>
              <c:f>Sheet1!$C$2:$C$4</c:f>
              <c:numCache>
                <c:formatCode>0%</c:formatCode>
                <c:ptCount val="3"/>
                <c:pt idx="0">
                  <c:v>0</c:v>
                </c:pt>
                <c:pt idx="1">
                  <c:v>0.43</c:v>
                </c:pt>
                <c:pt idx="2">
                  <c:v>0.56999999999999995</c:v>
                </c:pt>
              </c:numCache>
            </c:numRef>
          </c:val>
          <c:extLst>
            <c:ext xmlns:c16="http://schemas.microsoft.com/office/drawing/2014/chart" uri="{C3380CC4-5D6E-409C-BE32-E72D297353CC}">
              <c16:uniqueId val="{0000000A-79CD-4882-972E-D5D2EC5A55AC}"/>
            </c:ext>
          </c:extLst>
        </c:ser>
        <c:dLbls>
          <c:showLegendKey val="0"/>
          <c:showVal val="0"/>
          <c:showCatName val="0"/>
          <c:showSerName val="0"/>
          <c:showPercent val="0"/>
          <c:showBubbleSize val="0"/>
        </c:dLbls>
        <c:gapWidth val="33"/>
        <c:axId val="120229888"/>
        <c:axId val="120231424"/>
      </c:barChart>
      <c:catAx>
        <c:axId val="12022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20231424"/>
        <c:crosses val="autoZero"/>
        <c:auto val="1"/>
        <c:lblAlgn val="ctr"/>
        <c:lblOffset val="100"/>
        <c:noMultiLvlLbl val="0"/>
      </c:catAx>
      <c:valAx>
        <c:axId val="120231424"/>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2022988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38787457177728"/>
          <c:y val="0.13105417471792005"/>
          <c:w val="0.771987407249629"/>
          <c:h val="0.84411702256949905"/>
        </c:manualLayout>
      </c:layout>
      <c:barChart>
        <c:barDir val="col"/>
        <c:grouping val="clustered"/>
        <c:varyColors val="0"/>
        <c:ser>
          <c:idx val="1"/>
          <c:order val="0"/>
          <c:tx>
            <c:strRef>
              <c:f>Sheet1!$B$1</c:f>
              <c:strCache>
                <c:ptCount val="1"/>
                <c:pt idx="0">
                  <c:v>Column3</c:v>
                </c:pt>
              </c:strCache>
            </c:strRef>
          </c:tx>
          <c:spPr>
            <a:solidFill>
              <a:schemeClr val="accent4">
                <a:lumMod val="60000"/>
                <a:lumOff val="40000"/>
              </a:schemeClr>
            </a:solidFill>
            <a:ln>
              <a:solidFill>
                <a:srgbClr val="21C5FF"/>
              </a:solidFill>
            </a:ln>
            <a:effectLst/>
          </c:spPr>
          <c:invertIfNegative val="0"/>
          <c:dPt>
            <c:idx val="0"/>
            <c:invertIfNegative val="0"/>
            <c:bubble3D val="0"/>
            <c:spPr>
              <a:solidFill>
                <a:srgbClr val="00B0F0"/>
              </a:solidFill>
              <a:ln>
                <a:solidFill>
                  <a:srgbClr val="21C5FF"/>
                </a:solidFill>
              </a:ln>
              <a:effectLst/>
            </c:spPr>
            <c:extLst>
              <c:ext xmlns:c16="http://schemas.microsoft.com/office/drawing/2014/chart" uri="{C3380CC4-5D6E-409C-BE32-E72D297353CC}">
                <c16:uniqueId val="{00000001-14AD-4139-B957-C84219B1351B}"/>
              </c:ext>
            </c:extLst>
          </c:dPt>
          <c:dPt>
            <c:idx val="1"/>
            <c:invertIfNegative val="0"/>
            <c:bubble3D val="0"/>
            <c:spPr>
              <a:solidFill>
                <a:srgbClr val="00B0F0"/>
              </a:solidFill>
              <a:ln>
                <a:solidFill>
                  <a:srgbClr val="21C5FF"/>
                </a:solidFill>
              </a:ln>
              <a:effectLst/>
            </c:spPr>
            <c:extLst>
              <c:ext xmlns:c16="http://schemas.microsoft.com/office/drawing/2014/chart" uri="{C3380CC4-5D6E-409C-BE32-E72D297353CC}">
                <c16:uniqueId val="{00000003-14AD-4139-B957-C84219B1351B}"/>
              </c:ext>
            </c:extLst>
          </c:dPt>
          <c:dPt>
            <c:idx val="2"/>
            <c:invertIfNegative val="0"/>
            <c:bubble3D val="0"/>
            <c:spPr>
              <a:solidFill>
                <a:srgbClr val="4BD0FF"/>
              </a:solidFill>
              <a:ln>
                <a:solidFill>
                  <a:srgbClr val="21C5FF"/>
                </a:solidFill>
              </a:ln>
              <a:effectLst/>
            </c:spPr>
            <c:extLst>
              <c:ext xmlns:c16="http://schemas.microsoft.com/office/drawing/2014/chart" uri="{C3380CC4-5D6E-409C-BE32-E72D297353CC}">
                <c16:uniqueId val="{00000005-14AD-4139-B957-C84219B1351B}"/>
              </c:ext>
            </c:extLst>
          </c:dPt>
          <c:dPt>
            <c:idx val="3"/>
            <c:invertIfNegative val="0"/>
            <c:bubble3D val="0"/>
            <c:spPr>
              <a:solidFill>
                <a:schemeClr val="tx2">
                  <a:lumMod val="40000"/>
                  <a:lumOff val="60000"/>
                </a:schemeClr>
              </a:solidFill>
              <a:ln>
                <a:solidFill>
                  <a:srgbClr val="B1C872"/>
                </a:solidFill>
              </a:ln>
              <a:effectLst/>
            </c:spPr>
            <c:extLst>
              <c:ext xmlns:c16="http://schemas.microsoft.com/office/drawing/2014/chart" uri="{C3380CC4-5D6E-409C-BE32-E72D297353CC}">
                <c16:uniqueId val="{00000007-14AD-4139-B957-C84219B1351B}"/>
              </c:ext>
            </c:extLst>
          </c:dPt>
          <c:dPt>
            <c:idx val="5"/>
            <c:invertIfNegative val="0"/>
            <c:bubble3D val="0"/>
            <c:spPr>
              <a:solidFill>
                <a:srgbClr val="90A842"/>
              </a:solidFill>
              <a:ln>
                <a:solidFill>
                  <a:srgbClr val="90A842"/>
                </a:solidFill>
              </a:ln>
              <a:effectLst/>
            </c:spPr>
            <c:extLst>
              <c:ext xmlns:c16="http://schemas.microsoft.com/office/drawing/2014/chart" uri="{C3380CC4-5D6E-409C-BE32-E72D297353CC}">
                <c16:uniqueId val="{00000008-14AD-4139-B957-C84219B1351B}"/>
              </c:ext>
            </c:extLst>
          </c:dPt>
          <c:dPt>
            <c:idx val="6"/>
            <c:invertIfNegative val="0"/>
            <c:bubble3D val="0"/>
            <c:spPr>
              <a:solidFill>
                <a:srgbClr val="90A842"/>
              </a:solidFill>
              <a:ln>
                <a:solidFill>
                  <a:srgbClr val="90A842"/>
                </a:solidFill>
              </a:ln>
              <a:effectLst/>
            </c:spPr>
            <c:extLst>
              <c:ext xmlns:c16="http://schemas.microsoft.com/office/drawing/2014/chart" uri="{C3380CC4-5D6E-409C-BE32-E72D297353CC}">
                <c16:uniqueId val="{00000009-14AD-4139-B957-C84219B1351B}"/>
              </c:ext>
            </c:extLst>
          </c:dPt>
          <c:dPt>
            <c:idx val="8"/>
            <c:invertIfNegative val="0"/>
            <c:bubble3D val="0"/>
            <c:spPr>
              <a:solidFill>
                <a:schemeClr val="accent4">
                  <a:lumMod val="75000"/>
                </a:schemeClr>
              </a:solidFill>
              <a:ln>
                <a:solidFill>
                  <a:srgbClr val="21C5FF"/>
                </a:solidFill>
              </a:ln>
              <a:effectLst/>
            </c:spPr>
            <c:extLst>
              <c:ext xmlns:c16="http://schemas.microsoft.com/office/drawing/2014/chart" uri="{C3380CC4-5D6E-409C-BE32-E72D297353CC}">
                <c16:uniqueId val="{0000000B-14AD-4139-B957-C84219B1351B}"/>
              </c:ext>
            </c:extLst>
          </c:dPt>
          <c:dPt>
            <c:idx val="9"/>
            <c:invertIfNegative val="0"/>
            <c:bubble3D val="0"/>
            <c:spPr>
              <a:solidFill>
                <a:schemeClr val="accent4">
                  <a:lumMod val="75000"/>
                </a:schemeClr>
              </a:solidFill>
              <a:ln>
                <a:solidFill>
                  <a:srgbClr val="21C5FF"/>
                </a:solidFill>
              </a:ln>
              <a:effectLst/>
            </c:spPr>
            <c:extLst>
              <c:ext xmlns:c16="http://schemas.microsoft.com/office/drawing/2014/chart" uri="{C3380CC4-5D6E-409C-BE32-E72D297353CC}">
                <c16:uniqueId val="{0000000D-14AD-4139-B957-C84219B1351B}"/>
              </c:ext>
            </c:extLst>
          </c:dPt>
          <c:dLbls>
            <c:dLbl>
              <c:idx val="0"/>
              <c:spPr>
                <a:noFill/>
                <a:ln>
                  <a:noFill/>
                </a:ln>
                <a:effectLst/>
              </c:spPr>
              <c:txPr>
                <a:bodyPr wrap="square" lIns="38100" tIns="19050" rIns="38100" bIns="19050" anchor="ctr">
                  <a:spAutoFit/>
                </a:bodyPr>
                <a:lstStyle/>
                <a:p>
                  <a:pPr>
                    <a:defRPr sz="1600" b="1">
                      <a:solidFill>
                        <a:srgbClr val="00B0F0"/>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4AD-4139-B957-C84219B1351B}"/>
                </c:ext>
              </c:extLst>
            </c:dLbl>
            <c:dLbl>
              <c:idx val="1"/>
              <c:spPr>
                <a:noFill/>
                <a:ln>
                  <a:noFill/>
                </a:ln>
                <a:effectLst/>
              </c:spPr>
              <c:txPr>
                <a:bodyPr wrap="square" lIns="38100" tIns="19050" rIns="38100" bIns="19050" anchor="ctr">
                  <a:spAutoFit/>
                </a:bodyPr>
                <a:lstStyle/>
                <a:p>
                  <a:pPr>
                    <a:defRPr sz="1600" b="1">
                      <a:solidFill>
                        <a:srgbClr val="00B0F0"/>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4AD-4139-B957-C84219B1351B}"/>
                </c:ext>
              </c:extLst>
            </c:dLbl>
            <c:spPr>
              <a:noFill/>
              <a:ln>
                <a:noFill/>
              </a:ln>
              <a:effectLst/>
            </c:spPr>
            <c:txPr>
              <a:bodyPr wrap="square" lIns="38100" tIns="19050" rIns="38100" bIns="19050" anchor="ctr">
                <a:spAutoFit/>
              </a:bodyPr>
              <a:lstStyle/>
              <a:p>
                <a:pPr>
                  <a:defRPr sz="1600" b="1">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Didn't know this was an option</c:v>
                </c:pt>
                <c:pt idx="1">
                  <c:v>Never needed to</c:v>
                </c:pt>
                <c:pt idx="3">
                  <c:v>More than 12 months ago</c:v>
                </c:pt>
                <c:pt idx="4">
                  <c:v>6-12 months ago</c:v>
                </c:pt>
                <c:pt idx="5">
                  <c:v>3-6 months ago</c:v>
                </c:pt>
                <c:pt idx="6">
                  <c:v>In the last 3 months</c:v>
                </c:pt>
              </c:strCache>
            </c:strRef>
          </c:cat>
          <c:val>
            <c:numRef>
              <c:f>Sheet1!$B$2:$B$8</c:f>
              <c:numCache>
                <c:formatCode>0%</c:formatCode>
                <c:ptCount val="7"/>
                <c:pt idx="0">
                  <c:v>0.2</c:v>
                </c:pt>
                <c:pt idx="1">
                  <c:v>0.19</c:v>
                </c:pt>
                <c:pt idx="3">
                  <c:v>0.25</c:v>
                </c:pt>
                <c:pt idx="4">
                  <c:v>0</c:v>
                </c:pt>
                <c:pt idx="5">
                  <c:v>7.0000000000000007E-2</c:v>
                </c:pt>
                <c:pt idx="6">
                  <c:v>0.28000000000000003</c:v>
                </c:pt>
              </c:numCache>
            </c:numRef>
          </c:val>
          <c:extLst>
            <c:ext xmlns:c16="http://schemas.microsoft.com/office/drawing/2014/chart" uri="{C3380CC4-5D6E-409C-BE32-E72D297353CC}">
              <c16:uniqueId val="{0000000E-14AD-4139-B957-C84219B1351B}"/>
            </c:ext>
          </c:extLst>
        </c:ser>
        <c:dLbls>
          <c:dLblPos val="outEnd"/>
          <c:showLegendKey val="0"/>
          <c:showVal val="1"/>
          <c:showCatName val="0"/>
          <c:showSerName val="0"/>
          <c:showPercent val="0"/>
          <c:showBubbleSize val="0"/>
        </c:dLbls>
        <c:gapWidth val="34"/>
        <c:axId val="-208515360"/>
        <c:axId val="-208513040"/>
      </c:barChart>
      <c:catAx>
        <c:axId val="-208515360"/>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en-US"/>
          </a:p>
        </c:txPr>
        <c:crossAx val="-208513040"/>
        <c:crosses val="autoZero"/>
        <c:auto val="1"/>
        <c:lblAlgn val="ctr"/>
        <c:lblOffset val="100"/>
        <c:noMultiLvlLbl val="0"/>
      </c:catAx>
      <c:valAx>
        <c:axId val="-208513040"/>
        <c:scaling>
          <c:orientation val="minMax"/>
        </c:scaling>
        <c:delete val="1"/>
        <c:axPos val="r"/>
        <c:numFmt formatCode="0%" sourceLinked="1"/>
        <c:majorTickMark val="none"/>
        <c:minorTickMark val="none"/>
        <c:tickLblPos val="nextTo"/>
        <c:crossAx val="-208515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38787457177728"/>
          <c:y val="0.13105417471792005"/>
          <c:w val="0.771987407249629"/>
          <c:h val="0.84411702256949905"/>
        </c:manualLayout>
      </c:layout>
      <c:barChart>
        <c:barDir val="bar"/>
        <c:grouping val="stacked"/>
        <c:varyColors val="0"/>
        <c:ser>
          <c:idx val="0"/>
          <c:order val="0"/>
          <c:tx>
            <c:strRef>
              <c:f>Sheet1!$B$1</c:f>
              <c:strCache>
                <c:ptCount val="1"/>
                <c:pt idx="0">
                  <c:v>Very poor</c:v>
                </c:pt>
              </c:strCache>
            </c:strRef>
          </c:tx>
          <c:spPr>
            <a:solidFill>
              <a:schemeClr val="accent4">
                <a:lumMod val="75000"/>
              </a:schemeClr>
            </a:solidFill>
            <a:ln>
              <a:solidFill>
                <a:schemeClr val="accent4">
                  <a:lumMod val="75000"/>
                </a:schemeClr>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196B-4C44-9082-39C32E718F48}"/>
                </c:ext>
              </c:extLst>
            </c:dLbl>
            <c:dLbl>
              <c:idx val="2"/>
              <c:delete val="1"/>
              <c:extLst>
                <c:ext xmlns:c15="http://schemas.microsoft.com/office/drawing/2012/chart" uri="{CE6537A1-D6FC-4f65-9D91-7224C49458BB}"/>
                <c:ext xmlns:c16="http://schemas.microsoft.com/office/drawing/2014/chart" uri="{C3380CC4-5D6E-409C-BE32-E72D297353CC}">
                  <c16:uniqueId val="{0000000A-196B-4C44-9082-39C32E718F48}"/>
                </c:ext>
              </c:extLst>
            </c:dLbl>
            <c:dLbl>
              <c:idx val="3"/>
              <c:delete val="1"/>
              <c:extLst>
                <c:ext xmlns:c15="http://schemas.microsoft.com/office/drawing/2012/chart" uri="{CE6537A1-D6FC-4f65-9D91-7224C49458BB}"/>
                <c:ext xmlns:c16="http://schemas.microsoft.com/office/drawing/2014/chart" uri="{C3380CC4-5D6E-409C-BE32-E72D297353CC}">
                  <c16:uniqueId val="{0000000D-196B-4C44-9082-39C32E718F48}"/>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Evening/weekend appointment experience</c:v>
                </c:pt>
              </c:strCache>
            </c:strRef>
          </c:cat>
          <c:val>
            <c:numRef>
              <c:f>Sheet1!$B$2</c:f>
              <c:numCache>
                <c:formatCode>0%</c:formatCode>
                <c:ptCount val="1"/>
                <c:pt idx="0">
                  <c:v>0.04</c:v>
                </c:pt>
              </c:numCache>
            </c:numRef>
          </c:val>
          <c:extLst>
            <c:ext xmlns:c16="http://schemas.microsoft.com/office/drawing/2014/chart" uri="{C3380CC4-5D6E-409C-BE32-E72D297353CC}">
              <c16:uniqueId val="{00000001-196B-4C44-9082-39C32E718F48}"/>
            </c:ext>
          </c:extLst>
        </c:ser>
        <c:ser>
          <c:idx val="1"/>
          <c:order val="1"/>
          <c:tx>
            <c:strRef>
              <c:f>Sheet1!$C$1</c:f>
              <c:strCache>
                <c:ptCount val="1"/>
                <c:pt idx="0">
                  <c:v>Fairly poor</c:v>
                </c:pt>
              </c:strCache>
            </c:strRef>
          </c:tx>
          <c:spPr>
            <a:solidFill>
              <a:schemeClr val="accent4">
                <a:lumMod val="60000"/>
                <a:lumOff val="40000"/>
              </a:schemeClr>
            </a:solidFill>
            <a:ln>
              <a:solidFill>
                <a:schemeClr val="accent4">
                  <a:lumMod val="60000"/>
                  <a:lumOff val="40000"/>
                </a:schemeClr>
              </a:solid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C-196B-4C44-9082-39C32E718F48}"/>
                </c:ext>
              </c:extLst>
            </c:dLbl>
            <c:dLbl>
              <c:idx val="3"/>
              <c:delete val="1"/>
              <c:extLst>
                <c:ext xmlns:c15="http://schemas.microsoft.com/office/drawing/2012/chart" uri="{CE6537A1-D6FC-4f65-9D91-7224C49458BB}"/>
                <c:ext xmlns:c16="http://schemas.microsoft.com/office/drawing/2014/chart" uri="{C3380CC4-5D6E-409C-BE32-E72D297353CC}">
                  <c16:uniqueId val="{00000009-196B-4C44-9082-39C32E718F48}"/>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Evening/weekend appointment experience</c:v>
                </c:pt>
              </c:strCache>
            </c:strRef>
          </c:cat>
          <c:val>
            <c:numRef>
              <c:f>Sheet1!$C$2</c:f>
              <c:numCache>
                <c:formatCode>0%</c:formatCode>
                <c:ptCount val="1"/>
                <c:pt idx="0">
                  <c:v>0.03</c:v>
                </c:pt>
              </c:numCache>
            </c:numRef>
          </c:val>
          <c:extLst>
            <c:ext xmlns:c16="http://schemas.microsoft.com/office/drawing/2014/chart" uri="{C3380CC4-5D6E-409C-BE32-E72D297353CC}">
              <c16:uniqueId val="{00000003-196B-4C44-9082-39C32E718F48}"/>
            </c:ext>
          </c:extLst>
        </c:ser>
        <c:ser>
          <c:idx val="2"/>
          <c:order val="2"/>
          <c:tx>
            <c:strRef>
              <c:f>Sheet1!$D$1</c:f>
              <c:strCache>
                <c:ptCount val="1"/>
                <c:pt idx="0">
                  <c:v>Neither/nor</c:v>
                </c:pt>
              </c:strCache>
            </c:strRef>
          </c:tx>
          <c:spPr>
            <a:solidFill>
              <a:schemeClr val="bg1">
                <a:lumMod val="75000"/>
              </a:schemeClr>
            </a:solidFill>
            <a:ln>
              <a:solidFill>
                <a:schemeClr val="bg1">
                  <a:lumMod val="75000"/>
                </a:schemeClr>
              </a:solidFill>
            </a:ln>
            <a:effectLst/>
          </c:spPr>
          <c:invertIfNegative val="0"/>
          <c:dLbls>
            <c:spPr>
              <a:noFill/>
              <a:ln>
                <a:noFill/>
              </a:ln>
              <a:effectLst/>
            </c:spPr>
            <c:txPr>
              <a:bodyPr wrap="square" lIns="38100" tIns="19050" rIns="38100" bIns="19050" anchor="ctr">
                <a:spAutoFit/>
              </a:bodyPr>
              <a:lstStyle/>
              <a:p>
                <a:pPr>
                  <a:defRPr sz="1400">
                    <a:solidFill>
                      <a:srgbClr val="00206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Evening/weekend appointment experience</c:v>
                </c:pt>
              </c:strCache>
            </c:strRef>
          </c:cat>
          <c:val>
            <c:numRef>
              <c:f>Sheet1!$D$2</c:f>
              <c:numCache>
                <c:formatCode>0%</c:formatCode>
                <c:ptCount val="1"/>
                <c:pt idx="0">
                  <c:v>0.16</c:v>
                </c:pt>
              </c:numCache>
            </c:numRef>
          </c:val>
          <c:extLst>
            <c:ext xmlns:c16="http://schemas.microsoft.com/office/drawing/2014/chart" uri="{C3380CC4-5D6E-409C-BE32-E72D297353CC}">
              <c16:uniqueId val="{00000004-196B-4C44-9082-39C32E718F48}"/>
            </c:ext>
          </c:extLst>
        </c:ser>
        <c:ser>
          <c:idx val="3"/>
          <c:order val="3"/>
          <c:tx>
            <c:strRef>
              <c:f>Sheet1!$E$1</c:f>
              <c:strCache>
                <c:ptCount val="1"/>
                <c:pt idx="0">
                  <c:v>Fairly good</c:v>
                </c:pt>
              </c:strCache>
            </c:strRef>
          </c:tx>
          <c:spPr>
            <a:solidFill>
              <a:srgbClr val="B1C872"/>
            </a:solidFill>
            <a:ln>
              <a:solidFill>
                <a:srgbClr val="B1C872"/>
              </a:solidFill>
            </a:ln>
          </c:spPr>
          <c:invertIfNegative val="0"/>
          <c:dLbls>
            <c:spPr>
              <a:noFill/>
              <a:ln>
                <a:noFill/>
              </a:ln>
              <a:effectLst/>
            </c:spPr>
            <c:txPr>
              <a:bodyPr wrap="square" lIns="38100" tIns="19050" rIns="38100" bIns="19050" anchor="ctr">
                <a:spAutoFit/>
              </a:bodyPr>
              <a:lstStyle/>
              <a:p>
                <a:pPr>
                  <a:defRPr sz="2400" b="1">
                    <a:solidFill>
                      <a:srgbClr val="00206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Evening/weekend appointment experience</c:v>
                </c:pt>
              </c:strCache>
            </c:strRef>
          </c:cat>
          <c:val>
            <c:numRef>
              <c:f>Sheet1!$E$2</c:f>
              <c:numCache>
                <c:formatCode>0%</c:formatCode>
                <c:ptCount val="1"/>
                <c:pt idx="0">
                  <c:v>0.31</c:v>
                </c:pt>
              </c:numCache>
            </c:numRef>
          </c:val>
          <c:extLst>
            <c:ext xmlns:c16="http://schemas.microsoft.com/office/drawing/2014/chart" uri="{C3380CC4-5D6E-409C-BE32-E72D297353CC}">
              <c16:uniqueId val="{00000005-196B-4C44-9082-39C32E718F48}"/>
            </c:ext>
          </c:extLst>
        </c:ser>
        <c:ser>
          <c:idx val="4"/>
          <c:order val="4"/>
          <c:tx>
            <c:strRef>
              <c:f>Sheet1!$F$1</c:f>
              <c:strCache>
                <c:ptCount val="1"/>
                <c:pt idx="0">
                  <c:v>Very good</c:v>
                </c:pt>
              </c:strCache>
            </c:strRef>
          </c:tx>
          <c:spPr>
            <a:solidFill>
              <a:srgbClr val="90A842"/>
            </a:solidFill>
            <a:ln>
              <a:solidFill>
                <a:srgbClr val="90A842"/>
              </a:solidFill>
            </a:ln>
          </c:spPr>
          <c:invertIfNegative val="0"/>
          <c:dLbls>
            <c:spPr>
              <a:noFill/>
              <a:ln>
                <a:noFill/>
              </a:ln>
              <a:effectLst/>
            </c:spPr>
            <c:txPr>
              <a:bodyPr wrap="square" lIns="38100" tIns="19050" rIns="38100" bIns="19050" anchor="ctr">
                <a:spAutoFit/>
              </a:bodyPr>
              <a:lstStyle/>
              <a:p>
                <a:pPr>
                  <a:defRPr sz="2800" b="1">
                    <a:solidFill>
                      <a:srgbClr val="00206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Evening/weekend appointment experience</c:v>
                </c:pt>
              </c:strCache>
            </c:strRef>
          </c:cat>
          <c:val>
            <c:numRef>
              <c:f>Sheet1!$F$2</c:f>
              <c:numCache>
                <c:formatCode>0%</c:formatCode>
                <c:ptCount val="1"/>
                <c:pt idx="0">
                  <c:v>0.47</c:v>
                </c:pt>
              </c:numCache>
            </c:numRef>
          </c:val>
          <c:extLst>
            <c:ext xmlns:c16="http://schemas.microsoft.com/office/drawing/2014/chart" uri="{C3380CC4-5D6E-409C-BE32-E72D297353CC}">
              <c16:uniqueId val="{00000007-196B-4C44-9082-39C32E718F48}"/>
            </c:ext>
          </c:extLst>
        </c:ser>
        <c:dLbls>
          <c:dLblPos val="ctr"/>
          <c:showLegendKey val="0"/>
          <c:showVal val="1"/>
          <c:showCatName val="0"/>
          <c:showSerName val="0"/>
          <c:showPercent val="0"/>
          <c:showBubbleSize val="0"/>
        </c:dLbls>
        <c:gapWidth val="34"/>
        <c:overlap val="100"/>
        <c:axId val="-208515360"/>
        <c:axId val="-208513040"/>
      </c:barChart>
      <c:catAx>
        <c:axId val="-2085153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208513040"/>
        <c:crosses val="autoZero"/>
        <c:auto val="1"/>
        <c:lblAlgn val="ctr"/>
        <c:lblOffset val="100"/>
        <c:noMultiLvlLbl val="0"/>
      </c:catAx>
      <c:valAx>
        <c:axId val="-208513040"/>
        <c:scaling>
          <c:orientation val="minMax"/>
        </c:scaling>
        <c:delete val="1"/>
        <c:axPos val="t"/>
        <c:numFmt formatCode="0%" sourceLinked="1"/>
        <c:majorTickMark val="none"/>
        <c:minorTickMark val="none"/>
        <c:tickLblPos val="nextTo"/>
        <c:crossAx val="-208515360"/>
        <c:crosses val="autoZero"/>
        <c:crossBetween val="between"/>
      </c:valAx>
      <c:spPr>
        <a:noFill/>
        <a:ln>
          <a:noFill/>
        </a:ln>
        <a:effectLst/>
      </c:spPr>
    </c:plotArea>
    <c:legend>
      <c:legendPos val="t"/>
      <c:layout>
        <c:manualLayout>
          <c:xMode val="edge"/>
          <c:yMode val="edge"/>
          <c:x val="7.0055254912517975E-2"/>
          <c:y val="4.6102234947153563E-2"/>
          <c:w val="0.89999994626576629"/>
          <c:h val="8.5318434722813558E-2"/>
        </c:manualLayout>
      </c:layout>
      <c:overlay val="0"/>
      <c:txPr>
        <a:bodyPr/>
        <a:lstStyle/>
        <a:p>
          <a:pPr>
            <a:defRPr sz="1800">
              <a:solidFill>
                <a:srgbClr val="002060"/>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38787457177728"/>
          <c:y val="0.13105417471792005"/>
          <c:w val="0.771987407249629"/>
          <c:h val="0.84411702256949905"/>
        </c:manualLayout>
      </c:layout>
      <c:barChart>
        <c:barDir val="col"/>
        <c:grouping val="clustered"/>
        <c:varyColors val="0"/>
        <c:ser>
          <c:idx val="1"/>
          <c:order val="0"/>
          <c:tx>
            <c:strRef>
              <c:f>Sheet1!$B$1</c:f>
              <c:strCache>
                <c:ptCount val="1"/>
                <c:pt idx="0">
                  <c:v>Column3</c:v>
                </c:pt>
              </c:strCache>
            </c:strRef>
          </c:tx>
          <c:spPr>
            <a:solidFill>
              <a:schemeClr val="accent4">
                <a:lumMod val="60000"/>
                <a:lumOff val="40000"/>
              </a:schemeClr>
            </a:solidFill>
            <a:ln>
              <a:solidFill>
                <a:schemeClr val="accent4">
                  <a:lumMod val="60000"/>
                  <a:lumOff val="40000"/>
                </a:schemeClr>
              </a:solidFill>
            </a:ln>
            <a:effectLst/>
          </c:spPr>
          <c:invertIfNegative val="0"/>
          <c:dPt>
            <c:idx val="0"/>
            <c:invertIfNegative val="0"/>
            <c:bubble3D val="0"/>
            <c:spPr>
              <a:solidFill>
                <a:srgbClr val="00B0F0"/>
              </a:solidFill>
              <a:ln>
                <a:solidFill>
                  <a:srgbClr val="21C5FF"/>
                </a:solidFill>
              </a:ln>
              <a:effectLst/>
            </c:spPr>
            <c:extLst>
              <c:ext xmlns:c16="http://schemas.microsoft.com/office/drawing/2014/chart" uri="{C3380CC4-5D6E-409C-BE32-E72D297353CC}">
                <c16:uniqueId val="{00000001-14AD-4139-B957-C84219B1351B}"/>
              </c:ext>
            </c:extLst>
          </c:dPt>
          <c:dPt>
            <c:idx val="1"/>
            <c:invertIfNegative val="0"/>
            <c:bubble3D val="0"/>
            <c:spPr>
              <a:solidFill>
                <a:srgbClr val="00B0F0"/>
              </a:solidFill>
              <a:ln>
                <a:solidFill>
                  <a:srgbClr val="21C5FF"/>
                </a:solidFill>
              </a:ln>
              <a:effectLst/>
            </c:spPr>
            <c:extLst>
              <c:ext xmlns:c16="http://schemas.microsoft.com/office/drawing/2014/chart" uri="{C3380CC4-5D6E-409C-BE32-E72D297353CC}">
                <c16:uniqueId val="{00000003-14AD-4139-B957-C84219B1351B}"/>
              </c:ext>
            </c:extLst>
          </c:dPt>
          <c:dPt>
            <c:idx val="2"/>
            <c:invertIfNegative val="0"/>
            <c:bubble3D val="0"/>
            <c:spPr>
              <a:solidFill>
                <a:srgbClr val="4BD0FF"/>
              </a:solidFill>
              <a:ln>
                <a:solidFill>
                  <a:srgbClr val="4BD0FF"/>
                </a:solidFill>
              </a:ln>
              <a:effectLst/>
            </c:spPr>
            <c:extLst>
              <c:ext xmlns:c16="http://schemas.microsoft.com/office/drawing/2014/chart" uri="{C3380CC4-5D6E-409C-BE32-E72D297353CC}">
                <c16:uniqueId val="{00000005-14AD-4139-B957-C84219B1351B}"/>
              </c:ext>
            </c:extLst>
          </c:dPt>
          <c:dPt>
            <c:idx val="3"/>
            <c:invertIfNegative val="0"/>
            <c:bubble3D val="0"/>
            <c:spPr>
              <a:solidFill>
                <a:schemeClr val="tx2">
                  <a:lumMod val="40000"/>
                  <a:lumOff val="60000"/>
                </a:schemeClr>
              </a:solidFill>
              <a:ln>
                <a:solidFill>
                  <a:schemeClr val="tx2">
                    <a:lumMod val="40000"/>
                    <a:lumOff val="60000"/>
                  </a:schemeClr>
                </a:solidFill>
              </a:ln>
              <a:effectLst/>
            </c:spPr>
            <c:extLst>
              <c:ext xmlns:c16="http://schemas.microsoft.com/office/drawing/2014/chart" uri="{C3380CC4-5D6E-409C-BE32-E72D297353CC}">
                <c16:uniqueId val="{00000007-14AD-4139-B957-C84219B1351B}"/>
              </c:ext>
            </c:extLst>
          </c:dPt>
          <c:dPt>
            <c:idx val="4"/>
            <c:invertIfNegative val="0"/>
            <c:bubble3D val="0"/>
            <c:spPr>
              <a:solidFill>
                <a:srgbClr val="90A842"/>
              </a:solidFill>
              <a:ln>
                <a:solidFill>
                  <a:srgbClr val="90A842"/>
                </a:solidFill>
              </a:ln>
              <a:effectLst/>
            </c:spPr>
            <c:extLst>
              <c:ext xmlns:c16="http://schemas.microsoft.com/office/drawing/2014/chart" uri="{C3380CC4-5D6E-409C-BE32-E72D297353CC}">
                <c16:uniqueId val="{00000000-A734-47AD-A86C-A72B97AF1C07}"/>
              </c:ext>
            </c:extLst>
          </c:dPt>
          <c:dPt>
            <c:idx val="5"/>
            <c:invertIfNegative val="0"/>
            <c:bubble3D val="0"/>
            <c:spPr>
              <a:solidFill>
                <a:srgbClr val="90A842"/>
              </a:solidFill>
              <a:ln>
                <a:solidFill>
                  <a:srgbClr val="90A842"/>
                </a:solidFill>
              </a:ln>
              <a:effectLst/>
            </c:spPr>
            <c:extLst>
              <c:ext xmlns:c16="http://schemas.microsoft.com/office/drawing/2014/chart" uri="{C3380CC4-5D6E-409C-BE32-E72D297353CC}">
                <c16:uniqueId val="{00000008-14AD-4139-B957-C84219B1351B}"/>
              </c:ext>
            </c:extLst>
          </c:dPt>
          <c:dPt>
            <c:idx val="6"/>
            <c:invertIfNegative val="0"/>
            <c:bubble3D val="0"/>
            <c:spPr>
              <a:solidFill>
                <a:srgbClr val="90A842"/>
              </a:solidFill>
              <a:ln>
                <a:solidFill>
                  <a:srgbClr val="90A842"/>
                </a:solidFill>
              </a:ln>
              <a:effectLst/>
            </c:spPr>
            <c:extLst>
              <c:ext xmlns:c16="http://schemas.microsoft.com/office/drawing/2014/chart" uri="{C3380CC4-5D6E-409C-BE32-E72D297353CC}">
                <c16:uniqueId val="{00000009-14AD-4139-B957-C84219B1351B}"/>
              </c:ext>
            </c:extLst>
          </c:dPt>
          <c:dPt>
            <c:idx val="8"/>
            <c:invertIfNegative val="0"/>
            <c:bubble3D val="0"/>
            <c:spPr>
              <a:solidFill>
                <a:schemeClr val="accent4">
                  <a:lumMod val="75000"/>
                </a:schemeClr>
              </a:solidFill>
              <a:ln>
                <a:solidFill>
                  <a:schemeClr val="accent4">
                    <a:lumMod val="75000"/>
                  </a:schemeClr>
                </a:solidFill>
              </a:ln>
              <a:effectLst/>
            </c:spPr>
            <c:extLst>
              <c:ext xmlns:c16="http://schemas.microsoft.com/office/drawing/2014/chart" uri="{C3380CC4-5D6E-409C-BE32-E72D297353CC}">
                <c16:uniqueId val="{0000000B-14AD-4139-B957-C84219B1351B}"/>
              </c:ext>
            </c:extLst>
          </c:dPt>
          <c:dPt>
            <c:idx val="9"/>
            <c:invertIfNegative val="0"/>
            <c:bubble3D val="0"/>
            <c:spPr>
              <a:solidFill>
                <a:schemeClr val="accent4">
                  <a:lumMod val="75000"/>
                </a:schemeClr>
              </a:solidFill>
              <a:ln>
                <a:solidFill>
                  <a:schemeClr val="accent4">
                    <a:lumMod val="75000"/>
                  </a:schemeClr>
                </a:solidFill>
              </a:ln>
              <a:effectLst/>
            </c:spPr>
            <c:extLst>
              <c:ext xmlns:c16="http://schemas.microsoft.com/office/drawing/2014/chart" uri="{C3380CC4-5D6E-409C-BE32-E72D297353CC}">
                <c16:uniqueId val="{0000000D-14AD-4139-B957-C84219B1351B}"/>
              </c:ext>
            </c:extLst>
          </c:dPt>
          <c:dLbls>
            <c:dLbl>
              <c:idx val="0"/>
              <c:spPr>
                <a:noFill/>
                <a:ln>
                  <a:noFill/>
                </a:ln>
                <a:effectLst/>
              </c:spPr>
              <c:txPr>
                <a:bodyPr wrap="square" lIns="38100" tIns="19050" rIns="38100" bIns="19050" anchor="ctr">
                  <a:spAutoFit/>
                </a:bodyPr>
                <a:lstStyle/>
                <a:p>
                  <a:pPr>
                    <a:defRPr sz="1600" b="1">
                      <a:solidFill>
                        <a:srgbClr val="00B0F0"/>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4AD-4139-B957-C84219B1351B}"/>
                </c:ext>
              </c:extLst>
            </c:dLbl>
            <c:dLbl>
              <c:idx val="1"/>
              <c:spPr>
                <a:noFill/>
                <a:ln>
                  <a:noFill/>
                </a:ln>
                <a:effectLst/>
              </c:spPr>
              <c:txPr>
                <a:bodyPr wrap="square" lIns="38100" tIns="19050" rIns="38100" bIns="19050" anchor="ctr">
                  <a:spAutoFit/>
                </a:bodyPr>
                <a:lstStyle/>
                <a:p>
                  <a:pPr>
                    <a:defRPr sz="1600" b="1">
                      <a:solidFill>
                        <a:srgbClr val="00B0F0"/>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4AD-4139-B957-C84219B1351B}"/>
                </c:ext>
              </c:extLst>
            </c:dLbl>
            <c:spPr>
              <a:noFill/>
              <a:ln>
                <a:noFill/>
              </a:ln>
              <a:effectLst/>
            </c:spPr>
            <c:txPr>
              <a:bodyPr wrap="square" lIns="38100" tIns="19050" rIns="38100" bIns="19050" anchor="ctr">
                <a:spAutoFit/>
              </a:bodyPr>
              <a:lstStyle/>
              <a:p>
                <a:pPr>
                  <a:defRPr sz="1600" b="1">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Didn't know this was an option</c:v>
                </c:pt>
                <c:pt idx="1">
                  <c:v>Never needed to</c:v>
                </c:pt>
                <c:pt idx="3">
                  <c:v>More than 12 months ago</c:v>
                </c:pt>
                <c:pt idx="4">
                  <c:v>6-12 months ago</c:v>
                </c:pt>
                <c:pt idx="5">
                  <c:v>3-6 months ago</c:v>
                </c:pt>
                <c:pt idx="6">
                  <c:v>In the last 3 months</c:v>
                </c:pt>
              </c:strCache>
            </c:strRef>
          </c:cat>
          <c:val>
            <c:numRef>
              <c:f>Sheet1!$B$2:$B$8</c:f>
              <c:numCache>
                <c:formatCode>0%</c:formatCode>
                <c:ptCount val="7"/>
                <c:pt idx="0">
                  <c:v>0.03</c:v>
                </c:pt>
                <c:pt idx="1">
                  <c:v>7.0000000000000007E-2</c:v>
                </c:pt>
                <c:pt idx="3">
                  <c:v>0.12</c:v>
                </c:pt>
                <c:pt idx="4">
                  <c:v>0.11</c:v>
                </c:pt>
                <c:pt idx="5">
                  <c:v>0.25</c:v>
                </c:pt>
                <c:pt idx="6">
                  <c:v>0.42</c:v>
                </c:pt>
              </c:numCache>
            </c:numRef>
          </c:val>
          <c:extLst>
            <c:ext xmlns:c16="http://schemas.microsoft.com/office/drawing/2014/chart" uri="{C3380CC4-5D6E-409C-BE32-E72D297353CC}">
              <c16:uniqueId val="{0000000E-14AD-4139-B957-C84219B1351B}"/>
            </c:ext>
          </c:extLst>
        </c:ser>
        <c:dLbls>
          <c:dLblPos val="outEnd"/>
          <c:showLegendKey val="0"/>
          <c:showVal val="1"/>
          <c:showCatName val="0"/>
          <c:showSerName val="0"/>
          <c:showPercent val="0"/>
          <c:showBubbleSize val="0"/>
        </c:dLbls>
        <c:gapWidth val="34"/>
        <c:axId val="-208515360"/>
        <c:axId val="-208513040"/>
      </c:barChart>
      <c:catAx>
        <c:axId val="-208515360"/>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en-US"/>
          </a:p>
        </c:txPr>
        <c:crossAx val="-208513040"/>
        <c:crosses val="autoZero"/>
        <c:auto val="1"/>
        <c:lblAlgn val="ctr"/>
        <c:lblOffset val="100"/>
        <c:noMultiLvlLbl val="0"/>
      </c:catAx>
      <c:valAx>
        <c:axId val="-208513040"/>
        <c:scaling>
          <c:orientation val="minMax"/>
        </c:scaling>
        <c:delete val="1"/>
        <c:axPos val="r"/>
        <c:numFmt formatCode="0%" sourceLinked="1"/>
        <c:majorTickMark val="none"/>
        <c:minorTickMark val="none"/>
        <c:tickLblPos val="nextTo"/>
        <c:crossAx val="-208515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90A842"/>
            </a:solidFill>
          </c:spPr>
          <c:dPt>
            <c:idx val="0"/>
            <c:bubble3D val="0"/>
            <c:spPr>
              <a:solidFill>
                <a:srgbClr val="90A842"/>
              </a:solidFill>
              <a:ln w="19050">
                <a:solidFill>
                  <a:schemeClr val="bg1"/>
                </a:solidFill>
              </a:ln>
              <a:effectLst/>
            </c:spPr>
            <c:extLst>
              <c:ext xmlns:c16="http://schemas.microsoft.com/office/drawing/2014/chart" uri="{C3380CC4-5D6E-409C-BE32-E72D297353CC}">
                <c16:uniqueId val="{00000001-1FDB-41C4-976A-1E81EAA9FB43}"/>
              </c:ext>
            </c:extLst>
          </c:dPt>
          <c:dPt>
            <c:idx val="1"/>
            <c:bubble3D val="0"/>
            <c:spPr>
              <a:solidFill>
                <a:schemeClr val="tx2">
                  <a:lumMod val="60000"/>
                  <a:lumOff val="40000"/>
                </a:schemeClr>
              </a:solidFill>
              <a:ln w="19050">
                <a:solidFill>
                  <a:schemeClr val="bg1"/>
                </a:solidFill>
              </a:ln>
              <a:effectLst/>
            </c:spPr>
            <c:extLst>
              <c:ext xmlns:c16="http://schemas.microsoft.com/office/drawing/2014/chart" uri="{C3380CC4-5D6E-409C-BE32-E72D297353CC}">
                <c16:uniqueId val="{00000003-1FDB-41C4-976A-1E81EAA9FB43}"/>
              </c:ext>
            </c:extLst>
          </c:dPt>
          <c:dPt>
            <c:idx val="2"/>
            <c:bubble3D val="0"/>
            <c:spPr>
              <a:solidFill>
                <a:schemeClr val="accent4">
                  <a:lumMod val="75000"/>
                </a:schemeClr>
              </a:solidFill>
              <a:ln w="19050">
                <a:solidFill>
                  <a:schemeClr val="bg1"/>
                </a:solidFill>
              </a:ln>
              <a:effectLst/>
            </c:spPr>
            <c:extLst>
              <c:ext xmlns:c16="http://schemas.microsoft.com/office/drawing/2014/chart" uri="{C3380CC4-5D6E-409C-BE32-E72D297353CC}">
                <c16:uniqueId val="{00000005-1FDB-41C4-976A-1E81EAA9FB43}"/>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1FDB-41C4-976A-1E81EAA9FB43}"/>
              </c:ext>
            </c:extLst>
          </c:dPt>
          <c:dLbls>
            <c:dLbl>
              <c:idx val="0"/>
              <c:layout>
                <c:manualLayout>
                  <c:x val="-0.26681523099154986"/>
                  <c:y val="-4.3320437854102452E-2"/>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fld id="{B853522E-10E6-43E6-8761-AECCFD093A00}" type="CATEGORYNAME">
                      <a:rPr lang="en-US" sz="2400" b="1" smtClean="0">
                        <a:solidFill>
                          <a:schemeClr val="bg1"/>
                        </a:solidFill>
                      </a:rPr>
                      <a:pPr>
                        <a:defRPr sz="2400" b="1">
                          <a:solidFill>
                            <a:schemeClr val="bg1"/>
                          </a:solidFill>
                        </a:defRPr>
                      </a:pPr>
                      <a:t>[CATEGORY NAME]</a:t>
                    </a:fld>
                    <a:endParaRPr lang="en-US" sz="2400" b="1" baseline="0" dirty="0">
                      <a:solidFill>
                        <a:schemeClr val="bg1"/>
                      </a:solidFill>
                    </a:endParaRPr>
                  </a:p>
                  <a:p>
                    <a:pPr>
                      <a:defRPr sz="2400" b="1">
                        <a:solidFill>
                          <a:schemeClr val="bg1"/>
                        </a:solidFill>
                      </a:defRPr>
                    </a:pPr>
                    <a:r>
                      <a:rPr lang="en-US" sz="2400" b="1" baseline="0" dirty="0">
                        <a:solidFill>
                          <a:schemeClr val="bg1"/>
                        </a:solidFill>
                      </a:rPr>
                      <a:t> </a:t>
                    </a:r>
                    <a:fld id="{5829CD44-C889-469E-B15A-86486D460B32}" type="VALUE">
                      <a:rPr lang="en-US" sz="2400" b="1" baseline="0">
                        <a:solidFill>
                          <a:schemeClr val="bg1"/>
                        </a:solidFill>
                      </a:rPr>
                      <a:pPr>
                        <a:defRPr sz="2400" b="1">
                          <a:solidFill>
                            <a:schemeClr val="bg1"/>
                          </a:solidFill>
                        </a:defRPr>
                      </a:pPr>
                      <a:t>[VALUE]</a:t>
                    </a:fld>
                    <a:endParaRPr lang="en-US" sz="2400" b="1"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FDB-41C4-976A-1E81EAA9FB43}"/>
                </c:ext>
              </c:extLst>
            </c:dLbl>
            <c:dLbl>
              <c:idx val="1"/>
              <c:layout>
                <c:manualLayout>
                  <c:x val="0.21595815453480069"/>
                  <c:y val="-0.12026775221484706"/>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fld id="{B50BC841-4083-463B-96C1-225204C31E92}" type="CATEGORYNAME">
                      <a:rPr lang="en-GB" sz="1800" smtClean="0"/>
                      <a:pPr>
                        <a:defRPr sz="2400" b="1">
                          <a:solidFill>
                            <a:schemeClr val="bg1"/>
                          </a:solidFill>
                        </a:defRPr>
                      </a:pPr>
                      <a:t>[CATEGORY NAME]</a:t>
                    </a:fld>
                    <a:endParaRPr lang="en-GB" sz="1800" baseline="0" dirty="0"/>
                  </a:p>
                  <a:p>
                    <a:pPr>
                      <a:defRPr sz="2400" b="1">
                        <a:solidFill>
                          <a:schemeClr val="bg1"/>
                        </a:solidFill>
                      </a:defRPr>
                    </a:pPr>
                    <a:r>
                      <a:rPr lang="en-GB" sz="2400" baseline="0" dirty="0"/>
                      <a:t> </a:t>
                    </a:r>
                    <a:fld id="{8A06B739-3487-4D4A-A8EE-5855DC8781FB}" type="VALUE">
                      <a:rPr lang="en-GB" sz="2400" baseline="0"/>
                      <a:pPr>
                        <a:defRPr sz="2400" b="1">
                          <a:solidFill>
                            <a:schemeClr val="bg1"/>
                          </a:solidFill>
                        </a:defRPr>
                      </a:pPr>
                      <a:t>[VALUE]</a:t>
                    </a:fld>
                    <a:endParaRPr lang="en-GB" sz="2400" baseline="0" dirty="0"/>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layout>
                    <c:manualLayout>
                      <c:w val="0.16384489906510763"/>
                      <c:h val="0.29403857208348266"/>
                    </c:manualLayout>
                  </c15:layout>
                  <c15:dlblFieldTable/>
                  <c15:showDataLabelsRange val="0"/>
                </c:ext>
                <c:ext xmlns:c16="http://schemas.microsoft.com/office/drawing/2014/chart" uri="{C3380CC4-5D6E-409C-BE32-E72D297353CC}">
                  <c16:uniqueId val="{00000003-1FDB-41C4-976A-1E81EAA9FB43}"/>
                </c:ext>
              </c:extLst>
            </c:dLbl>
            <c:dLbl>
              <c:idx val="2"/>
              <c:layout>
                <c:manualLayout>
                  <c:x val="9.7448045625567178E-2"/>
                  <c:y val="0.15695707530939451"/>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fld id="{46083BCC-1618-4F17-BF1C-9736CAB6D81C}" type="CATEGORYNAME">
                      <a:rPr lang="en-GB" sz="1400" smtClean="0">
                        <a:solidFill>
                          <a:schemeClr val="bg1"/>
                        </a:solidFill>
                      </a:rPr>
                      <a:pPr>
                        <a:defRPr sz="1400">
                          <a:solidFill>
                            <a:schemeClr val="bg1"/>
                          </a:solidFill>
                        </a:defRPr>
                      </a:pPr>
                      <a:t>[CATEGORY NAME]</a:t>
                    </a:fld>
                    <a:endParaRPr lang="en-GB" sz="1400" baseline="0" dirty="0">
                      <a:solidFill>
                        <a:schemeClr val="bg1"/>
                      </a:solidFill>
                    </a:endParaRPr>
                  </a:p>
                  <a:p>
                    <a:pPr>
                      <a:defRPr sz="1400">
                        <a:solidFill>
                          <a:schemeClr val="bg1"/>
                        </a:solidFill>
                      </a:defRPr>
                    </a:pPr>
                    <a:r>
                      <a:rPr lang="en-GB" sz="1400" baseline="0" dirty="0">
                        <a:solidFill>
                          <a:schemeClr val="bg1"/>
                        </a:solidFill>
                      </a:rPr>
                      <a:t> </a:t>
                    </a:r>
                    <a:fld id="{8AB5FF7E-E3B3-4148-8159-1DC358FC078D}" type="VALUE">
                      <a:rPr lang="en-GB" sz="1400" b="1" baseline="0">
                        <a:solidFill>
                          <a:schemeClr val="bg1"/>
                        </a:solidFill>
                      </a:rPr>
                      <a:pPr>
                        <a:defRPr sz="1400">
                          <a:solidFill>
                            <a:schemeClr val="bg1"/>
                          </a:solidFill>
                        </a:defRPr>
                      </a:pPr>
                      <a:t>[VALUE]</a:t>
                    </a:fld>
                    <a:endParaRPr lang="en-GB" sz="1400"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FDB-41C4-976A-1E81EAA9FB43}"/>
                </c:ext>
              </c:extLst>
            </c:dLbl>
            <c:dLbl>
              <c:idx val="3"/>
              <c:layout>
                <c:manualLayout>
                  <c:x val="1.3496765104988149E-2"/>
                  <c:y val="8.4031966085808523E-3"/>
                </c:manualLayout>
              </c:layout>
              <c:tx>
                <c:rich>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fld id="{81E599F4-A615-401A-806E-D0C4CE75EFBC}" type="CATEGORYNAME">
                      <a:rPr lang="en-US" smtClean="0"/>
                      <a:pPr>
                        <a:defRPr sz="1000">
                          <a:solidFill>
                            <a:srgbClr val="002060"/>
                          </a:solidFill>
                        </a:defRPr>
                      </a:pPr>
                      <a:t>[CATEGORY NAME]</a:t>
                    </a:fld>
                    <a:endParaRPr lang="en-US" baseline="0" dirty="0"/>
                  </a:p>
                  <a:p>
                    <a:pPr>
                      <a:defRPr sz="1000">
                        <a:solidFill>
                          <a:srgbClr val="002060"/>
                        </a:solidFill>
                      </a:defRPr>
                    </a:pPr>
                    <a:r>
                      <a:rPr lang="en-US" sz="1100" b="1" baseline="0" dirty="0"/>
                      <a:t> </a:t>
                    </a:r>
                    <a:fld id="{8BFE4CF9-7137-4FF6-8D0B-995FA292E38F}" type="VALUE">
                      <a:rPr lang="en-US" sz="1400" b="1" baseline="0"/>
                      <a:pPr>
                        <a:defRPr sz="1000">
                          <a:solidFill>
                            <a:srgbClr val="002060"/>
                          </a:solidFill>
                        </a:defRPr>
                      </a:pPr>
                      <a:t>[VALUE]</a:t>
                    </a:fld>
                    <a:endParaRPr lang="en-US" sz="1100" b="1" baseline="0" dirty="0"/>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2995921956248199"/>
                      <c:h val="0.1638630885793636"/>
                    </c:manualLayout>
                  </c15:layout>
                  <c15:dlblFieldTable/>
                  <c15:showDataLabelsRange val="0"/>
                </c:ext>
                <c:ext xmlns:c16="http://schemas.microsoft.com/office/drawing/2014/chart" uri="{C3380CC4-5D6E-409C-BE32-E72D297353CC}">
                  <c16:uniqueId val="{00000007-1FDB-41C4-976A-1E81EAA9FB4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Yes definitely</c:v>
                </c:pt>
                <c:pt idx="1">
                  <c:v>Yes to some extent</c:v>
                </c:pt>
                <c:pt idx="2">
                  <c:v>No not at all</c:v>
                </c:pt>
                <c:pt idx="3">
                  <c:v>Can't remember</c:v>
                </c:pt>
              </c:strCache>
            </c:strRef>
          </c:cat>
          <c:val>
            <c:numRef>
              <c:f>Sheet1!$B$2:$B$5</c:f>
              <c:numCache>
                <c:formatCode>0%</c:formatCode>
                <c:ptCount val="4"/>
                <c:pt idx="0">
                  <c:v>0.52</c:v>
                </c:pt>
                <c:pt idx="1">
                  <c:v>0.35</c:v>
                </c:pt>
                <c:pt idx="2">
                  <c:v>0.11</c:v>
                </c:pt>
                <c:pt idx="3">
                  <c:v>0.02</c:v>
                </c:pt>
              </c:numCache>
            </c:numRef>
          </c:val>
          <c:extLst>
            <c:ext xmlns:c16="http://schemas.microsoft.com/office/drawing/2014/chart" uri="{C3380CC4-5D6E-409C-BE32-E72D297353CC}">
              <c16:uniqueId val="{00000009-1FDB-41C4-976A-1E81EAA9FB4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209854992605741"/>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4">
                <a:lumMod val="75000"/>
              </a:schemeClr>
            </a:solidFill>
            <a:ln>
              <a:solidFill>
                <a:schemeClr val="accent4">
                  <a:lumMod val="75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1-6FB9-4B4F-856C-8D8A2264513C}"/>
              </c:ext>
            </c:extLst>
          </c:dPt>
          <c:dPt>
            <c:idx val="1"/>
            <c:invertIfNegative val="0"/>
            <c:bubble3D val="0"/>
            <c:extLst>
              <c:ext xmlns:c16="http://schemas.microsoft.com/office/drawing/2014/chart" uri="{C3380CC4-5D6E-409C-BE32-E72D297353CC}">
                <c16:uniqueId val="{00000003-6FB9-4B4F-856C-8D8A2264513C}"/>
              </c:ext>
            </c:extLst>
          </c:dPt>
          <c:dPt>
            <c:idx val="2"/>
            <c:invertIfNegative val="0"/>
            <c:bubble3D val="0"/>
            <c:extLst>
              <c:ext xmlns:c16="http://schemas.microsoft.com/office/drawing/2014/chart" uri="{C3380CC4-5D6E-409C-BE32-E72D297353CC}">
                <c16:uniqueId val="{00000005-6FB9-4B4F-856C-8D8A2264513C}"/>
              </c:ext>
            </c:extLst>
          </c:dPt>
          <c:dPt>
            <c:idx val="4"/>
            <c:invertIfNegative val="0"/>
            <c:bubble3D val="0"/>
            <c:extLst>
              <c:ext xmlns:c16="http://schemas.microsoft.com/office/drawing/2014/chart" uri="{C3380CC4-5D6E-409C-BE32-E72D297353CC}">
                <c16:uniqueId val="{00000006-6FB9-4B4F-856C-8D8A2264513C}"/>
              </c:ext>
            </c:extLst>
          </c:dPt>
          <c:dPt>
            <c:idx val="7"/>
            <c:invertIfNegative val="0"/>
            <c:bubble3D val="0"/>
            <c:extLst>
              <c:ext xmlns:c16="http://schemas.microsoft.com/office/drawing/2014/chart" uri="{C3380CC4-5D6E-409C-BE32-E72D297353CC}">
                <c16:uniqueId val="{00000007-6FB9-4B4F-856C-8D8A2264513C}"/>
              </c:ext>
            </c:extLst>
          </c:dPt>
          <c:dPt>
            <c:idx val="9"/>
            <c:invertIfNegative val="0"/>
            <c:bubble3D val="0"/>
            <c:spPr>
              <a:solidFill>
                <a:schemeClr val="bg1">
                  <a:lumMod val="75000"/>
                </a:schemeClr>
              </a:solidFill>
              <a:ln>
                <a:solidFill>
                  <a:schemeClr val="bg1">
                    <a:lumMod val="65000"/>
                  </a:schemeClr>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8-6FB9-4B4F-856C-8D8A2264513C}"/>
              </c:ext>
            </c:extLst>
          </c:dPt>
          <c:dPt>
            <c:idx val="10"/>
            <c:invertIfNegative val="0"/>
            <c:bubble3D val="0"/>
            <c:spPr>
              <a:solidFill>
                <a:srgbClr val="90A842"/>
              </a:solidFill>
              <a:ln>
                <a:solidFill>
                  <a:srgbClr val="90A842"/>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9-6FB9-4B4F-856C-8D8A2264513C}"/>
              </c:ext>
            </c:extLst>
          </c:dPt>
          <c:dPt>
            <c:idx val="12"/>
            <c:invertIfNegative val="0"/>
            <c:bubble3D val="0"/>
            <c:extLst>
              <c:ext xmlns:c16="http://schemas.microsoft.com/office/drawing/2014/chart" uri="{C3380CC4-5D6E-409C-BE32-E72D297353CC}">
                <c16:uniqueId val="{0000000A-6FB9-4B4F-856C-8D8A2264513C}"/>
              </c:ext>
            </c:extLst>
          </c:dPt>
          <c:dPt>
            <c:idx val="13"/>
            <c:invertIfNegative val="0"/>
            <c:bubble3D val="0"/>
            <c:extLst>
              <c:ext xmlns:c16="http://schemas.microsoft.com/office/drawing/2014/chart" uri="{C3380CC4-5D6E-409C-BE32-E72D297353CC}">
                <c16:uniqueId val="{0000000B-6FB9-4B4F-856C-8D8A2264513C}"/>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I used a private service (Podiatrist/GP/Victoria Health)</c:v>
                </c:pt>
                <c:pt idx="1">
                  <c:v>I used another NHS website</c:v>
                </c:pt>
                <c:pt idx="2">
                  <c:v>I phoned NHS 111</c:v>
                </c:pt>
                <c:pt idx="3">
                  <c:v>I went to Urgent Treatment Centre</c:v>
                </c:pt>
                <c:pt idx="4">
                  <c:v>I used NHS 111 online</c:v>
                </c:pt>
                <c:pt idx="5">
                  <c:v>I used GP website for more info </c:v>
                </c:pt>
                <c:pt idx="6">
                  <c:v>I went to A&amp;E/ Emergency department</c:v>
                </c:pt>
                <c:pt idx="7">
                  <c:v>I went to my GP practice</c:v>
                </c:pt>
                <c:pt idx="9">
                  <c:v>Can't remember</c:v>
                </c:pt>
                <c:pt idx="10">
                  <c:v>I did not seek any further medical advice for the same issue after contacting the pharmacist</c:v>
                </c:pt>
              </c:strCache>
            </c:strRef>
          </c:cat>
          <c:val>
            <c:numRef>
              <c:f>Sheet1!$B$2:$B$12</c:f>
              <c:numCache>
                <c:formatCode>0%</c:formatCode>
                <c:ptCount val="11"/>
                <c:pt idx="0">
                  <c:v>0.02</c:v>
                </c:pt>
                <c:pt idx="1">
                  <c:v>0.02</c:v>
                </c:pt>
                <c:pt idx="2">
                  <c:v>0.02</c:v>
                </c:pt>
                <c:pt idx="3">
                  <c:v>0.03</c:v>
                </c:pt>
                <c:pt idx="4">
                  <c:v>0.03</c:v>
                </c:pt>
                <c:pt idx="5">
                  <c:v>0.04</c:v>
                </c:pt>
                <c:pt idx="6">
                  <c:v>0.04</c:v>
                </c:pt>
                <c:pt idx="7">
                  <c:v>0.09</c:v>
                </c:pt>
                <c:pt idx="9">
                  <c:v>0.11</c:v>
                </c:pt>
                <c:pt idx="10">
                  <c:v>0.68</c:v>
                </c:pt>
              </c:numCache>
            </c:numRef>
          </c:val>
          <c:extLst>
            <c:ext xmlns:c16="http://schemas.microsoft.com/office/drawing/2014/chart" uri="{C3380CC4-5D6E-409C-BE32-E72D297353CC}">
              <c16:uniqueId val="{0000000C-6FB9-4B4F-856C-8D8A2264513C}"/>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38787457177728"/>
          <c:y val="0.13105417471792005"/>
          <c:w val="0.771987407249629"/>
          <c:h val="0.84411702256949905"/>
        </c:manualLayout>
      </c:layout>
      <c:barChart>
        <c:barDir val="col"/>
        <c:grouping val="clustered"/>
        <c:varyColors val="0"/>
        <c:ser>
          <c:idx val="1"/>
          <c:order val="0"/>
          <c:tx>
            <c:strRef>
              <c:f>Sheet1!$B$1</c:f>
              <c:strCache>
                <c:ptCount val="1"/>
                <c:pt idx="0">
                  <c:v>Column3</c:v>
                </c:pt>
              </c:strCache>
            </c:strRef>
          </c:tx>
          <c:spPr>
            <a:solidFill>
              <a:schemeClr val="accent4">
                <a:lumMod val="60000"/>
                <a:lumOff val="40000"/>
              </a:schemeClr>
            </a:solidFill>
            <a:ln>
              <a:solidFill>
                <a:schemeClr val="accent4">
                  <a:lumMod val="60000"/>
                  <a:lumOff val="40000"/>
                </a:schemeClr>
              </a:solidFill>
            </a:ln>
            <a:effectLst/>
          </c:spPr>
          <c:invertIfNegative val="0"/>
          <c:dPt>
            <c:idx val="0"/>
            <c:invertIfNegative val="0"/>
            <c:bubble3D val="0"/>
            <c:spPr>
              <a:solidFill>
                <a:srgbClr val="00B0F0"/>
              </a:solidFill>
              <a:ln>
                <a:solidFill>
                  <a:srgbClr val="21C5FF"/>
                </a:solidFill>
              </a:ln>
              <a:effectLst/>
            </c:spPr>
            <c:extLst>
              <c:ext xmlns:c16="http://schemas.microsoft.com/office/drawing/2014/chart" uri="{C3380CC4-5D6E-409C-BE32-E72D297353CC}">
                <c16:uniqueId val="{00000001-14AD-4139-B957-C84219B1351B}"/>
              </c:ext>
            </c:extLst>
          </c:dPt>
          <c:dPt>
            <c:idx val="1"/>
            <c:invertIfNegative val="0"/>
            <c:bubble3D val="0"/>
            <c:spPr>
              <a:solidFill>
                <a:srgbClr val="00B0F0"/>
              </a:solidFill>
              <a:ln>
                <a:solidFill>
                  <a:srgbClr val="21C5FF"/>
                </a:solidFill>
              </a:ln>
              <a:effectLst/>
            </c:spPr>
            <c:extLst>
              <c:ext xmlns:c16="http://schemas.microsoft.com/office/drawing/2014/chart" uri="{C3380CC4-5D6E-409C-BE32-E72D297353CC}">
                <c16:uniqueId val="{00000003-14AD-4139-B957-C84219B1351B}"/>
              </c:ext>
            </c:extLst>
          </c:dPt>
          <c:dPt>
            <c:idx val="2"/>
            <c:invertIfNegative val="0"/>
            <c:bubble3D val="0"/>
            <c:spPr>
              <a:solidFill>
                <a:srgbClr val="90A842"/>
              </a:solidFill>
              <a:ln>
                <a:solidFill>
                  <a:srgbClr val="90A842"/>
                </a:solidFill>
              </a:ln>
              <a:effectLst/>
            </c:spPr>
            <c:extLst>
              <c:ext xmlns:c16="http://schemas.microsoft.com/office/drawing/2014/chart" uri="{C3380CC4-5D6E-409C-BE32-E72D297353CC}">
                <c16:uniqueId val="{00000005-14AD-4139-B957-C84219B1351B}"/>
              </c:ext>
            </c:extLst>
          </c:dPt>
          <c:dPt>
            <c:idx val="3"/>
            <c:invertIfNegative val="0"/>
            <c:bubble3D val="0"/>
            <c:spPr>
              <a:solidFill>
                <a:srgbClr val="90A842"/>
              </a:solidFill>
              <a:ln>
                <a:solidFill>
                  <a:srgbClr val="90A842"/>
                </a:solidFill>
              </a:ln>
              <a:effectLst/>
            </c:spPr>
            <c:extLst>
              <c:ext xmlns:c16="http://schemas.microsoft.com/office/drawing/2014/chart" uri="{C3380CC4-5D6E-409C-BE32-E72D297353CC}">
                <c16:uniqueId val="{00000007-14AD-4139-B957-C84219B1351B}"/>
              </c:ext>
            </c:extLst>
          </c:dPt>
          <c:dPt>
            <c:idx val="4"/>
            <c:invertIfNegative val="0"/>
            <c:bubble3D val="0"/>
            <c:spPr>
              <a:solidFill>
                <a:srgbClr val="90A842"/>
              </a:solidFill>
              <a:ln>
                <a:solidFill>
                  <a:srgbClr val="90A842"/>
                </a:solidFill>
              </a:ln>
              <a:effectLst/>
            </c:spPr>
            <c:extLst>
              <c:ext xmlns:c16="http://schemas.microsoft.com/office/drawing/2014/chart" uri="{C3380CC4-5D6E-409C-BE32-E72D297353CC}">
                <c16:uniqueId val="{00000000-A734-47AD-A86C-A72B97AF1C07}"/>
              </c:ext>
            </c:extLst>
          </c:dPt>
          <c:dPt>
            <c:idx val="5"/>
            <c:invertIfNegative val="0"/>
            <c:bubble3D val="0"/>
            <c:spPr>
              <a:solidFill>
                <a:srgbClr val="90A842"/>
              </a:solidFill>
              <a:ln>
                <a:solidFill>
                  <a:srgbClr val="90A842"/>
                </a:solidFill>
              </a:ln>
              <a:effectLst/>
            </c:spPr>
            <c:extLst>
              <c:ext xmlns:c16="http://schemas.microsoft.com/office/drawing/2014/chart" uri="{C3380CC4-5D6E-409C-BE32-E72D297353CC}">
                <c16:uniqueId val="{00000008-14AD-4139-B957-C84219B1351B}"/>
              </c:ext>
            </c:extLst>
          </c:dPt>
          <c:dPt>
            <c:idx val="6"/>
            <c:invertIfNegative val="0"/>
            <c:bubble3D val="0"/>
            <c:spPr>
              <a:solidFill>
                <a:srgbClr val="90A842"/>
              </a:solidFill>
              <a:ln>
                <a:solidFill>
                  <a:srgbClr val="90A842"/>
                </a:solidFill>
              </a:ln>
              <a:effectLst/>
            </c:spPr>
            <c:extLst>
              <c:ext xmlns:c16="http://schemas.microsoft.com/office/drawing/2014/chart" uri="{C3380CC4-5D6E-409C-BE32-E72D297353CC}">
                <c16:uniqueId val="{00000009-14AD-4139-B957-C84219B1351B}"/>
              </c:ext>
            </c:extLst>
          </c:dPt>
          <c:dPt>
            <c:idx val="8"/>
            <c:invertIfNegative val="0"/>
            <c:bubble3D val="0"/>
            <c:spPr>
              <a:solidFill>
                <a:schemeClr val="accent4">
                  <a:lumMod val="75000"/>
                </a:schemeClr>
              </a:solidFill>
              <a:ln>
                <a:solidFill>
                  <a:schemeClr val="accent4">
                    <a:lumMod val="75000"/>
                  </a:schemeClr>
                </a:solidFill>
              </a:ln>
              <a:effectLst/>
            </c:spPr>
            <c:extLst>
              <c:ext xmlns:c16="http://schemas.microsoft.com/office/drawing/2014/chart" uri="{C3380CC4-5D6E-409C-BE32-E72D297353CC}">
                <c16:uniqueId val="{0000000B-14AD-4139-B957-C84219B1351B}"/>
              </c:ext>
            </c:extLst>
          </c:dPt>
          <c:dPt>
            <c:idx val="9"/>
            <c:invertIfNegative val="0"/>
            <c:bubble3D val="0"/>
            <c:spPr>
              <a:solidFill>
                <a:schemeClr val="accent4">
                  <a:lumMod val="75000"/>
                </a:schemeClr>
              </a:solidFill>
              <a:ln>
                <a:solidFill>
                  <a:schemeClr val="accent4">
                    <a:lumMod val="75000"/>
                  </a:schemeClr>
                </a:solidFill>
              </a:ln>
              <a:effectLst/>
            </c:spPr>
            <c:extLst>
              <c:ext xmlns:c16="http://schemas.microsoft.com/office/drawing/2014/chart" uri="{C3380CC4-5D6E-409C-BE32-E72D297353CC}">
                <c16:uniqueId val="{0000000D-14AD-4139-B957-C84219B1351B}"/>
              </c:ext>
            </c:extLst>
          </c:dPt>
          <c:dLbls>
            <c:dLbl>
              <c:idx val="0"/>
              <c:spPr>
                <a:noFill/>
                <a:ln>
                  <a:noFill/>
                </a:ln>
                <a:effectLst/>
              </c:spPr>
              <c:txPr>
                <a:bodyPr wrap="square" lIns="38100" tIns="19050" rIns="38100" bIns="19050" anchor="ctr">
                  <a:spAutoFit/>
                </a:bodyPr>
                <a:lstStyle/>
                <a:p>
                  <a:pPr>
                    <a:defRPr sz="1600" b="1">
                      <a:solidFill>
                        <a:srgbClr val="00B0F0"/>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4AD-4139-B957-C84219B1351B}"/>
                </c:ext>
              </c:extLst>
            </c:dLbl>
            <c:dLbl>
              <c:idx val="1"/>
              <c:spPr>
                <a:noFill/>
                <a:ln>
                  <a:noFill/>
                </a:ln>
                <a:effectLst/>
              </c:spPr>
              <c:txPr>
                <a:bodyPr wrap="square" lIns="38100" tIns="19050" rIns="38100" bIns="19050" anchor="ctr">
                  <a:spAutoFit/>
                </a:bodyPr>
                <a:lstStyle/>
                <a:p>
                  <a:pPr>
                    <a:defRPr sz="1600" b="1">
                      <a:solidFill>
                        <a:srgbClr val="00B0F0"/>
                      </a:solidFill>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4AD-4139-B957-C84219B1351B}"/>
                </c:ext>
              </c:extLst>
            </c:dLbl>
            <c:spPr>
              <a:noFill/>
              <a:ln>
                <a:noFill/>
              </a:ln>
              <a:effectLst/>
            </c:spPr>
            <c:txPr>
              <a:bodyPr wrap="square" lIns="38100" tIns="19050" rIns="38100" bIns="19050" anchor="ctr">
                <a:spAutoFit/>
              </a:bodyPr>
              <a:lstStyle/>
              <a:p>
                <a:pPr>
                  <a:defRPr sz="1600" b="1">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Never visited</c:v>
                </c:pt>
                <c:pt idx="2">
                  <c:v>More than 12 months ago</c:v>
                </c:pt>
                <c:pt idx="3">
                  <c:v>6-12 months ago</c:v>
                </c:pt>
                <c:pt idx="4">
                  <c:v>3-6 months ago</c:v>
                </c:pt>
                <c:pt idx="5">
                  <c:v>In the last 3 months</c:v>
                </c:pt>
              </c:strCache>
            </c:strRef>
          </c:cat>
          <c:val>
            <c:numRef>
              <c:f>Sheet1!$B$2:$B$7</c:f>
              <c:numCache>
                <c:formatCode>General</c:formatCode>
                <c:ptCount val="6"/>
                <c:pt idx="0" formatCode="0%">
                  <c:v>0.1</c:v>
                </c:pt>
                <c:pt idx="2" formatCode="0%">
                  <c:v>0.57999999999999996</c:v>
                </c:pt>
                <c:pt idx="3" formatCode="0%">
                  <c:v>0.11</c:v>
                </c:pt>
                <c:pt idx="4" formatCode="0%">
                  <c:v>0.12</c:v>
                </c:pt>
                <c:pt idx="5" formatCode="0%">
                  <c:v>0.09</c:v>
                </c:pt>
              </c:numCache>
            </c:numRef>
          </c:val>
          <c:extLst>
            <c:ext xmlns:c16="http://schemas.microsoft.com/office/drawing/2014/chart" uri="{C3380CC4-5D6E-409C-BE32-E72D297353CC}">
              <c16:uniqueId val="{0000000E-14AD-4139-B957-C84219B1351B}"/>
            </c:ext>
          </c:extLst>
        </c:ser>
        <c:dLbls>
          <c:dLblPos val="outEnd"/>
          <c:showLegendKey val="0"/>
          <c:showVal val="1"/>
          <c:showCatName val="0"/>
          <c:showSerName val="0"/>
          <c:showPercent val="0"/>
          <c:showBubbleSize val="0"/>
        </c:dLbls>
        <c:gapWidth val="34"/>
        <c:axId val="-208515360"/>
        <c:axId val="-208513040"/>
      </c:barChart>
      <c:catAx>
        <c:axId val="-208515360"/>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en-US"/>
          </a:p>
        </c:txPr>
        <c:crossAx val="-208513040"/>
        <c:crosses val="autoZero"/>
        <c:auto val="1"/>
        <c:lblAlgn val="ctr"/>
        <c:lblOffset val="100"/>
        <c:noMultiLvlLbl val="0"/>
      </c:catAx>
      <c:valAx>
        <c:axId val="-208513040"/>
        <c:scaling>
          <c:orientation val="minMax"/>
        </c:scaling>
        <c:delete val="1"/>
        <c:axPos val="r"/>
        <c:numFmt formatCode="0%" sourceLinked="1"/>
        <c:majorTickMark val="none"/>
        <c:minorTickMark val="none"/>
        <c:tickLblPos val="nextTo"/>
        <c:crossAx val="-208515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209854992605741"/>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rgbClr val="90A842"/>
            </a:solidFill>
            <a:ln>
              <a:solidFill>
                <a:srgbClr val="90A842"/>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1-6FB9-4B4F-856C-8D8A2264513C}"/>
              </c:ext>
            </c:extLst>
          </c:dPt>
          <c:dPt>
            <c:idx val="1"/>
            <c:invertIfNegative val="0"/>
            <c:bubble3D val="0"/>
            <c:extLst>
              <c:ext xmlns:c16="http://schemas.microsoft.com/office/drawing/2014/chart" uri="{C3380CC4-5D6E-409C-BE32-E72D297353CC}">
                <c16:uniqueId val="{00000003-6FB9-4B4F-856C-8D8A2264513C}"/>
              </c:ext>
            </c:extLst>
          </c:dPt>
          <c:dPt>
            <c:idx val="2"/>
            <c:invertIfNegative val="0"/>
            <c:bubble3D val="0"/>
            <c:extLst>
              <c:ext xmlns:c16="http://schemas.microsoft.com/office/drawing/2014/chart" uri="{C3380CC4-5D6E-409C-BE32-E72D297353CC}">
                <c16:uniqueId val="{00000005-6FB9-4B4F-856C-8D8A2264513C}"/>
              </c:ext>
            </c:extLst>
          </c:dPt>
          <c:dPt>
            <c:idx val="4"/>
            <c:invertIfNegative val="0"/>
            <c:bubble3D val="0"/>
            <c:extLst>
              <c:ext xmlns:c16="http://schemas.microsoft.com/office/drawing/2014/chart" uri="{C3380CC4-5D6E-409C-BE32-E72D297353CC}">
                <c16:uniqueId val="{00000006-6FB9-4B4F-856C-8D8A2264513C}"/>
              </c:ext>
            </c:extLst>
          </c:dPt>
          <c:dPt>
            <c:idx val="7"/>
            <c:invertIfNegative val="0"/>
            <c:bubble3D val="0"/>
            <c:extLst>
              <c:ext xmlns:c16="http://schemas.microsoft.com/office/drawing/2014/chart" uri="{C3380CC4-5D6E-409C-BE32-E72D297353CC}">
                <c16:uniqueId val="{00000007-6FB9-4B4F-856C-8D8A2264513C}"/>
              </c:ext>
            </c:extLst>
          </c:dPt>
          <c:dPt>
            <c:idx val="9"/>
            <c:invertIfNegative val="0"/>
            <c:bubble3D val="0"/>
            <c:spPr>
              <a:solidFill>
                <a:schemeClr val="bg1">
                  <a:lumMod val="65000"/>
                </a:schemeClr>
              </a:solidFill>
              <a:ln>
                <a:solidFill>
                  <a:schemeClr val="bg1">
                    <a:lumMod val="65000"/>
                  </a:schemeClr>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8-6FB9-4B4F-856C-8D8A2264513C}"/>
              </c:ext>
            </c:extLst>
          </c:dPt>
          <c:dPt>
            <c:idx val="10"/>
            <c:invertIfNegative val="0"/>
            <c:bubble3D val="0"/>
            <c:spPr>
              <a:solidFill>
                <a:schemeClr val="accent4">
                  <a:lumMod val="75000"/>
                </a:schemeClr>
              </a:solidFill>
              <a:ln>
                <a:solidFill>
                  <a:schemeClr val="accent4">
                    <a:lumMod val="75000"/>
                  </a:schemeClr>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9-6FB9-4B4F-856C-8D8A2264513C}"/>
              </c:ext>
            </c:extLst>
          </c:dPt>
          <c:dPt>
            <c:idx val="12"/>
            <c:invertIfNegative val="0"/>
            <c:bubble3D val="0"/>
            <c:extLst>
              <c:ext xmlns:c16="http://schemas.microsoft.com/office/drawing/2014/chart" uri="{C3380CC4-5D6E-409C-BE32-E72D297353CC}">
                <c16:uniqueId val="{0000000A-6FB9-4B4F-856C-8D8A2264513C}"/>
              </c:ext>
            </c:extLst>
          </c:dPt>
          <c:dPt>
            <c:idx val="13"/>
            <c:invertIfNegative val="0"/>
            <c:bubble3D val="0"/>
            <c:extLst>
              <c:ext xmlns:c16="http://schemas.microsoft.com/office/drawing/2014/chart" uri="{C3380CC4-5D6E-409C-BE32-E72D297353CC}">
                <c16:uniqueId val="{0000000B-6FB9-4B4F-856C-8D8A2264513C}"/>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I went to a local eye care service, they referred me (unprompted)</c:v>
                </c:pt>
                <c:pt idx="1">
                  <c:v>I went to an urgent treatment centre</c:v>
                </c:pt>
                <c:pt idx="2">
                  <c:v>I used NHS 111 online</c:v>
                </c:pt>
                <c:pt idx="3">
                  <c:v>I went to a pharmacy</c:v>
                </c:pt>
                <c:pt idx="4">
                  <c:v>I looked online for information</c:v>
                </c:pt>
                <c:pt idx="5">
                  <c:v>I went to my GP practice</c:v>
                </c:pt>
                <c:pt idx="6">
                  <c:v>I asked a friend/family member for advice</c:v>
                </c:pt>
                <c:pt idx="7">
                  <c:v>I phoned NHS 111</c:v>
                </c:pt>
                <c:pt idx="9">
                  <c:v>Can't remember</c:v>
                </c:pt>
                <c:pt idx="10">
                  <c:v>I did not do anything else before visiting A&amp;E/ED</c:v>
                </c:pt>
              </c:strCache>
            </c:strRef>
          </c:cat>
          <c:val>
            <c:numRef>
              <c:f>Sheet1!$B$2:$B$12</c:f>
              <c:numCache>
                <c:formatCode>0%</c:formatCode>
                <c:ptCount val="11"/>
                <c:pt idx="0">
                  <c:v>0.03</c:v>
                </c:pt>
                <c:pt idx="1">
                  <c:v>0.06</c:v>
                </c:pt>
                <c:pt idx="2">
                  <c:v>7.0000000000000007E-2</c:v>
                </c:pt>
                <c:pt idx="3">
                  <c:v>7.0000000000000007E-2</c:v>
                </c:pt>
                <c:pt idx="4">
                  <c:v>0.15</c:v>
                </c:pt>
                <c:pt idx="5">
                  <c:v>0.17</c:v>
                </c:pt>
                <c:pt idx="6">
                  <c:v>0.21</c:v>
                </c:pt>
                <c:pt idx="7">
                  <c:v>0.51</c:v>
                </c:pt>
                <c:pt idx="9">
                  <c:v>0.02</c:v>
                </c:pt>
                <c:pt idx="10">
                  <c:v>0.18</c:v>
                </c:pt>
              </c:numCache>
            </c:numRef>
          </c:val>
          <c:extLst>
            <c:ext xmlns:c16="http://schemas.microsoft.com/office/drawing/2014/chart" uri="{C3380CC4-5D6E-409C-BE32-E72D297353CC}">
              <c16:uniqueId val="{0000000C-6FB9-4B4F-856C-8D8A2264513C}"/>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17912339247382"/>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6"/>
            </a:solidFill>
            <a:ln>
              <a:solidFill>
                <a:schemeClr val="accent6"/>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1-85A5-4039-963D-C68AE88E1E77}"/>
              </c:ext>
            </c:extLst>
          </c:dPt>
          <c:dPt>
            <c:idx val="1"/>
            <c:invertIfNegative val="0"/>
            <c:bubble3D val="0"/>
            <c:extLst>
              <c:ext xmlns:c16="http://schemas.microsoft.com/office/drawing/2014/chart" uri="{C3380CC4-5D6E-409C-BE32-E72D297353CC}">
                <c16:uniqueId val="{00000002-85A5-4039-963D-C68AE88E1E77}"/>
              </c:ext>
            </c:extLst>
          </c:dPt>
          <c:dPt>
            <c:idx val="2"/>
            <c:invertIfNegative val="0"/>
            <c:bubble3D val="0"/>
            <c:extLst>
              <c:ext xmlns:c16="http://schemas.microsoft.com/office/drawing/2014/chart" uri="{C3380CC4-5D6E-409C-BE32-E72D297353CC}">
                <c16:uniqueId val="{00000003-85A5-4039-963D-C68AE88E1E77}"/>
              </c:ext>
            </c:extLst>
          </c:dPt>
          <c:dPt>
            <c:idx val="4"/>
            <c:invertIfNegative val="0"/>
            <c:bubble3D val="0"/>
            <c:extLst>
              <c:ext xmlns:c16="http://schemas.microsoft.com/office/drawing/2014/chart" uri="{C3380CC4-5D6E-409C-BE32-E72D297353CC}">
                <c16:uniqueId val="{00000004-85A5-4039-963D-C68AE88E1E77}"/>
              </c:ext>
            </c:extLst>
          </c:dPt>
          <c:dPt>
            <c:idx val="7"/>
            <c:invertIfNegative val="0"/>
            <c:bubble3D val="0"/>
            <c:extLst>
              <c:ext xmlns:c16="http://schemas.microsoft.com/office/drawing/2014/chart" uri="{C3380CC4-5D6E-409C-BE32-E72D297353CC}">
                <c16:uniqueId val="{00000005-85A5-4039-963D-C68AE88E1E77}"/>
              </c:ext>
            </c:extLst>
          </c:dPt>
          <c:dPt>
            <c:idx val="9"/>
            <c:invertIfNegative val="0"/>
            <c:bubble3D val="0"/>
            <c:extLst>
              <c:ext xmlns:c16="http://schemas.microsoft.com/office/drawing/2014/chart" uri="{C3380CC4-5D6E-409C-BE32-E72D297353CC}">
                <c16:uniqueId val="{00000006-85A5-4039-963D-C68AE88E1E77}"/>
              </c:ext>
            </c:extLst>
          </c:dPt>
          <c:dPt>
            <c:idx val="10"/>
            <c:invertIfNegative val="0"/>
            <c:bubble3D val="0"/>
            <c:extLst>
              <c:ext xmlns:c16="http://schemas.microsoft.com/office/drawing/2014/chart" uri="{C3380CC4-5D6E-409C-BE32-E72D297353CC}">
                <c16:uniqueId val="{00000007-85A5-4039-963D-C68AE88E1E77}"/>
              </c:ext>
            </c:extLst>
          </c:dPt>
          <c:dPt>
            <c:idx val="12"/>
            <c:invertIfNegative val="0"/>
            <c:bubble3D val="0"/>
            <c:extLst>
              <c:ext xmlns:c16="http://schemas.microsoft.com/office/drawing/2014/chart" uri="{C3380CC4-5D6E-409C-BE32-E72D297353CC}">
                <c16:uniqueId val="{00000008-85A5-4039-963D-C68AE88E1E77}"/>
              </c:ext>
            </c:extLst>
          </c:dPt>
          <c:dPt>
            <c:idx val="13"/>
            <c:invertIfNegative val="0"/>
            <c:bubble3D val="0"/>
            <c:extLst>
              <c:ext xmlns:c16="http://schemas.microsoft.com/office/drawing/2014/chart" uri="{C3380CC4-5D6E-409C-BE32-E72D297353CC}">
                <c16:uniqueId val="{00000009-85A5-4039-963D-C68AE88E1E77}"/>
              </c:ext>
            </c:extLst>
          </c:dPt>
          <c:dLbls>
            <c:dLbl>
              <c:idx val="0"/>
              <c:layout>
                <c:manualLayout>
                  <c:x val="-3.9762807132456245E-3"/>
                  <c:y val="-1.8687415516587863E-3"/>
                </c:manualLayout>
              </c:layout>
              <c:tx>
                <c:rich>
                  <a:bodyPr/>
                  <a:lstStyle/>
                  <a:p>
                    <a:r>
                      <a:rPr lang="en-GB" sz="800" b="0" i="1"/>
                      <a:t>(1 participant in each case,</a:t>
                    </a:r>
                    <a:r>
                      <a:rPr lang="en-GB" sz="800" b="0" i="1" baseline="0"/>
                      <a:t> unprompted)</a:t>
                    </a:r>
                    <a:endParaRPr lang="en-GB" sz="800" b="0" i="1"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5A5-4039-963D-C68AE88E1E77}"/>
                </c:ext>
              </c:extLst>
            </c:dLbl>
            <c:dLbl>
              <c:idx val="1"/>
              <c:tx>
                <c:rich>
                  <a:bodyPr/>
                  <a:lstStyle/>
                  <a:p>
                    <a:fld id="{D39477F2-C58A-407B-9A09-0EB5E664136E}" type="VALUE">
                      <a:rPr lang="en-US">
                        <a:solidFill>
                          <a:srgbClr val="002060"/>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5A5-4039-963D-C68AE88E1E7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Fresh fruit/veg to buy, bank holiday appts, honesty &amp; integrity, continuity of care</c:v>
                </c:pt>
                <c:pt idx="1">
                  <c:v>Reduced costs (e.g. travel or parking)</c:v>
                </c:pt>
                <c:pt idx="2">
                  <c:v>Mobile clinics visiting my neighbourhood</c:v>
                </c:pt>
                <c:pt idx="3">
                  <c:v>Support from community or voluntary organisations</c:v>
                </c:pt>
                <c:pt idx="4">
                  <c:v>Services delivered in community settings (centres, libraries, faith venues)</c:v>
                </c:pt>
                <c:pt idx="5">
                  <c:v>Familiar or trusted setting</c:v>
                </c:pt>
                <c:pt idx="6">
                  <c:v>Good parking or transport links</c:v>
                </c:pt>
                <c:pt idx="7">
                  <c:v>Recommendation from a healthcare professional</c:v>
                </c:pt>
                <c:pt idx="8">
                  <c:v>A wider range of services in one place</c:v>
                </c:pt>
                <c:pt idx="9">
                  <c:v>Clear information about the services available</c:v>
                </c:pt>
                <c:pt idx="10">
                  <c:v>Convenient location (e.g. within walking distance or close)</c:v>
                </c:pt>
                <c:pt idx="11">
                  <c:v>Seeing the same professional regularly</c:v>
                </c:pt>
                <c:pt idx="12">
                  <c:v>Suitable opening times (e.g. evenings or weekends)</c:v>
                </c:pt>
                <c:pt idx="13">
                  <c:v>Shorter waiting times</c:v>
                </c:pt>
                <c:pt idx="14">
                  <c:v>Drop-in or same-day appointments</c:v>
                </c:pt>
              </c:strCache>
            </c:strRef>
          </c:cat>
          <c:val>
            <c:numRef>
              <c:f>Sheet1!$B$2:$B$16</c:f>
              <c:numCache>
                <c:formatCode>0%</c:formatCode>
                <c:ptCount val="15"/>
                <c:pt idx="0">
                  <c:v>0.08</c:v>
                </c:pt>
                <c:pt idx="1">
                  <c:v>0.14000000000000001</c:v>
                </c:pt>
                <c:pt idx="2">
                  <c:v>0.14000000000000001</c:v>
                </c:pt>
                <c:pt idx="3">
                  <c:v>0.15</c:v>
                </c:pt>
                <c:pt idx="4">
                  <c:v>0.17</c:v>
                </c:pt>
                <c:pt idx="5">
                  <c:v>0.19</c:v>
                </c:pt>
                <c:pt idx="6">
                  <c:v>0.27</c:v>
                </c:pt>
                <c:pt idx="7">
                  <c:v>0.28999999999999998</c:v>
                </c:pt>
                <c:pt idx="8">
                  <c:v>0.38</c:v>
                </c:pt>
                <c:pt idx="9">
                  <c:v>0.47</c:v>
                </c:pt>
                <c:pt idx="10">
                  <c:v>0.52</c:v>
                </c:pt>
                <c:pt idx="11">
                  <c:v>0.55000000000000004</c:v>
                </c:pt>
                <c:pt idx="12">
                  <c:v>0.55000000000000004</c:v>
                </c:pt>
                <c:pt idx="13">
                  <c:v>0.68</c:v>
                </c:pt>
                <c:pt idx="14">
                  <c:v>0.7</c:v>
                </c:pt>
              </c:numCache>
            </c:numRef>
          </c:val>
          <c:extLst>
            <c:ext xmlns:c16="http://schemas.microsoft.com/office/drawing/2014/chart" uri="{C3380CC4-5D6E-409C-BE32-E72D297353CC}">
              <c16:uniqueId val="{0000000A-85A5-4039-963D-C68AE88E1E77}"/>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90A842"/>
            </a:solidFill>
          </c:spPr>
          <c:dPt>
            <c:idx val="0"/>
            <c:bubble3D val="0"/>
            <c:spPr>
              <a:solidFill>
                <a:srgbClr val="51AFFD"/>
              </a:solidFill>
              <a:ln w="19050">
                <a:solidFill>
                  <a:schemeClr val="bg1"/>
                </a:solidFill>
              </a:ln>
              <a:effectLst/>
            </c:spPr>
            <c:extLst>
              <c:ext xmlns:c16="http://schemas.microsoft.com/office/drawing/2014/chart" uri="{C3380CC4-5D6E-409C-BE32-E72D297353CC}">
                <c16:uniqueId val="{00000001-1FDB-41C4-976A-1E81EAA9FB43}"/>
              </c:ext>
            </c:extLst>
          </c:dPt>
          <c:dPt>
            <c:idx val="1"/>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3-1FDB-41C4-976A-1E81EAA9FB43}"/>
              </c:ext>
            </c:extLst>
          </c:dPt>
          <c:dPt>
            <c:idx val="2"/>
            <c:bubble3D val="0"/>
            <c:spPr>
              <a:solidFill>
                <a:schemeClr val="accent6">
                  <a:lumMod val="75000"/>
                </a:schemeClr>
              </a:solidFill>
              <a:ln w="19050">
                <a:solidFill>
                  <a:schemeClr val="bg1"/>
                </a:solidFill>
              </a:ln>
              <a:effectLst/>
            </c:spPr>
            <c:extLst>
              <c:ext xmlns:c16="http://schemas.microsoft.com/office/drawing/2014/chart" uri="{C3380CC4-5D6E-409C-BE32-E72D297353CC}">
                <c16:uniqueId val="{00000005-1FDB-41C4-976A-1E81EAA9FB43}"/>
              </c:ext>
            </c:extLst>
          </c:dPt>
          <c:dPt>
            <c:idx val="3"/>
            <c:bubble3D val="0"/>
            <c:spPr>
              <a:solidFill>
                <a:srgbClr val="79DCFF"/>
              </a:solidFill>
              <a:ln w="19050">
                <a:solidFill>
                  <a:schemeClr val="lt1"/>
                </a:solidFill>
              </a:ln>
              <a:effectLst/>
            </c:spPr>
            <c:extLst>
              <c:ext xmlns:c16="http://schemas.microsoft.com/office/drawing/2014/chart" uri="{C3380CC4-5D6E-409C-BE32-E72D297353CC}">
                <c16:uniqueId val="{00000007-1FDB-41C4-976A-1E81EAA9FB43}"/>
              </c:ext>
            </c:extLst>
          </c:dPt>
          <c:dLbls>
            <c:dLbl>
              <c:idx val="0"/>
              <c:layout>
                <c:manualLayout>
                  <c:x val="-0.26331819603662038"/>
                  <c:y val="0.12006313986030411"/>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fld id="{B853522E-10E6-43E6-8761-AECCFD093A00}" type="CATEGORYNAME">
                      <a:rPr lang="en-GB" sz="1600" b="1" smtClean="0">
                        <a:solidFill>
                          <a:schemeClr val="bg1"/>
                        </a:solidFill>
                      </a:rPr>
                      <a:pPr>
                        <a:defRPr sz="1600" b="1">
                          <a:solidFill>
                            <a:schemeClr val="bg1"/>
                          </a:solidFill>
                        </a:defRPr>
                      </a:pPr>
                      <a:t>[CATEGORY NAME]</a:t>
                    </a:fld>
                    <a:endParaRPr lang="en-GB" sz="1600" b="1" baseline="0" dirty="0">
                      <a:solidFill>
                        <a:schemeClr val="bg1"/>
                      </a:solidFill>
                    </a:endParaRPr>
                  </a:p>
                  <a:p>
                    <a:pPr>
                      <a:defRPr sz="1600" b="1">
                        <a:solidFill>
                          <a:schemeClr val="bg1"/>
                        </a:solidFill>
                      </a:defRPr>
                    </a:pPr>
                    <a:r>
                      <a:rPr lang="en-GB" sz="1600" b="1" baseline="0" dirty="0">
                        <a:solidFill>
                          <a:schemeClr val="bg1"/>
                        </a:solidFill>
                      </a:rPr>
                      <a:t> </a:t>
                    </a:r>
                    <a:fld id="{5829CD44-C889-469E-B15A-86486D460B32}" type="VALUE">
                      <a:rPr lang="en-GB" sz="2800" b="1" baseline="0">
                        <a:solidFill>
                          <a:schemeClr val="bg1"/>
                        </a:solidFill>
                      </a:rPr>
                      <a:pPr>
                        <a:defRPr sz="1600" b="1">
                          <a:solidFill>
                            <a:schemeClr val="bg1"/>
                          </a:solidFill>
                        </a:defRPr>
                      </a:pPr>
                      <a:t>[VALUE]</a:t>
                    </a:fld>
                    <a:endParaRPr lang="en-GB" sz="1600" b="1"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FDB-41C4-976A-1E81EAA9FB43}"/>
                </c:ext>
              </c:extLst>
            </c:dLbl>
            <c:dLbl>
              <c:idx val="1"/>
              <c:layout>
                <c:manualLayout>
                  <c:x val="-8.828381770479965E-2"/>
                  <c:y val="-6.8399949765829124E-2"/>
                </c:manualLayout>
              </c:layout>
              <c:tx>
                <c:rich>
                  <a:bodyPr rot="0" spcFirstLastPara="1" vertOverflow="ellipsis" vert="horz" wrap="square" lIns="38100" tIns="19050" rIns="38100" bIns="19050" anchor="ctr" anchorCtr="1">
                    <a:spAutoFit/>
                  </a:bodyPr>
                  <a:lstStyle/>
                  <a:p>
                    <a:pPr>
                      <a:defRPr sz="1050" b="1" i="0" u="none" strike="noStrike" kern="1200" baseline="0">
                        <a:solidFill>
                          <a:srgbClr val="002A7E"/>
                        </a:solidFill>
                        <a:latin typeface="+mn-lt"/>
                        <a:ea typeface="+mn-ea"/>
                        <a:cs typeface="+mn-cs"/>
                      </a:defRPr>
                    </a:pPr>
                    <a:fld id="{B50BC841-4083-463B-96C1-225204C31E92}" type="CATEGORYNAME">
                      <a:rPr lang="en-GB" sz="1050" smtClean="0">
                        <a:solidFill>
                          <a:srgbClr val="002A7E"/>
                        </a:solidFill>
                      </a:rPr>
                      <a:pPr>
                        <a:defRPr sz="1050" b="1">
                          <a:solidFill>
                            <a:srgbClr val="002A7E"/>
                          </a:solidFill>
                        </a:defRPr>
                      </a:pPr>
                      <a:t>[CATEGORY NAME]</a:t>
                    </a:fld>
                    <a:endParaRPr lang="en-GB" sz="1050" baseline="0" dirty="0">
                      <a:solidFill>
                        <a:srgbClr val="002A7E"/>
                      </a:solidFill>
                    </a:endParaRPr>
                  </a:p>
                  <a:p>
                    <a:pPr>
                      <a:defRPr sz="1050" b="1">
                        <a:solidFill>
                          <a:srgbClr val="002A7E"/>
                        </a:solidFill>
                      </a:defRPr>
                    </a:pPr>
                    <a:r>
                      <a:rPr lang="en-GB" sz="1050" baseline="0" dirty="0">
                        <a:solidFill>
                          <a:srgbClr val="002A7E"/>
                        </a:solidFill>
                      </a:rPr>
                      <a:t> </a:t>
                    </a:r>
                    <a:fld id="{8A06B739-3487-4D4A-A8EE-5855DC8781FB}" type="VALUE">
                      <a:rPr lang="en-GB" sz="1050" baseline="0">
                        <a:solidFill>
                          <a:srgbClr val="002A7E"/>
                        </a:solidFill>
                      </a:rPr>
                      <a:pPr>
                        <a:defRPr sz="1050" b="1">
                          <a:solidFill>
                            <a:srgbClr val="002A7E"/>
                          </a:solidFill>
                        </a:defRPr>
                      </a:pPr>
                      <a:t>[VALUE]</a:t>
                    </a:fld>
                    <a:endParaRPr lang="en-GB" sz="1050" baseline="0" dirty="0">
                      <a:solidFill>
                        <a:srgbClr val="002A7E"/>
                      </a:solidFill>
                    </a:endParaRPr>
                  </a:p>
                </c:rich>
              </c:tx>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02A7E"/>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layout>
                    <c:manualLayout>
                      <c:w val="0.13936565438060075"/>
                      <c:h val="0.29403857208348266"/>
                    </c:manualLayout>
                  </c15:layout>
                  <c15:dlblFieldTable/>
                  <c15:showDataLabelsRange val="0"/>
                </c:ext>
                <c:ext xmlns:c16="http://schemas.microsoft.com/office/drawing/2014/chart" uri="{C3380CC4-5D6E-409C-BE32-E72D297353CC}">
                  <c16:uniqueId val="{00000003-1FDB-41C4-976A-1E81EAA9FB43}"/>
                </c:ext>
              </c:extLst>
            </c:dLbl>
            <c:dLbl>
              <c:idx val="2"/>
              <c:layout>
                <c:manualLayout>
                  <c:x val="0.2408264787776789"/>
                  <c:y val="-4.2733964119324536E-2"/>
                </c:manualLayout>
              </c:layout>
              <c:tx>
                <c:rich>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fld id="{46083BCC-1618-4F17-BF1C-9736CAB6D81C}" type="CATEGORYNAME">
                      <a:rPr lang="en-GB" sz="1800" smtClean="0">
                        <a:solidFill>
                          <a:schemeClr val="bg1"/>
                        </a:solidFill>
                      </a:rPr>
                      <a:pPr>
                        <a:defRPr sz="1800">
                          <a:solidFill>
                            <a:schemeClr val="bg1"/>
                          </a:solidFill>
                        </a:defRPr>
                      </a:pPr>
                      <a:t>[CATEGORY NAME]</a:t>
                    </a:fld>
                    <a:endParaRPr lang="en-GB" sz="1800" baseline="0" dirty="0">
                      <a:solidFill>
                        <a:schemeClr val="bg1"/>
                      </a:solidFill>
                    </a:endParaRPr>
                  </a:p>
                  <a:p>
                    <a:pPr>
                      <a:defRPr sz="1800">
                        <a:solidFill>
                          <a:schemeClr val="bg1"/>
                        </a:solidFill>
                      </a:defRPr>
                    </a:pPr>
                    <a:r>
                      <a:rPr lang="en-GB" sz="1800" baseline="0" dirty="0">
                        <a:solidFill>
                          <a:schemeClr val="bg1"/>
                        </a:solidFill>
                      </a:rPr>
                      <a:t> </a:t>
                    </a:r>
                    <a:fld id="{8AB5FF7E-E3B3-4148-8159-1DC358FC078D}" type="VALUE">
                      <a:rPr lang="en-GB" sz="2800" b="1" baseline="0">
                        <a:solidFill>
                          <a:schemeClr val="bg1"/>
                        </a:solidFill>
                      </a:rPr>
                      <a:pPr>
                        <a:defRPr sz="1800">
                          <a:solidFill>
                            <a:schemeClr val="bg1"/>
                          </a:solidFill>
                        </a:defRPr>
                      </a:pPr>
                      <a:t>[VALUE]</a:t>
                    </a:fld>
                    <a:endParaRPr lang="en-GB" sz="1800"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FDB-41C4-976A-1E81EAA9FB43}"/>
                </c:ext>
              </c:extLst>
            </c:dLbl>
            <c:dLbl>
              <c:idx val="3"/>
              <c:layout>
                <c:manualLayout>
                  <c:x val="1.3496765104988149E-2"/>
                  <c:y val="8.4031966085808523E-3"/>
                </c:manualLayout>
              </c:layout>
              <c:tx>
                <c:rich>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fld id="{81E599F4-A615-401A-806E-D0C4CE75EFBC}" type="CATEGORYNAME">
                      <a:rPr lang="en-US" smtClean="0"/>
                      <a:pPr>
                        <a:defRPr sz="1000">
                          <a:solidFill>
                            <a:srgbClr val="002060"/>
                          </a:solidFill>
                        </a:defRPr>
                      </a:pPr>
                      <a:t>[CATEGORY NAME]</a:t>
                    </a:fld>
                    <a:endParaRPr lang="en-US" baseline="0" dirty="0"/>
                  </a:p>
                  <a:p>
                    <a:pPr>
                      <a:defRPr sz="1000">
                        <a:solidFill>
                          <a:srgbClr val="002060"/>
                        </a:solidFill>
                      </a:defRPr>
                    </a:pPr>
                    <a:r>
                      <a:rPr lang="en-US" sz="1100" b="1" baseline="0" dirty="0"/>
                      <a:t> </a:t>
                    </a:r>
                    <a:fld id="{8BFE4CF9-7137-4FF6-8D0B-995FA292E38F}" type="VALUE">
                      <a:rPr lang="en-US" sz="1400" b="1" baseline="0"/>
                      <a:pPr>
                        <a:defRPr sz="1000">
                          <a:solidFill>
                            <a:srgbClr val="002060"/>
                          </a:solidFill>
                        </a:defRPr>
                      </a:pPr>
                      <a:t>[VALUE]</a:t>
                    </a:fld>
                    <a:endParaRPr lang="en-US" sz="1100" b="1" baseline="0" dirty="0"/>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2995921956248199"/>
                      <c:h val="0.1638630885793636"/>
                    </c:manualLayout>
                  </c15:layout>
                  <c15:dlblFieldTable/>
                  <c15:showDataLabelsRange val="0"/>
                </c:ext>
                <c:ext xmlns:c16="http://schemas.microsoft.com/office/drawing/2014/chart" uri="{C3380CC4-5D6E-409C-BE32-E72D297353CC}">
                  <c16:uniqueId val="{00000007-1FDB-41C4-976A-1E81EAA9FB4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One longer appointment where I see multiple professionals on the same day</c:v>
                </c:pt>
                <c:pt idx="1">
                  <c:v>Several shorter appointments on different days</c:v>
                </c:pt>
                <c:pt idx="2">
                  <c:v>It would depend on the type of service or appointment</c:v>
                </c:pt>
                <c:pt idx="3">
                  <c:v>No preference</c:v>
                </c:pt>
              </c:strCache>
            </c:strRef>
          </c:cat>
          <c:val>
            <c:numRef>
              <c:f>Sheet1!$B$2:$B$5</c:f>
              <c:numCache>
                <c:formatCode>0%</c:formatCode>
                <c:ptCount val="4"/>
                <c:pt idx="0">
                  <c:v>0.4</c:v>
                </c:pt>
                <c:pt idx="1">
                  <c:v>0.11</c:v>
                </c:pt>
                <c:pt idx="2">
                  <c:v>0.47</c:v>
                </c:pt>
                <c:pt idx="3">
                  <c:v>0.02</c:v>
                </c:pt>
              </c:numCache>
            </c:numRef>
          </c:val>
          <c:extLst>
            <c:ext xmlns:c16="http://schemas.microsoft.com/office/drawing/2014/chart" uri="{C3380CC4-5D6E-409C-BE32-E72D297353CC}">
              <c16:uniqueId val="{00000009-1FDB-41C4-976A-1E81EAA9FB4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17912339247382"/>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6"/>
            </a:solidFill>
            <a:ln>
              <a:solidFill>
                <a:schemeClr val="accent6"/>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7BC3-41C1-9A52-089A574CD27E}"/>
              </c:ext>
            </c:extLst>
          </c:dPt>
          <c:dPt>
            <c:idx val="1"/>
            <c:invertIfNegative val="0"/>
            <c:bubble3D val="0"/>
            <c:extLst>
              <c:ext xmlns:c16="http://schemas.microsoft.com/office/drawing/2014/chart" uri="{C3380CC4-5D6E-409C-BE32-E72D297353CC}">
                <c16:uniqueId val="{00000001-7BC3-41C1-9A52-089A574CD27E}"/>
              </c:ext>
            </c:extLst>
          </c:dPt>
          <c:dPt>
            <c:idx val="2"/>
            <c:invertIfNegative val="0"/>
            <c:bubble3D val="0"/>
            <c:extLst>
              <c:ext xmlns:c16="http://schemas.microsoft.com/office/drawing/2014/chart" uri="{C3380CC4-5D6E-409C-BE32-E72D297353CC}">
                <c16:uniqueId val="{00000002-7BC3-41C1-9A52-089A574CD27E}"/>
              </c:ext>
            </c:extLst>
          </c:dPt>
          <c:dPt>
            <c:idx val="4"/>
            <c:invertIfNegative val="0"/>
            <c:bubble3D val="0"/>
            <c:extLst>
              <c:ext xmlns:c16="http://schemas.microsoft.com/office/drawing/2014/chart" uri="{C3380CC4-5D6E-409C-BE32-E72D297353CC}">
                <c16:uniqueId val="{00000003-7BC3-41C1-9A52-089A574CD27E}"/>
              </c:ext>
            </c:extLst>
          </c:dPt>
          <c:dPt>
            <c:idx val="7"/>
            <c:invertIfNegative val="0"/>
            <c:bubble3D val="0"/>
            <c:extLst>
              <c:ext xmlns:c16="http://schemas.microsoft.com/office/drawing/2014/chart" uri="{C3380CC4-5D6E-409C-BE32-E72D297353CC}">
                <c16:uniqueId val="{00000004-7BC3-41C1-9A52-089A574CD27E}"/>
              </c:ext>
            </c:extLst>
          </c:dPt>
          <c:dPt>
            <c:idx val="9"/>
            <c:invertIfNegative val="0"/>
            <c:bubble3D val="0"/>
            <c:extLst>
              <c:ext xmlns:c16="http://schemas.microsoft.com/office/drawing/2014/chart" uri="{C3380CC4-5D6E-409C-BE32-E72D297353CC}">
                <c16:uniqueId val="{00000005-7BC3-41C1-9A52-089A574CD27E}"/>
              </c:ext>
            </c:extLst>
          </c:dPt>
          <c:dPt>
            <c:idx val="10"/>
            <c:invertIfNegative val="0"/>
            <c:bubble3D val="0"/>
            <c:extLst>
              <c:ext xmlns:c16="http://schemas.microsoft.com/office/drawing/2014/chart" uri="{C3380CC4-5D6E-409C-BE32-E72D297353CC}">
                <c16:uniqueId val="{00000006-7BC3-41C1-9A52-089A574CD27E}"/>
              </c:ext>
            </c:extLst>
          </c:dPt>
          <c:dPt>
            <c:idx val="12"/>
            <c:invertIfNegative val="0"/>
            <c:bubble3D val="0"/>
            <c:extLst>
              <c:ext xmlns:c16="http://schemas.microsoft.com/office/drawing/2014/chart" uri="{C3380CC4-5D6E-409C-BE32-E72D297353CC}">
                <c16:uniqueId val="{00000007-7BC3-41C1-9A52-089A574CD27E}"/>
              </c:ext>
            </c:extLst>
          </c:dPt>
          <c:dPt>
            <c:idx val="13"/>
            <c:invertIfNegative val="0"/>
            <c:bubble3D val="0"/>
            <c:extLst>
              <c:ext xmlns:c16="http://schemas.microsoft.com/office/drawing/2014/chart" uri="{C3380CC4-5D6E-409C-BE32-E72D297353CC}">
                <c16:uniqueId val="{00000008-7BC3-41C1-9A52-089A574CD27E}"/>
              </c:ext>
            </c:extLst>
          </c:dPt>
          <c:dLbls>
            <c:dLbl>
              <c:idx val="0"/>
              <c:layout>
                <c:manualLayout>
                  <c:x val="-3.9762807132456245E-3"/>
                  <c:y val="-1.8687415516587863E-3"/>
                </c:manualLayout>
              </c:layout>
              <c:tx>
                <c:rich>
                  <a:bodyPr/>
                  <a:lstStyle/>
                  <a:p>
                    <a:r>
                      <a:rPr lang="en-US" sz="800" b="0" i="1" dirty="0"/>
                      <a:t>(1 participant,</a:t>
                    </a:r>
                    <a:r>
                      <a:rPr lang="en-US" sz="800" b="0" i="1" baseline="0" dirty="0"/>
                      <a:t> unprompted)</a:t>
                    </a:r>
                    <a:endParaRPr lang="en-US" sz="800" b="0" i="1"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BC3-41C1-9A52-089A574CD27E}"/>
                </c:ext>
              </c:extLst>
            </c:dLbl>
            <c:dLbl>
              <c:idx val="1"/>
              <c:tx>
                <c:rich>
                  <a:bodyPr/>
                  <a:lstStyle/>
                  <a:p>
                    <a:fld id="{D39477F2-C58A-407B-9A09-0EB5E664136E}" type="VALUE">
                      <a:rPr lang="en-US">
                        <a:solidFill>
                          <a:srgbClr val="002060"/>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BC3-41C1-9A52-089A574CD27E}"/>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Pharmacy and travel </c:v>
                </c:pt>
                <c:pt idx="1">
                  <c:v>Health services alongside voluntary or community support</c:v>
                </c:pt>
                <c:pt idx="2">
                  <c:v>Carer support alongside services for the person being cared for</c:v>
                </c:pt>
                <c:pt idx="3">
                  <c:v>Children’s and family services in one place</c:v>
                </c:pt>
                <c:pt idx="4">
                  <c:v>Housing, benefits, or employment advice alongside health services</c:v>
                </c:pt>
                <c:pt idx="5">
                  <c:v>Physical and mental health services together</c:v>
                </c:pt>
                <c:pt idx="6">
                  <c:v>GP, community nursing, and social care in one location</c:v>
                </c:pt>
              </c:strCache>
            </c:strRef>
          </c:cat>
          <c:val>
            <c:numRef>
              <c:f>Sheet1!$B$2:$B$8</c:f>
              <c:numCache>
                <c:formatCode>0%</c:formatCode>
                <c:ptCount val="7"/>
                <c:pt idx="0">
                  <c:v>0.02</c:v>
                </c:pt>
                <c:pt idx="1">
                  <c:v>0.19</c:v>
                </c:pt>
                <c:pt idx="2">
                  <c:v>0.22</c:v>
                </c:pt>
                <c:pt idx="3">
                  <c:v>0.24</c:v>
                </c:pt>
                <c:pt idx="4">
                  <c:v>0.24</c:v>
                </c:pt>
                <c:pt idx="5">
                  <c:v>0.47</c:v>
                </c:pt>
                <c:pt idx="6">
                  <c:v>0.72</c:v>
                </c:pt>
              </c:numCache>
            </c:numRef>
          </c:val>
          <c:extLst>
            <c:ext xmlns:c16="http://schemas.microsoft.com/office/drawing/2014/chart" uri="{C3380CC4-5D6E-409C-BE32-E72D297353CC}">
              <c16:uniqueId val="{00000009-7BC3-41C1-9A52-089A574CD27E}"/>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38787457177728"/>
          <c:y val="0.13105417471792005"/>
          <c:w val="0.771987407249629"/>
          <c:h val="0.84411702256949905"/>
        </c:manualLayout>
      </c:layout>
      <c:barChart>
        <c:barDir val="bar"/>
        <c:grouping val="stacked"/>
        <c:varyColors val="0"/>
        <c:ser>
          <c:idx val="0"/>
          <c:order val="0"/>
          <c:tx>
            <c:strRef>
              <c:f>Sheet1!$B$1</c:f>
              <c:strCache>
                <c:ptCount val="1"/>
                <c:pt idx="0">
                  <c:v>No access to digital</c:v>
                </c:pt>
              </c:strCache>
            </c:strRef>
          </c:tx>
          <c:spPr>
            <a:solidFill>
              <a:schemeClr val="accent5">
                <a:lumMod val="50000"/>
              </a:schemeClr>
            </a:solidFill>
            <a:ln>
              <a:solidFill>
                <a:schemeClr val="accent5">
                  <a:lumMod val="50000"/>
                </a:schemeClr>
              </a:solidFill>
            </a:ln>
            <a:effectLst/>
          </c:spPr>
          <c:invertIfNegative val="0"/>
          <c:dLbls>
            <c:dLbl>
              <c:idx val="0"/>
              <c:layout>
                <c:manualLayout>
                  <c:x val="-8.1890972165129354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B3-4EA4-8769-035E3D9286A3}"/>
                </c:ext>
              </c:extLst>
            </c:dLbl>
            <c:dLbl>
              <c:idx val="1"/>
              <c:delete val="1"/>
              <c:extLst>
                <c:ext xmlns:c15="http://schemas.microsoft.com/office/drawing/2012/chart" uri="{CE6537A1-D6FC-4f65-9D91-7224C49458BB}"/>
                <c:ext xmlns:c16="http://schemas.microsoft.com/office/drawing/2014/chart" uri="{C3380CC4-5D6E-409C-BE32-E72D297353CC}">
                  <c16:uniqueId val="{00000000-196B-4C44-9082-39C32E718F48}"/>
                </c:ext>
              </c:extLst>
            </c:dLbl>
            <c:dLbl>
              <c:idx val="2"/>
              <c:delete val="1"/>
              <c:extLst>
                <c:ext xmlns:c15="http://schemas.microsoft.com/office/drawing/2012/chart" uri="{CE6537A1-D6FC-4f65-9D91-7224C49458BB}"/>
                <c:ext xmlns:c16="http://schemas.microsoft.com/office/drawing/2014/chart" uri="{C3380CC4-5D6E-409C-BE32-E72D297353CC}">
                  <c16:uniqueId val="{0000000A-196B-4C44-9082-39C32E718F48}"/>
                </c:ext>
              </c:extLst>
            </c:dLbl>
            <c:dLbl>
              <c:idx val="3"/>
              <c:delete val="1"/>
              <c:extLst>
                <c:ext xmlns:c15="http://schemas.microsoft.com/office/drawing/2012/chart" uri="{CE6537A1-D6FC-4f65-9D91-7224C49458BB}"/>
                <c:ext xmlns:c16="http://schemas.microsoft.com/office/drawing/2014/chart" uri="{C3380CC4-5D6E-409C-BE32-E72D297353CC}">
                  <c16:uniqueId val="{0000000D-196B-4C44-9082-39C32E718F48}"/>
                </c:ext>
              </c:extLst>
            </c:dLbl>
            <c:spPr>
              <a:noFill/>
              <a:ln>
                <a:noFill/>
              </a:ln>
              <a:effectLst/>
            </c:spPr>
            <c:txPr>
              <a:bodyPr wrap="square" lIns="38100" tIns="19050" rIns="38100" bIns="19050" anchor="ctr">
                <a:spAutoFit/>
              </a:bodyPr>
              <a:lstStyle/>
              <a:p>
                <a:pPr>
                  <a:defRPr>
                    <a:solidFill>
                      <a:schemeClr val="accent5">
                        <a:lumMod val="50000"/>
                      </a:schemeClr>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Use of apps / digital tools to book/ manage appts</c:v>
                </c:pt>
              </c:strCache>
            </c:strRef>
          </c:cat>
          <c:val>
            <c:numRef>
              <c:f>Sheet1!$B$2</c:f>
              <c:numCache>
                <c:formatCode>0%</c:formatCode>
                <c:ptCount val="1"/>
                <c:pt idx="0">
                  <c:v>0.02</c:v>
                </c:pt>
              </c:numCache>
            </c:numRef>
          </c:val>
          <c:extLst>
            <c:ext xmlns:c16="http://schemas.microsoft.com/office/drawing/2014/chart" uri="{C3380CC4-5D6E-409C-BE32-E72D297353CC}">
              <c16:uniqueId val="{00000001-196B-4C44-9082-39C32E718F48}"/>
            </c:ext>
          </c:extLst>
        </c:ser>
        <c:ser>
          <c:idx val="1"/>
          <c:order val="1"/>
          <c:tx>
            <c:strRef>
              <c:f>Sheet1!$C$1</c:f>
              <c:strCache>
                <c:ptCount val="1"/>
                <c:pt idx="0">
                  <c:v>Not at all comfortable</c:v>
                </c:pt>
              </c:strCache>
            </c:strRef>
          </c:tx>
          <c:spPr>
            <a:solidFill>
              <a:schemeClr val="accent5">
                <a:lumMod val="75000"/>
              </a:schemeClr>
            </a:solidFill>
            <a:ln>
              <a:solidFill>
                <a:schemeClr val="accent5">
                  <a:lumMod val="75000"/>
                </a:schemeClr>
              </a:solid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C-196B-4C44-9082-39C32E718F48}"/>
                </c:ext>
              </c:extLst>
            </c:dLbl>
            <c:dLbl>
              <c:idx val="3"/>
              <c:delete val="1"/>
              <c:extLst>
                <c:ext xmlns:c15="http://schemas.microsoft.com/office/drawing/2012/chart" uri="{CE6537A1-D6FC-4f65-9D91-7224C49458BB}"/>
                <c:ext xmlns:c16="http://schemas.microsoft.com/office/drawing/2014/chart" uri="{C3380CC4-5D6E-409C-BE32-E72D297353CC}">
                  <c16:uniqueId val="{00000009-196B-4C44-9082-39C32E718F48}"/>
                </c:ext>
              </c:extLst>
            </c:dLbl>
            <c:spPr>
              <a:noFill/>
              <a:ln>
                <a:noFill/>
              </a:ln>
              <a:effectLst/>
            </c:spPr>
            <c:txPr>
              <a:bodyPr wrap="square" lIns="38100" tIns="19050" rIns="38100" bIns="19050" anchor="ctr">
                <a:spAutoFit/>
              </a:bodyPr>
              <a:lstStyle/>
              <a:p>
                <a:pPr>
                  <a:defRPr sz="16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Use of apps / digital tools to book/ manage appts</c:v>
                </c:pt>
              </c:strCache>
            </c:strRef>
          </c:cat>
          <c:val>
            <c:numRef>
              <c:f>Sheet1!$C$2</c:f>
              <c:numCache>
                <c:formatCode>0%</c:formatCode>
                <c:ptCount val="1"/>
                <c:pt idx="0">
                  <c:v>7.0000000000000007E-2</c:v>
                </c:pt>
              </c:numCache>
            </c:numRef>
          </c:val>
          <c:extLst>
            <c:ext xmlns:c16="http://schemas.microsoft.com/office/drawing/2014/chart" uri="{C3380CC4-5D6E-409C-BE32-E72D297353CC}">
              <c16:uniqueId val="{00000003-196B-4C44-9082-39C32E718F48}"/>
            </c:ext>
          </c:extLst>
        </c:ser>
        <c:ser>
          <c:idx val="2"/>
          <c:order val="2"/>
          <c:tx>
            <c:strRef>
              <c:f>Sheet1!$D$1</c:f>
              <c:strCache>
                <c:ptCount val="1"/>
                <c:pt idx="0">
                  <c:v>Not very comfortable</c:v>
                </c:pt>
              </c:strCache>
            </c:strRef>
          </c:tx>
          <c:spPr>
            <a:solidFill>
              <a:schemeClr val="accent5"/>
            </a:solidFill>
            <a:ln>
              <a:solidFill>
                <a:schemeClr val="accent5"/>
              </a:solidFill>
            </a:ln>
            <a:effectLst/>
          </c:spPr>
          <c:invertIfNegative val="0"/>
          <c:dLbls>
            <c:spPr>
              <a:noFill/>
              <a:ln>
                <a:noFill/>
              </a:ln>
              <a:effectLst/>
            </c:spPr>
            <c:txPr>
              <a:bodyPr wrap="square" lIns="38100" tIns="19050" rIns="38100" bIns="19050" anchor="ctr">
                <a:spAutoFit/>
              </a:bodyPr>
              <a:lstStyle/>
              <a:p>
                <a:pPr>
                  <a:defRPr sz="14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Use of apps / digital tools to book/ manage appts</c:v>
                </c:pt>
              </c:strCache>
            </c:strRef>
          </c:cat>
          <c:val>
            <c:numRef>
              <c:f>Sheet1!$D$2</c:f>
              <c:numCache>
                <c:formatCode>0%</c:formatCode>
                <c:ptCount val="1"/>
                <c:pt idx="0">
                  <c:v>7.0000000000000007E-2</c:v>
                </c:pt>
              </c:numCache>
            </c:numRef>
          </c:val>
          <c:extLst>
            <c:ext xmlns:c16="http://schemas.microsoft.com/office/drawing/2014/chart" uri="{C3380CC4-5D6E-409C-BE32-E72D297353CC}">
              <c16:uniqueId val="{00000004-196B-4C44-9082-39C32E718F48}"/>
            </c:ext>
          </c:extLst>
        </c:ser>
        <c:ser>
          <c:idx val="3"/>
          <c:order val="3"/>
          <c:tx>
            <c:strRef>
              <c:f>Sheet1!$E$1</c:f>
              <c:strCache>
                <c:ptCount val="1"/>
                <c:pt idx="0">
                  <c:v>Neutral </c:v>
                </c:pt>
              </c:strCache>
            </c:strRef>
          </c:tx>
          <c:spPr>
            <a:solidFill>
              <a:schemeClr val="bg1">
                <a:lumMod val="75000"/>
              </a:schemeClr>
            </a:solidFill>
            <a:ln>
              <a:solidFill>
                <a:schemeClr val="bg1">
                  <a:lumMod val="65000"/>
                </a:schemeClr>
              </a:solidFill>
            </a:ln>
          </c:spPr>
          <c:invertIfNegative val="0"/>
          <c:dLbls>
            <c:spPr>
              <a:noFill/>
              <a:ln>
                <a:noFill/>
              </a:ln>
              <a:effectLst/>
            </c:spPr>
            <c:txPr>
              <a:bodyPr wrap="square" lIns="38100" tIns="19050" rIns="38100" bIns="19050" anchor="ctr">
                <a:spAutoFit/>
              </a:bodyPr>
              <a:lstStyle/>
              <a:p>
                <a:pPr>
                  <a:defRPr sz="2400" b="1">
                    <a:solidFill>
                      <a:schemeClr val="tx1">
                        <a:lumMod val="75000"/>
                        <a:lumOff val="25000"/>
                      </a:schemeClr>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Use of apps / digital tools to book/ manage appts</c:v>
                </c:pt>
              </c:strCache>
            </c:strRef>
          </c:cat>
          <c:val>
            <c:numRef>
              <c:f>Sheet1!$E$2</c:f>
              <c:numCache>
                <c:formatCode>0%</c:formatCode>
                <c:ptCount val="1"/>
                <c:pt idx="0">
                  <c:v>0.15</c:v>
                </c:pt>
              </c:numCache>
            </c:numRef>
          </c:val>
          <c:extLst>
            <c:ext xmlns:c16="http://schemas.microsoft.com/office/drawing/2014/chart" uri="{C3380CC4-5D6E-409C-BE32-E72D297353CC}">
              <c16:uniqueId val="{00000005-196B-4C44-9082-39C32E718F48}"/>
            </c:ext>
          </c:extLst>
        </c:ser>
        <c:ser>
          <c:idx val="4"/>
          <c:order val="4"/>
          <c:tx>
            <c:strRef>
              <c:f>Sheet1!$F$1</c:f>
              <c:strCache>
                <c:ptCount val="1"/>
                <c:pt idx="0">
                  <c:v>Somewhat comfortable</c:v>
                </c:pt>
              </c:strCache>
            </c:strRef>
          </c:tx>
          <c:spPr>
            <a:solidFill>
              <a:srgbClr val="B1C872"/>
            </a:solidFill>
            <a:ln>
              <a:solidFill>
                <a:srgbClr val="B1C872"/>
              </a:solidFill>
            </a:ln>
          </c:spPr>
          <c:invertIfNegative val="0"/>
          <c:dLbls>
            <c:spPr>
              <a:noFill/>
              <a:ln>
                <a:noFill/>
              </a:ln>
              <a:effectLst/>
            </c:spPr>
            <c:txPr>
              <a:bodyPr wrap="square" lIns="38100" tIns="19050" rIns="38100" bIns="19050" anchor="ctr">
                <a:spAutoFit/>
              </a:bodyPr>
              <a:lstStyle/>
              <a:p>
                <a:pPr>
                  <a:defRPr sz="2800" b="1">
                    <a:solidFill>
                      <a:srgbClr val="00206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Use of apps / digital tools to book/ manage appts</c:v>
                </c:pt>
              </c:strCache>
            </c:strRef>
          </c:cat>
          <c:val>
            <c:numRef>
              <c:f>Sheet1!$F$2</c:f>
              <c:numCache>
                <c:formatCode>0%</c:formatCode>
                <c:ptCount val="1"/>
                <c:pt idx="0">
                  <c:v>0.36</c:v>
                </c:pt>
              </c:numCache>
            </c:numRef>
          </c:val>
          <c:extLst>
            <c:ext xmlns:c16="http://schemas.microsoft.com/office/drawing/2014/chart" uri="{C3380CC4-5D6E-409C-BE32-E72D297353CC}">
              <c16:uniqueId val="{00000007-196B-4C44-9082-39C32E718F48}"/>
            </c:ext>
          </c:extLst>
        </c:ser>
        <c:ser>
          <c:idx val="5"/>
          <c:order val="5"/>
          <c:tx>
            <c:strRef>
              <c:f>Sheet1!$G$1</c:f>
              <c:strCache>
                <c:ptCount val="1"/>
                <c:pt idx="0">
                  <c:v>Very comfortable</c:v>
                </c:pt>
              </c:strCache>
            </c:strRef>
          </c:tx>
          <c:spPr>
            <a:solidFill>
              <a:srgbClr val="90A842"/>
            </a:solidFill>
            <a:ln>
              <a:solidFill>
                <a:srgbClr val="90A842"/>
              </a:solidFill>
            </a:ln>
          </c:spPr>
          <c:invertIfNegative val="0"/>
          <c:dLbls>
            <c:spPr>
              <a:noFill/>
              <a:ln>
                <a:noFill/>
              </a:ln>
              <a:effectLst/>
            </c:spPr>
            <c:txPr>
              <a:bodyPr wrap="square" lIns="38100" tIns="19050" rIns="38100" bIns="19050" anchor="ctr">
                <a:spAutoFit/>
              </a:bodyPr>
              <a:lstStyle/>
              <a:p>
                <a:pPr>
                  <a:defRPr sz="2800" b="1">
                    <a:solidFill>
                      <a:srgbClr val="00206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Use of apps / digital tools to book/ manage appts</c:v>
                </c:pt>
              </c:strCache>
            </c:strRef>
          </c:cat>
          <c:val>
            <c:numRef>
              <c:f>Sheet1!$G$2</c:f>
              <c:numCache>
                <c:formatCode>0%</c:formatCode>
                <c:ptCount val="1"/>
                <c:pt idx="0">
                  <c:v>0.33</c:v>
                </c:pt>
              </c:numCache>
            </c:numRef>
          </c:val>
          <c:extLst>
            <c:ext xmlns:c16="http://schemas.microsoft.com/office/drawing/2014/chart" uri="{C3380CC4-5D6E-409C-BE32-E72D297353CC}">
              <c16:uniqueId val="{00000000-13B3-4EA4-8769-035E3D9286A3}"/>
            </c:ext>
          </c:extLst>
        </c:ser>
        <c:dLbls>
          <c:dLblPos val="ctr"/>
          <c:showLegendKey val="0"/>
          <c:showVal val="1"/>
          <c:showCatName val="0"/>
          <c:showSerName val="0"/>
          <c:showPercent val="0"/>
          <c:showBubbleSize val="0"/>
        </c:dLbls>
        <c:gapWidth val="34"/>
        <c:overlap val="100"/>
        <c:axId val="-208515360"/>
        <c:axId val="-208513040"/>
      </c:barChart>
      <c:catAx>
        <c:axId val="-2085153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208513040"/>
        <c:crosses val="autoZero"/>
        <c:auto val="1"/>
        <c:lblAlgn val="ctr"/>
        <c:lblOffset val="100"/>
        <c:noMultiLvlLbl val="0"/>
      </c:catAx>
      <c:valAx>
        <c:axId val="-208513040"/>
        <c:scaling>
          <c:orientation val="minMax"/>
        </c:scaling>
        <c:delete val="1"/>
        <c:axPos val="t"/>
        <c:numFmt formatCode="0%" sourceLinked="1"/>
        <c:majorTickMark val="none"/>
        <c:minorTickMark val="none"/>
        <c:tickLblPos val="nextTo"/>
        <c:crossAx val="-208515360"/>
        <c:crosses val="autoZero"/>
        <c:crossBetween val="between"/>
      </c:valAx>
      <c:spPr>
        <a:noFill/>
        <a:ln>
          <a:noFill/>
        </a:ln>
        <a:effectLst/>
      </c:spPr>
    </c:plotArea>
    <c:legend>
      <c:legendPos val="t"/>
      <c:layout>
        <c:manualLayout>
          <c:xMode val="edge"/>
          <c:yMode val="edge"/>
          <c:x val="4.4792857215782177E-4"/>
          <c:y val="7.9032402766548965E-2"/>
          <c:w val="0.99955207142784219"/>
          <c:h val="0.13655233070393291"/>
        </c:manualLayout>
      </c:layout>
      <c:overlay val="0"/>
      <c:txPr>
        <a:bodyPr/>
        <a:lstStyle/>
        <a:p>
          <a:pPr>
            <a:defRPr sz="1200">
              <a:solidFill>
                <a:srgbClr val="002060"/>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053854390478547"/>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5">
                <a:lumMod val="75000"/>
              </a:schemeClr>
            </a:solidFill>
            <a:ln>
              <a:solidFill>
                <a:schemeClr val="accent5">
                  <a:lumMod val="75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7BC3-41C1-9A52-089A574CD27E}"/>
              </c:ext>
            </c:extLst>
          </c:dPt>
          <c:dPt>
            <c:idx val="1"/>
            <c:invertIfNegative val="0"/>
            <c:bubble3D val="0"/>
            <c:extLst>
              <c:ext xmlns:c16="http://schemas.microsoft.com/office/drawing/2014/chart" uri="{C3380CC4-5D6E-409C-BE32-E72D297353CC}">
                <c16:uniqueId val="{00000001-7BC3-41C1-9A52-089A574CD27E}"/>
              </c:ext>
            </c:extLst>
          </c:dPt>
          <c:dPt>
            <c:idx val="2"/>
            <c:invertIfNegative val="0"/>
            <c:bubble3D val="0"/>
            <c:extLst>
              <c:ext xmlns:c16="http://schemas.microsoft.com/office/drawing/2014/chart" uri="{C3380CC4-5D6E-409C-BE32-E72D297353CC}">
                <c16:uniqueId val="{00000002-7BC3-41C1-9A52-089A574CD27E}"/>
              </c:ext>
            </c:extLst>
          </c:dPt>
          <c:dPt>
            <c:idx val="4"/>
            <c:invertIfNegative val="0"/>
            <c:bubble3D val="0"/>
            <c:extLst>
              <c:ext xmlns:c16="http://schemas.microsoft.com/office/drawing/2014/chart" uri="{C3380CC4-5D6E-409C-BE32-E72D297353CC}">
                <c16:uniqueId val="{00000003-7BC3-41C1-9A52-089A574CD27E}"/>
              </c:ext>
            </c:extLst>
          </c:dPt>
          <c:dPt>
            <c:idx val="7"/>
            <c:invertIfNegative val="0"/>
            <c:bubble3D val="0"/>
            <c:extLst>
              <c:ext xmlns:c16="http://schemas.microsoft.com/office/drawing/2014/chart" uri="{C3380CC4-5D6E-409C-BE32-E72D297353CC}">
                <c16:uniqueId val="{00000004-7BC3-41C1-9A52-089A574CD27E}"/>
              </c:ext>
            </c:extLst>
          </c:dPt>
          <c:dPt>
            <c:idx val="9"/>
            <c:invertIfNegative val="0"/>
            <c:bubble3D val="0"/>
            <c:extLst>
              <c:ext xmlns:c16="http://schemas.microsoft.com/office/drawing/2014/chart" uri="{C3380CC4-5D6E-409C-BE32-E72D297353CC}">
                <c16:uniqueId val="{00000005-7BC3-41C1-9A52-089A574CD27E}"/>
              </c:ext>
            </c:extLst>
          </c:dPt>
          <c:dPt>
            <c:idx val="10"/>
            <c:invertIfNegative val="0"/>
            <c:bubble3D val="0"/>
            <c:extLst>
              <c:ext xmlns:c16="http://schemas.microsoft.com/office/drawing/2014/chart" uri="{C3380CC4-5D6E-409C-BE32-E72D297353CC}">
                <c16:uniqueId val="{00000006-7BC3-41C1-9A52-089A574CD27E}"/>
              </c:ext>
            </c:extLst>
          </c:dPt>
          <c:dPt>
            <c:idx val="12"/>
            <c:invertIfNegative val="0"/>
            <c:bubble3D val="0"/>
            <c:extLst>
              <c:ext xmlns:c16="http://schemas.microsoft.com/office/drawing/2014/chart" uri="{C3380CC4-5D6E-409C-BE32-E72D297353CC}">
                <c16:uniqueId val="{00000007-7BC3-41C1-9A52-089A574CD27E}"/>
              </c:ext>
            </c:extLst>
          </c:dPt>
          <c:dPt>
            <c:idx val="13"/>
            <c:invertIfNegative val="0"/>
            <c:bubble3D val="0"/>
            <c:extLst>
              <c:ext xmlns:c16="http://schemas.microsoft.com/office/drawing/2014/chart" uri="{C3380CC4-5D6E-409C-BE32-E72D297353CC}">
                <c16:uniqueId val="{00000008-7BC3-41C1-9A52-089A574CD27E}"/>
              </c:ext>
            </c:extLst>
          </c:dPt>
          <c:dLbls>
            <c:dLbl>
              <c:idx val="0"/>
              <c:layout>
                <c:manualLayout>
                  <c:x val="-2.9437558360829209E-3"/>
                  <c:y val="6.2802375512216423E-3"/>
                </c:manualLayout>
              </c:layout>
              <c:tx>
                <c:rich>
                  <a:bodyPr/>
                  <a:lstStyle/>
                  <a:p>
                    <a:fld id="{CFED9E06-EAC5-413C-8125-AD186CD4AD21}" type="VALUE">
                      <a:rPr lang="en-US" smtClean="0"/>
                      <a:pPr/>
                      <a:t>[VALUE]</a:t>
                    </a:fld>
                    <a:r>
                      <a:rPr lang="en-US"/>
                      <a:t> </a:t>
                    </a:r>
                    <a:r>
                      <a:rPr lang="en-US" sz="900" b="0" i="1"/>
                      <a:t>(unprompted)</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BC3-41C1-9A52-089A574CD27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Other (apps synched with GP practice info, no good for low tech/ high anxiety individuals)</c:v>
                </c:pt>
                <c:pt idx="1">
                  <c:v>Translation or language support</c:v>
                </c:pt>
                <c:pt idx="2">
                  <c:v>Support or training to use digital tools</c:v>
                </c:pt>
                <c:pt idx="3">
                  <c:v>Accessibility features (e.g. large text, screen reader compatibility)</c:v>
                </c:pt>
                <c:pt idx="4">
                  <c:v>Option to manage care for someone else (e.g. a family member)</c:v>
                </c:pt>
                <c:pt idx="5">
                  <c:v>Option to speak to someone by phone instead</c:v>
                </c:pt>
                <c:pt idx="6">
                  <c:v>Ability to message healthcare professionals</c:v>
                </c:pt>
                <c:pt idx="7">
                  <c:v>Clear information about services and locations</c:v>
                </c:pt>
                <c:pt idx="8">
                  <c:v>Easy appointment booking and reminders</c:v>
                </c:pt>
              </c:strCache>
            </c:strRef>
          </c:cat>
          <c:val>
            <c:numRef>
              <c:f>Sheet1!$B$2:$B$10</c:f>
              <c:numCache>
                <c:formatCode>0%</c:formatCode>
                <c:ptCount val="9"/>
                <c:pt idx="0">
                  <c:v>0.05</c:v>
                </c:pt>
                <c:pt idx="1">
                  <c:v>0.03</c:v>
                </c:pt>
                <c:pt idx="2">
                  <c:v>0.05</c:v>
                </c:pt>
                <c:pt idx="3">
                  <c:v>0.11</c:v>
                </c:pt>
                <c:pt idx="4">
                  <c:v>0.26</c:v>
                </c:pt>
                <c:pt idx="5">
                  <c:v>0.54</c:v>
                </c:pt>
                <c:pt idx="6">
                  <c:v>0.55000000000000004</c:v>
                </c:pt>
                <c:pt idx="7">
                  <c:v>0.6</c:v>
                </c:pt>
                <c:pt idx="8">
                  <c:v>0.84</c:v>
                </c:pt>
              </c:numCache>
            </c:numRef>
          </c:val>
          <c:extLst>
            <c:ext xmlns:c16="http://schemas.microsoft.com/office/drawing/2014/chart" uri="{C3380CC4-5D6E-409C-BE32-E72D297353CC}">
              <c16:uniqueId val="{00000009-7BC3-41C1-9A52-089A574CD27E}"/>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179251734330793"/>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5">
                <a:lumMod val="75000"/>
              </a:schemeClr>
            </a:solidFill>
            <a:ln>
              <a:solidFill>
                <a:schemeClr val="accent5">
                  <a:lumMod val="75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7BC3-41C1-9A52-089A574CD27E}"/>
              </c:ext>
            </c:extLst>
          </c:dPt>
          <c:dPt>
            <c:idx val="1"/>
            <c:invertIfNegative val="0"/>
            <c:bubble3D val="0"/>
            <c:extLst>
              <c:ext xmlns:c16="http://schemas.microsoft.com/office/drawing/2014/chart" uri="{C3380CC4-5D6E-409C-BE32-E72D297353CC}">
                <c16:uniqueId val="{00000001-7BC3-41C1-9A52-089A574CD27E}"/>
              </c:ext>
            </c:extLst>
          </c:dPt>
          <c:dPt>
            <c:idx val="2"/>
            <c:invertIfNegative val="0"/>
            <c:bubble3D val="0"/>
            <c:extLst>
              <c:ext xmlns:c16="http://schemas.microsoft.com/office/drawing/2014/chart" uri="{C3380CC4-5D6E-409C-BE32-E72D297353CC}">
                <c16:uniqueId val="{00000002-7BC3-41C1-9A52-089A574CD27E}"/>
              </c:ext>
            </c:extLst>
          </c:dPt>
          <c:dPt>
            <c:idx val="4"/>
            <c:invertIfNegative val="0"/>
            <c:bubble3D val="0"/>
            <c:extLst>
              <c:ext xmlns:c16="http://schemas.microsoft.com/office/drawing/2014/chart" uri="{C3380CC4-5D6E-409C-BE32-E72D297353CC}">
                <c16:uniqueId val="{00000003-7BC3-41C1-9A52-089A574CD27E}"/>
              </c:ext>
            </c:extLst>
          </c:dPt>
          <c:dPt>
            <c:idx val="7"/>
            <c:invertIfNegative val="0"/>
            <c:bubble3D val="0"/>
            <c:extLst>
              <c:ext xmlns:c16="http://schemas.microsoft.com/office/drawing/2014/chart" uri="{C3380CC4-5D6E-409C-BE32-E72D297353CC}">
                <c16:uniqueId val="{00000004-7BC3-41C1-9A52-089A574CD27E}"/>
              </c:ext>
            </c:extLst>
          </c:dPt>
          <c:dPt>
            <c:idx val="9"/>
            <c:invertIfNegative val="0"/>
            <c:bubble3D val="0"/>
            <c:extLst>
              <c:ext xmlns:c16="http://schemas.microsoft.com/office/drawing/2014/chart" uri="{C3380CC4-5D6E-409C-BE32-E72D297353CC}">
                <c16:uniqueId val="{00000005-7BC3-41C1-9A52-089A574CD27E}"/>
              </c:ext>
            </c:extLst>
          </c:dPt>
          <c:dPt>
            <c:idx val="10"/>
            <c:invertIfNegative val="0"/>
            <c:bubble3D val="0"/>
            <c:extLst>
              <c:ext xmlns:c16="http://schemas.microsoft.com/office/drawing/2014/chart" uri="{C3380CC4-5D6E-409C-BE32-E72D297353CC}">
                <c16:uniqueId val="{00000006-7BC3-41C1-9A52-089A574CD27E}"/>
              </c:ext>
            </c:extLst>
          </c:dPt>
          <c:dPt>
            <c:idx val="12"/>
            <c:invertIfNegative val="0"/>
            <c:bubble3D val="0"/>
            <c:extLst>
              <c:ext xmlns:c16="http://schemas.microsoft.com/office/drawing/2014/chart" uri="{C3380CC4-5D6E-409C-BE32-E72D297353CC}">
                <c16:uniqueId val="{00000007-7BC3-41C1-9A52-089A574CD27E}"/>
              </c:ext>
            </c:extLst>
          </c:dPt>
          <c:dPt>
            <c:idx val="13"/>
            <c:invertIfNegative val="0"/>
            <c:bubble3D val="0"/>
            <c:spPr>
              <a:solidFill>
                <a:srgbClr val="90A842"/>
              </a:solidFill>
              <a:ln>
                <a:solidFill>
                  <a:srgbClr val="90A842"/>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8-7BC3-41C1-9A52-089A574CD27E}"/>
              </c:ext>
            </c:extLst>
          </c:dPt>
          <c:dLbls>
            <c:dLbl>
              <c:idx val="0"/>
              <c:layout>
                <c:manualLayout>
                  <c:x val="-2.9437558360829209E-3"/>
                  <c:y val="6.2802375512216423E-3"/>
                </c:manualLayout>
              </c:layout>
              <c:tx>
                <c:rich>
                  <a:bodyPr/>
                  <a:lstStyle/>
                  <a:p>
                    <a:fld id="{CFED9E06-EAC5-413C-8125-AD186CD4AD21}" type="VALUE">
                      <a:rPr lang="en-US" smtClean="0"/>
                      <a:pPr/>
                      <a:t>[VALUE]</a:t>
                    </a:fld>
                    <a:r>
                      <a:rPr lang="en-US"/>
                      <a:t> </a:t>
                    </a:r>
                    <a:r>
                      <a:rPr lang="en-US" sz="900" b="0" i="1"/>
                      <a:t>(unprompted)</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BC3-41C1-9A52-089A574CD27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Other (worry re NHS being hacked, synching across institutions)</c:v>
                </c:pt>
                <c:pt idx="1">
                  <c:v>I don’t have access to a smartphone, computer, or the internet</c:v>
                </c:pt>
                <c:pt idx="2">
                  <c:v>I don’t have time to learn how to use digital services</c:v>
                </c:pt>
                <c:pt idx="3">
                  <c:v>Language barriers</c:v>
                </c:pt>
                <c:pt idx="4">
                  <c:v>Digital tools don’t meet my accessibility needs</c:v>
                </c:pt>
                <c:pt idx="5">
                  <c:v>I find written information hard to understand</c:v>
                </c:pt>
                <c:pt idx="6">
                  <c:v>I’m not aware of available digital services</c:v>
                </c:pt>
                <c:pt idx="7">
                  <c:v>I find digital tools difficult to navigate</c:v>
                </c:pt>
                <c:pt idx="8">
                  <c:v>I’m not confident using digital technology</c:v>
                </c:pt>
                <c:pt idx="9">
                  <c:v>I’ve had poor experiences with digital tools in the past</c:v>
                </c:pt>
                <c:pt idx="10">
                  <c:v>I worry about privacy or how my data will be used</c:v>
                </c:pt>
                <c:pt idx="11">
                  <c:v>I prefer to speak to someone face‑to‑face or by phone</c:v>
                </c:pt>
                <c:pt idx="13">
                  <c:v>There are no barriers or concerns that make it difficult for me to use online and digital healthcare tools</c:v>
                </c:pt>
              </c:strCache>
            </c:strRef>
          </c:cat>
          <c:val>
            <c:numRef>
              <c:f>Sheet1!$B$2:$B$15</c:f>
              <c:numCache>
                <c:formatCode>0%</c:formatCode>
                <c:ptCount val="14"/>
                <c:pt idx="0">
                  <c:v>0.02</c:v>
                </c:pt>
                <c:pt idx="1">
                  <c:v>0.01</c:v>
                </c:pt>
                <c:pt idx="2">
                  <c:v>0.02</c:v>
                </c:pt>
                <c:pt idx="3">
                  <c:v>0.02</c:v>
                </c:pt>
                <c:pt idx="4">
                  <c:v>0.03</c:v>
                </c:pt>
                <c:pt idx="5">
                  <c:v>0.03</c:v>
                </c:pt>
                <c:pt idx="6">
                  <c:v>7.0000000000000007E-2</c:v>
                </c:pt>
                <c:pt idx="7">
                  <c:v>7.0000000000000007E-2</c:v>
                </c:pt>
                <c:pt idx="8">
                  <c:v>0.1</c:v>
                </c:pt>
                <c:pt idx="9">
                  <c:v>0.15</c:v>
                </c:pt>
                <c:pt idx="10">
                  <c:v>0.2</c:v>
                </c:pt>
                <c:pt idx="11">
                  <c:v>0.24</c:v>
                </c:pt>
                <c:pt idx="13">
                  <c:v>0.56999999999999995</c:v>
                </c:pt>
              </c:numCache>
            </c:numRef>
          </c:val>
          <c:extLst>
            <c:ext xmlns:c16="http://schemas.microsoft.com/office/drawing/2014/chart" uri="{C3380CC4-5D6E-409C-BE32-E72D297353CC}">
              <c16:uniqueId val="{00000009-7BC3-41C1-9A52-089A574CD27E}"/>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90A842"/>
            </a:solidFill>
          </c:spPr>
          <c:dPt>
            <c:idx val="0"/>
            <c:bubble3D val="0"/>
            <c:spPr>
              <a:solidFill>
                <a:srgbClr val="90A842"/>
              </a:solidFill>
              <a:ln w="19050">
                <a:solidFill>
                  <a:schemeClr val="bg1"/>
                </a:solidFill>
              </a:ln>
              <a:effectLst/>
            </c:spPr>
            <c:extLst>
              <c:ext xmlns:c16="http://schemas.microsoft.com/office/drawing/2014/chart" uri="{C3380CC4-5D6E-409C-BE32-E72D297353CC}">
                <c16:uniqueId val="{00000001-1FDB-41C4-976A-1E81EAA9FB43}"/>
              </c:ext>
            </c:extLst>
          </c:dPt>
          <c:dPt>
            <c:idx val="1"/>
            <c:bubble3D val="0"/>
            <c:spPr>
              <a:solidFill>
                <a:schemeClr val="accent4">
                  <a:lumMod val="60000"/>
                  <a:lumOff val="40000"/>
                </a:schemeClr>
              </a:solidFill>
              <a:ln w="19050">
                <a:solidFill>
                  <a:schemeClr val="bg1"/>
                </a:solidFill>
              </a:ln>
              <a:effectLst/>
            </c:spPr>
            <c:extLst>
              <c:ext xmlns:c16="http://schemas.microsoft.com/office/drawing/2014/chart" uri="{C3380CC4-5D6E-409C-BE32-E72D297353CC}">
                <c16:uniqueId val="{00000003-1FDB-41C4-976A-1E81EAA9FB43}"/>
              </c:ext>
            </c:extLst>
          </c:dPt>
          <c:dPt>
            <c:idx val="2"/>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5-1FDB-41C4-976A-1E81EAA9FB43}"/>
              </c:ext>
            </c:extLst>
          </c:dPt>
          <c:dPt>
            <c:idx val="3"/>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7-1FDB-41C4-976A-1E81EAA9FB43}"/>
              </c:ext>
            </c:extLst>
          </c:dPt>
          <c:dLbls>
            <c:dLbl>
              <c:idx val="0"/>
              <c:layout>
                <c:manualLayout>
                  <c:x val="-0.12081402162324102"/>
                  <c:y val="0.11746974973785318"/>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fld id="{B853522E-10E6-43E6-8761-AECCFD093A00}" type="CATEGORYNAME">
                      <a:rPr lang="en-GB" sz="1200" b="1" smtClean="0">
                        <a:solidFill>
                          <a:schemeClr val="bg1"/>
                        </a:solidFill>
                      </a:rPr>
                      <a:pPr>
                        <a:defRPr sz="1200" b="1">
                          <a:solidFill>
                            <a:schemeClr val="bg1"/>
                          </a:solidFill>
                        </a:defRPr>
                      </a:pPr>
                      <a:t>[CATEGORY NAME]</a:t>
                    </a:fld>
                    <a:endParaRPr lang="en-GB" sz="1200" b="1" baseline="0" dirty="0">
                      <a:solidFill>
                        <a:schemeClr val="bg1"/>
                      </a:solidFill>
                    </a:endParaRPr>
                  </a:p>
                  <a:p>
                    <a:pPr>
                      <a:defRPr sz="1200" b="1">
                        <a:solidFill>
                          <a:schemeClr val="bg1"/>
                        </a:solidFill>
                      </a:defRPr>
                    </a:pPr>
                    <a:r>
                      <a:rPr lang="en-GB" sz="1200" b="1" baseline="0" dirty="0">
                        <a:solidFill>
                          <a:schemeClr val="bg1"/>
                        </a:solidFill>
                      </a:rPr>
                      <a:t> </a:t>
                    </a:r>
                    <a:fld id="{5829CD44-C889-469E-B15A-86486D460B32}" type="VALUE">
                      <a:rPr lang="en-GB" sz="1200" b="1" baseline="0">
                        <a:solidFill>
                          <a:schemeClr val="bg1"/>
                        </a:solidFill>
                      </a:rPr>
                      <a:pPr>
                        <a:defRPr sz="1200" b="1">
                          <a:solidFill>
                            <a:schemeClr val="bg1"/>
                          </a:solidFill>
                        </a:defRPr>
                      </a:pPr>
                      <a:t>[VALUE]</a:t>
                    </a:fld>
                    <a:endParaRPr lang="en-GB" sz="1200" b="1" baseline="0"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layout>
                    <c:manualLayout>
                      <c:w val="0.15960467534298478"/>
                      <c:h val="0.23916243709242169"/>
                    </c:manualLayout>
                  </c15:layout>
                  <c15:dlblFieldTable/>
                  <c15:showDataLabelsRange val="0"/>
                </c:ext>
                <c:ext xmlns:c16="http://schemas.microsoft.com/office/drawing/2014/chart" uri="{C3380CC4-5D6E-409C-BE32-E72D297353CC}">
                  <c16:uniqueId val="{00000001-1FDB-41C4-976A-1E81EAA9FB43}"/>
                </c:ext>
              </c:extLst>
            </c:dLbl>
            <c:dLbl>
              <c:idx val="1"/>
              <c:layout>
                <c:manualLayout>
                  <c:x val="-6.118186564336632E-2"/>
                  <c:y val="-0.28365132992925352"/>
                </c:manualLayout>
              </c:layout>
              <c:tx>
                <c:rich>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mn-lt"/>
                        <a:ea typeface="+mn-ea"/>
                        <a:cs typeface="+mn-cs"/>
                      </a:defRPr>
                    </a:pPr>
                    <a:fld id="{B50BC841-4083-463B-96C1-225204C31E92}" type="CATEGORYNAME">
                      <a:rPr lang="en-US" sz="1600" smtClean="0">
                        <a:solidFill>
                          <a:srgbClr val="002060"/>
                        </a:solidFill>
                      </a:rPr>
                      <a:pPr>
                        <a:defRPr sz="2000" b="1">
                          <a:solidFill>
                            <a:srgbClr val="002060"/>
                          </a:solidFill>
                        </a:defRPr>
                      </a:pPr>
                      <a:t>[CATEGORY NAME]</a:t>
                    </a:fld>
                    <a:endParaRPr lang="en-US" sz="2000" baseline="0" dirty="0">
                      <a:solidFill>
                        <a:srgbClr val="002060"/>
                      </a:solidFill>
                    </a:endParaRPr>
                  </a:p>
                  <a:p>
                    <a:pPr>
                      <a:defRPr sz="2000" b="1">
                        <a:solidFill>
                          <a:srgbClr val="002060"/>
                        </a:solidFill>
                      </a:defRPr>
                    </a:pPr>
                    <a:r>
                      <a:rPr lang="en-US" sz="2000" baseline="0" dirty="0">
                        <a:solidFill>
                          <a:srgbClr val="002060"/>
                        </a:solidFill>
                      </a:rPr>
                      <a:t> </a:t>
                    </a:r>
                    <a:fld id="{8A06B739-3487-4D4A-A8EE-5855DC8781FB}" type="VALUE">
                      <a:rPr lang="en-US" sz="3200" baseline="0">
                        <a:solidFill>
                          <a:srgbClr val="002060"/>
                        </a:solidFill>
                      </a:rPr>
                      <a:pPr>
                        <a:defRPr sz="2000" b="1">
                          <a:solidFill>
                            <a:srgbClr val="002060"/>
                          </a:solidFill>
                        </a:defRPr>
                      </a:pPr>
                      <a:t>[VALUE]</a:t>
                    </a:fld>
                    <a:endParaRPr lang="en-US" sz="2000" baseline="0" dirty="0">
                      <a:solidFill>
                        <a:srgbClr val="002060"/>
                      </a:solidFill>
                    </a:endParaRP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FDB-41C4-976A-1E81EAA9FB43}"/>
                </c:ext>
              </c:extLst>
            </c:dLbl>
            <c:dLbl>
              <c:idx val="2"/>
              <c:layout>
                <c:manualLayout>
                  <c:x val="0.12367580778753881"/>
                  <c:y val="0.20623148763596152"/>
                </c:manualLayout>
              </c:layout>
              <c:tx>
                <c:rich>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mn-lt"/>
                        <a:ea typeface="+mn-ea"/>
                        <a:cs typeface="+mn-cs"/>
                      </a:defRPr>
                    </a:pPr>
                    <a:fld id="{46083BCC-1618-4F17-BF1C-9736CAB6D81C}" type="CATEGORYNAME">
                      <a:rPr lang="en-GB" sz="1400" smtClean="0"/>
                      <a:pPr>
                        <a:defRPr>
                          <a:solidFill>
                            <a:srgbClr val="002060"/>
                          </a:solidFill>
                        </a:defRPr>
                      </a:pPr>
                      <a:t>[CATEGORY NAME]</a:t>
                    </a:fld>
                    <a:endParaRPr lang="en-GB" baseline="0" dirty="0"/>
                  </a:p>
                  <a:p>
                    <a:pPr>
                      <a:defRPr>
                        <a:solidFill>
                          <a:srgbClr val="002060"/>
                        </a:solidFill>
                      </a:defRPr>
                    </a:pPr>
                    <a:r>
                      <a:rPr lang="en-GB" baseline="0" dirty="0"/>
                      <a:t> </a:t>
                    </a:r>
                    <a:fld id="{8AB5FF7E-E3B3-4148-8159-1DC358FC078D}" type="VALUE">
                      <a:rPr lang="en-GB" sz="1600" b="1" baseline="0"/>
                      <a:pPr>
                        <a:defRPr>
                          <a:solidFill>
                            <a:srgbClr val="002060"/>
                          </a:solidFill>
                        </a:defRPr>
                      </a:pPr>
                      <a:t>[VALUE]</a:t>
                    </a:fld>
                    <a:endParaRPr lang="en-GB" baseline="0" dirty="0"/>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FDB-41C4-976A-1E81EAA9FB43}"/>
                </c:ext>
              </c:extLst>
            </c:dLbl>
            <c:dLbl>
              <c:idx val="3"/>
              <c:layout>
                <c:manualLayout>
                  <c:x val="3.273047011203243E-2"/>
                  <c:y val="8.403235311762236E-3"/>
                </c:manualLayout>
              </c:layout>
              <c:tx>
                <c:rich>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fld id="{81E599F4-A615-401A-806E-D0C4CE75EFBC}" type="CATEGORYNAME">
                      <a:rPr lang="en-GB" smtClean="0"/>
                      <a:pPr>
                        <a:defRPr sz="1000">
                          <a:solidFill>
                            <a:srgbClr val="002060"/>
                          </a:solidFill>
                        </a:defRPr>
                      </a:pPr>
                      <a:t>[CATEGORY NAME]</a:t>
                    </a:fld>
                    <a:endParaRPr lang="en-GB" baseline="0" dirty="0"/>
                  </a:p>
                  <a:p>
                    <a:pPr>
                      <a:defRPr sz="1000">
                        <a:solidFill>
                          <a:srgbClr val="002060"/>
                        </a:solidFill>
                      </a:defRPr>
                    </a:pPr>
                    <a:r>
                      <a:rPr lang="en-GB" sz="1100" b="1" baseline="0" dirty="0"/>
                      <a:t> </a:t>
                    </a:r>
                    <a:fld id="{8BFE4CF9-7137-4FF6-8D0B-995FA292E38F}" type="VALUE">
                      <a:rPr lang="en-GB" sz="1400" b="1" baseline="0"/>
                      <a:pPr>
                        <a:defRPr sz="1000">
                          <a:solidFill>
                            <a:srgbClr val="002060"/>
                          </a:solidFill>
                        </a:defRPr>
                      </a:pPr>
                      <a:t>[VALUE]</a:t>
                    </a:fld>
                    <a:endParaRPr lang="en-GB" sz="1100" b="1" baseline="0" dirty="0"/>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layout>
                    <c:manualLayout>
                      <c:w val="0.12995921956248199"/>
                      <c:h val="0.1638630885793636"/>
                    </c:manualLayout>
                  </c15:layout>
                  <c15:dlblFieldTable/>
                  <c15:showDataLabelsRange val="0"/>
                </c:ext>
                <c:ext xmlns:c16="http://schemas.microsoft.com/office/drawing/2014/chart" uri="{C3380CC4-5D6E-409C-BE32-E72D297353CC}">
                  <c16:uniqueId val="{00000007-1FDB-41C4-976A-1E81EAA9FB4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Yes, I've seen peer support in my community </c:v>
                </c:pt>
                <c:pt idx="1">
                  <c:v>No, not seen</c:v>
                </c:pt>
                <c:pt idx="2">
                  <c:v>I'm not sure/ don't know</c:v>
                </c:pt>
              </c:strCache>
            </c:strRef>
          </c:cat>
          <c:val>
            <c:numRef>
              <c:f>Sheet1!$B$2:$B$5</c:f>
              <c:numCache>
                <c:formatCode>0%</c:formatCode>
                <c:ptCount val="4"/>
                <c:pt idx="0">
                  <c:v>0.13</c:v>
                </c:pt>
                <c:pt idx="1">
                  <c:v>0.7</c:v>
                </c:pt>
                <c:pt idx="2">
                  <c:v>0.17</c:v>
                </c:pt>
              </c:numCache>
            </c:numRef>
          </c:val>
          <c:extLst>
            <c:ext xmlns:c16="http://schemas.microsoft.com/office/drawing/2014/chart" uri="{C3380CC4-5D6E-409C-BE32-E72D297353CC}">
              <c16:uniqueId val="{00000009-1FDB-41C4-976A-1E81EAA9FB4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17912339247382"/>
          <c:y val="0"/>
          <c:w val="0.51739388488005844"/>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2">
                <a:lumMod val="75000"/>
              </a:schemeClr>
            </a:solidFill>
            <a:ln>
              <a:solidFill>
                <a:schemeClr val="accent2">
                  <a:lumMod val="75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spPr>
              <a:solidFill>
                <a:schemeClr val="bg1">
                  <a:lumMod val="75000"/>
                </a:schemeClr>
              </a:solidFill>
              <a:ln>
                <a:solidFill>
                  <a:schemeClr val="bg1">
                    <a:lumMod val="75000"/>
                  </a:schemeClr>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1-DFAC-574D-A78D-FF6B2AE63930}"/>
              </c:ext>
            </c:extLst>
          </c:dPt>
          <c:dPt>
            <c:idx val="1"/>
            <c:invertIfNegative val="0"/>
            <c:bubble3D val="0"/>
            <c:extLst>
              <c:ext xmlns:c16="http://schemas.microsoft.com/office/drawing/2014/chart" uri="{C3380CC4-5D6E-409C-BE32-E72D297353CC}">
                <c16:uniqueId val="{00000002-DFAC-574D-A78D-FF6B2AE63930}"/>
              </c:ext>
            </c:extLst>
          </c:dPt>
          <c:dPt>
            <c:idx val="2"/>
            <c:invertIfNegative val="0"/>
            <c:bubble3D val="0"/>
            <c:extLst>
              <c:ext xmlns:c16="http://schemas.microsoft.com/office/drawing/2014/chart" uri="{C3380CC4-5D6E-409C-BE32-E72D297353CC}">
                <c16:uniqueId val="{00000003-DFAC-574D-A78D-FF6B2AE63930}"/>
              </c:ext>
            </c:extLst>
          </c:dPt>
          <c:dPt>
            <c:idx val="4"/>
            <c:invertIfNegative val="0"/>
            <c:bubble3D val="0"/>
            <c:extLst>
              <c:ext xmlns:c16="http://schemas.microsoft.com/office/drawing/2014/chart" uri="{C3380CC4-5D6E-409C-BE32-E72D297353CC}">
                <c16:uniqueId val="{00000004-DFAC-574D-A78D-FF6B2AE63930}"/>
              </c:ext>
            </c:extLst>
          </c:dPt>
          <c:dPt>
            <c:idx val="7"/>
            <c:invertIfNegative val="0"/>
            <c:bubble3D val="0"/>
            <c:extLst>
              <c:ext xmlns:c16="http://schemas.microsoft.com/office/drawing/2014/chart" uri="{C3380CC4-5D6E-409C-BE32-E72D297353CC}">
                <c16:uniqueId val="{00000005-DFAC-574D-A78D-FF6B2AE63930}"/>
              </c:ext>
            </c:extLst>
          </c:dPt>
          <c:dPt>
            <c:idx val="10"/>
            <c:invertIfNegative val="0"/>
            <c:bubble3D val="0"/>
            <c:extLst>
              <c:ext xmlns:c16="http://schemas.microsoft.com/office/drawing/2014/chart" uri="{C3380CC4-5D6E-409C-BE32-E72D297353CC}">
                <c16:uniqueId val="{00000006-DFAC-574D-A78D-FF6B2AE63930}"/>
              </c:ext>
            </c:extLst>
          </c:dPt>
          <c:dPt>
            <c:idx val="12"/>
            <c:invertIfNegative val="0"/>
            <c:bubble3D val="0"/>
            <c:extLst>
              <c:ext xmlns:c16="http://schemas.microsoft.com/office/drawing/2014/chart" uri="{C3380CC4-5D6E-409C-BE32-E72D297353CC}">
                <c16:uniqueId val="{00000007-DFAC-574D-A78D-FF6B2AE63930}"/>
              </c:ext>
            </c:extLst>
          </c:dPt>
          <c:dPt>
            <c:idx val="13"/>
            <c:invertIfNegative val="0"/>
            <c:bubble3D val="0"/>
            <c:extLst>
              <c:ext xmlns:c16="http://schemas.microsoft.com/office/drawing/2014/chart" uri="{C3380CC4-5D6E-409C-BE32-E72D297353CC}">
                <c16:uniqueId val="{00000008-DFAC-574D-A78D-FF6B2AE63930}"/>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Other (respecting wishes, dignity, joined-up, continuity of care)</c:v>
                </c:pt>
                <c:pt idx="1">
                  <c:v>Having spiritual or religious needs honoured</c:v>
                </c:pt>
                <c:pt idx="2">
                  <c:v>Having someone to advocate and make decisions </c:v>
                </c:pt>
                <c:pt idx="3">
                  <c:v>Being in a familiar or peaceful environment</c:v>
                </c:pt>
                <c:pt idx="4">
                  <c:v>Avoiding unnecessary medical interventions</c:v>
                </c:pt>
                <c:pt idx="5">
                  <c:v>Having someone I trust to make decisions for me if I cannot</c:v>
                </c:pt>
                <c:pt idx="6">
                  <c:v>Being surrounded by loved ones</c:v>
                </c:pt>
                <c:pt idx="7">
                  <c:v>Being able to make choices and preferences</c:v>
                </c:pt>
                <c:pt idx="8">
                  <c:v>Clear, honest communication with the care team </c:v>
                </c:pt>
                <c:pt idx="9">
                  <c:v>Having a choice about where to receive care</c:v>
                </c:pt>
                <c:pt idx="10">
                  <c:v>Being comfortable and free from pain</c:v>
                </c:pt>
                <c:pt idx="11">
                  <c:v>Care being respectful and dignified</c:v>
                </c:pt>
              </c:strCache>
            </c:strRef>
          </c:cat>
          <c:val>
            <c:numRef>
              <c:f>Sheet1!$B$2:$B$13</c:f>
              <c:numCache>
                <c:formatCode>0%</c:formatCode>
                <c:ptCount val="12"/>
                <c:pt idx="0">
                  <c:v>0.02</c:v>
                </c:pt>
                <c:pt idx="1">
                  <c:v>0.37</c:v>
                </c:pt>
                <c:pt idx="2">
                  <c:v>0.4</c:v>
                </c:pt>
                <c:pt idx="3">
                  <c:v>0.56999999999999995</c:v>
                </c:pt>
                <c:pt idx="4">
                  <c:v>0.59</c:v>
                </c:pt>
                <c:pt idx="5">
                  <c:v>0.63</c:v>
                </c:pt>
                <c:pt idx="6">
                  <c:v>0.66</c:v>
                </c:pt>
                <c:pt idx="7">
                  <c:v>0.76</c:v>
                </c:pt>
                <c:pt idx="8">
                  <c:v>0.77</c:v>
                </c:pt>
                <c:pt idx="9">
                  <c:v>0.84</c:v>
                </c:pt>
                <c:pt idx="10">
                  <c:v>0.85</c:v>
                </c:pt>
                <c:pt idx="11">
                  <c:v>0.85</c:v>
                </c:pt>
              </c:numCache>
            </c:numRef>
          </c:val>
          <c:extLst>
            <c:ext xmlns:c16="http://schemas.microsoft.com/office/drawing/2014/chart" uri="{C3380CC4-5D6E-409C-BE32-E72D297353CC}">
              <c16:uniqueId val="{0000000A-DFAC-574D-A78D-FF6B2AE63930}"/>
            </c:ext>
          </c:extLst>
        </c:ser>
        <c:dLbls>
          <c:dLblPos val="outEnd"/>
          <c:showLegendKey val="0"/>
          <c:showVal val="1"/>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B1C872"/>
            </a:solidFill>
            <a:ln>
              <a:solidFill>
                <a:schemeClr val="bg1"/>
              </a:solidFill>
            </a:ln>
          </c:spPr>
          <c:dPt>
            <c:idx val="0"/>
            <c:bubble3D val="0"/>
            <c:spPr>
              <a:solidFill>
                <a:schemeClr val="accent2"/>
              </a:solidFill>
              <a:ln w="19050">
                <a:solidFill>
                  <a:schemeClr val="bg1"/>
                </a:solidFill>
              </a:ln>
              <a:effectLst/>
            </c:spPr>
            <c:extLst>
              <c:ext xmlns:c16="http://schemas.microsoft.com/office/drawing/2014/chart" uri="{C3380CC4-5D6E-409C-BE32-E72D297353CC}">
                <c16:uniqueId val="{00000001-1FDB-41C4-976A-1E81EAA9FB43}"/>
              </c:ext>
            </c:extLst>
          </c:dPt>
          <c:dPt>
            <c:idx val="1"/>
            <c:bubble3D val="0"/>
            <c:spPr>
              <a:solidFill>
                <a:srgbClr val="B1C872"/>
              </a:solidFill>
              <a:ln w="19050">
                <a:solidFill>
                  <a:schemeClr val="bg1"/>
                </a:solidFill>
              </a:ln>
              <a:effectLst/>
            </c:spPr>
            <c:extLst>
              <c:ext xmlns:c16="http://schemas.microsoft.com/office/drawing/2014/chart" uri="{C3380CC4-5D6E-409C-BE32-E72D297353CC}">
                <c16:uniqueId val="{00000003-1FDB-41C4-976A-1E81EAA9FB43}"/>
              </c:ext>
            </c:extLst>
          </c:dPt>
          <c:dPt>
            <c:idx val="2"/>
            <c:bubble3D val="0"/>
            <c:spPr>
              <a:solidFill>
                <a:schemeClr val="accent2">
                  <a:lumMod val="75000"/>
                </a:schemeClr>
              </a:solidFill>
              <a:ln w="19050">
                <a:solidFill>
                  <a:schemeClr val="bg1"/>
                </a:solidFill>
              </a:ln>
              <a:effectLst/>
            </c:spPr>
            <c:extLst>
              <c:ext xmlns:c16="http://schemas.microsoft.com/office/drawing/2014/chart" uri="{C3380CC4-5D6E-409C-BE32-E72D297353CC}">
                <c16:uniqueId val="{00000005-1FDB-41C4-976A-1E81EAA9FB43}"/>
              </c:ext>
            </c:extLst>
          </c:dPt>
          <c:dPt>
            <c:idx val="3"/>
            <c:bubble3D val="0"/>
            <c:spPr>
              <a:solidFill>
                <a:srgbClr val="B1C872"/>
              </a:solidFill>
              <a:ln w="19050">
                <a:solidFill>
                  <a:schemeClr val="bg1"/>
                </a:solidFill>
              </a:ln>
              <a:effectLst/>
            </c:spPr>
            <c:extLst>
              <c:ext xmlns:c16="http://schemas.microsoft.com/office/drawing/2014/chart" uri="{C3380CC4-5D6E-409C-BE32-E72D297353CC}">
                <c16:uniqueId val="{00000007-1FDB-41C4-976A-1E81EAA9FB43}"/>
              </c:ext>
            </c:extLst>
          </c:dPt>
          <c:dLbls>
            <c:dLbl>
              <c:idx val="0"/>
              <c:layout>
                <c:manualLayout>
                  <c:x val="-3.1639630272537432E-2"/>
                  <c:y val="3.1887875696973593E-2"/>
                </c:manualLayout>
              </c:layout>
              <c:tx>
                <c:rich>
                  <a:bodyPr rot="0" spcFirstLastPara="1" vertOverflow="ellipsis" vert="horz" wrap="square" lIns="38100" tIns="19050" rIns="38100" bIns="19050" anchor="ctr" anchorCtr="1">
                    <a:noAutofit/>
                  </a:bodyPr>
                  <a:lstStyle/>
                  <a:p>
                    <a:pPr>
                      <a:defRPr sz="1200" b="0" i="0" u="none" strike="noStrike" kern="1200" baseline="0">
                        <a:solidFill>
                          <a:srgbClr val="002060"/>
                        </a:solidFill>
                        <a:latin typeface="+mn-lt"/>
                        <a:ea typeface="+mn-ea"/>
                        <a:cs typeface="+mn-cs"/>
                      </a:defRPr>
                    </a:pPr>
                    <a:r>
                      <a:rPr lang="en-US" sz="1200" b="0" dirty="0">
                        <a:solidFill>
                          <a:srgbClr val="002060"/>
                        </a:solidFill>
                      </a:rPr>
                      <a:t> </a:t>
                    </a:r>
                    <a:fld id="{B853522E-10E6-43E6-8761-AECCFD093A00}" type="CATEGORYNAME">
                      <a:rPr lang="en-US" sz="1200" b="0" smtClean="0">
                        <a:solidFill>
                          <a:srgbClr val="002060"/>
                        </a:solidFill>
                      </a:rPr>
                      <a:pPr>
                        <a:defRPr sz="1200">
                          <a:solidFill>
                            <a:srgbClr val="002060"/>
                          </a:solidFill>
                        </a:defRPr>
                      </a:pPr>
                      <a:t>[CATEGORY NAME]</a:t>
                    </a:fld>
                    <a:endParaRPr lang="en-US" sz="1200" b="0" baseline="0" dirty="0">
                      <a:solidFill>
                        <a:srgbClr val="002060"/>
                      </a:solidFill>
                    </a:endParaRPr>
                  </a:p>
                  <a:p>
                    <a:pPr>
                      <a:defRPr sz="1200">
                        <a:solidFill>
                          <a:srgbClr val="002060"/>
                        </a:solidFill>
                      </a:defRPr>
                    </a:pPr>
                    <a:fld id="{5829CD44-C889-469E-B15A-86486D460B32}" type="VALUE">
                      <a:rPr lang="en-US" sz="1200" b="1" baseline="0" smtClean="0">
                        <a:solidFill>
                          <a:srgbClr val="002060"/>
                        </a:solidFill>
                      </a:rPr>
                      <a:pPr>
                        <a:defRPr sz="1200">
                          <a:solidFill>
                            <a:srgbClr val="002060"/>
                          </a:solidFill>
                        </a:defRPr>
                      </a:pPr>
                      <a:t>[VALUE]</a:t>
                    </a:fld>
                    <a:endParaRPr lang="en-GB"/>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002060"/>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5610764038805522"/>
                      <c:h val="0.23916243709242169"/>
                    </c:manualLayout>
                  </c15:layout>
                  <c15:dlblFieldTable/>
                  <c15:showDataLabelsRange val="0"/>
                </c:ext>
                <c:ext xmlns:c16="http://schemas.microsoft.com/office/drawing/2014/chart" uri="{C3380CC4-5D6E-409C-BE32-E72D297353CC}">
                  <c16:uniqueId val="{00000001-1FDB-41C4-976A-1E81EAA9FB43}"/>
                </c:ext>
              </c:extLst>
            </c:dLbl>
            <c:dLbl>
              <c:idx val="1"/>
              <c:layout>
                <c:manualLayout>
                  <c:x val="-0.17308698420111202"/>
                  <c:y val="-0.17991572503121767"/>
                </c:manualLayout>
              </c:layout>
              <c:tx>
                <c:rich>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mn-lt"/>
                        <a:ea typeface="+mn-ea"/>
                        <a:cs typeface="+mn-cs"/>
                      </a:defRPr>
                    </a:pPr>
                    <a:fld id="{B50BC841-4083-463B-96C1-225204C31E92}" type="CATEGORYNAME">
                      <a:rPr lang="en-GB" sz="1600" smtClean="0">
                        <a:solidFill>
                          <a:srgbClr val="002060"/>
                        </a:solidFill>
                      </a:rPr>
                      <a:pPr>
                        <a:defRPr sz="2000" b="1">
                          <a:solidFill>
                            <a:srgbClr val="002060"/>
                          </a:solidFill>
                        </a:defRPr>
                      </a:pPr>
                      <a:t>[CATEGORY NAME]</a:t>
                    </a:fld>
                    <a:endParaRPr lang="en-GB" sz="2000" baseline="0" dirty="0">
                      <a:solidFill>
                        <a:srgbClr val="002060"/>
                      </a:solidFill>
                    </a:endParaRPr>
                  </a:p>
                  <a:p>
                    <a:pPr>
                      <a:defRPr sz="2000" b="1">
                        <a:solidFill>
                          <a:srgbClr val="002060"/>
                        </a:solidFill>
                      </a:defRPr>
                    </a:pPr>
                    <a:r>
                      <a:rPr lang="en-GB" sz="2000" baseline="0" dirty="0">
                        <a:solidFill>
                          <a:srgbClr val="002060"/>
                        </a:solidFill>
                      </a:rPr>
                      <a:t> </a:t>
                    </a:r>
                    <a:fld id="{8A06B739-3487-4D4A-A8EE-5855DC8781FB}" type="VALUE">
                      <a:rPr lang="en-GB" sz="3200" baseline="0">
                        <a:solidFill>
                          <a:srgbClr val="002060"/>
                        </a:solidFill>
                      </a:rPr>
                      <a:pPr>
                        <a:defRPr sz="2000" b="1">
                          <a:solidFill>
                            <a:srgbClr val="002060"/>
                          </a:solidFill>
                        </a:defRPr>
                      </a:pPr>
                      <a:t>[VALUE]</a:t>
                    </a:fld>
                    <a:endParaRPr lang="en-GB" sz="2000" baseline="0" dirty="0">
                      <a:solidFill>
                        <a:srgbClr val="002060"/>
                      </a:solidFill>
                    </a:endParaRP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FDB-41C4-976A-1E81EAA9FB43}"/>
                </c:ext>
              </c:extLst>
            </c:dLbl>
            <c:dLbl>
              <c:idx val="2"/>
              <c:layout>
                <c:manualLayout>
                  <c:x val="0.12367587662680965"/>
                  <c:y val="0.15825387247259326"/>
                </c:manualLayout>
              </c:layout>
              <c:tx>
                <c:rich>
                  <a:bodyPr rot="0" spcFirstLastPara="1" vertOverflow="ellipsis" vert="horz" wrap="square" lIns="38100" tIns="19050" rIns="38100" bIns="19050" anchor="ctr" anchorCtr="1">
                    <a:noAutofit/>
                  </a:bodyPr>
                  <a:lstStyle/>
                  <a:p>
                    <a:pPr>
                      <a:defRPr sz="1197" b="0" i="0" u="none" strike="noStrike" kern="1200" baseline="0">
                        <a:solidFill>
                          <a:srgbClr val="002060"/>
                        </a:solidFill>
                        <a:latin typeface="+mn-lt"/>
                        <a:ea typeface="+mn-ea"/>
                        <a:cs typeface="+mn-cs"/>
                      </a:defRPr>
                    </a:pPr>
                    <a:fld id="{46083BCC-1618-4F17-BF1C-9736CAB6D81C}" type="CATEGORYNAME">
                      <a:rPr lang="en-GB" sz="1400" smtClean="0"/>
                      <a:pPr>
                        <a:defRPr>
                          <a:solidFill>
                            <a:srgbClr val="002060"/>
                          </a:solidFill>
                        </a:defRPr>
                      </a:pPr>
                      <a:t>[CATEGORY NAME]</a:t>
                    </a:fld>
                    <a:endParaRPr lang="en-GB" baseline="0" dirty="0"/>
                  </a:p>
                  <a:p>
                    <a:pPr>
                      <a:defRPr>
                        <a:solidFill>
                          <a:srgbClr val="002060"/>
                        </a:solidFill>
                      </a:defRPr>
                    </a:pPr>
                    <a:r>
                      <a:rPr lang="en-GB" baseline="0" dirty="0"/>
                      <a:t> </a:t>
                    </a:r>
                    <a:fld id="{8AB5FF7E-E3B3-4148-8159-1DC358FC078D}" type="VALUE">
                      <a:rPr lang="en-GB" sz="1600" b="1" baseline="0"/>
                      <a:pPr>
                        <a:defRPr>
                          <a:solidFill>
                            <a:srgbClr val="002060"/>
                          </a:solidFill>
                        </a:defRPr>
                      </a:pPr>
                      <a:t>[VALUE]</a:t>
                    </a:fld>
                    <a:endParaRPr lang="en-GB" baseline="0" dirty="0"/>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rgbClr val="002060"/>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layout>
                    <c:manualLayout>
                      <c:w val="0.17426606323079766"/>
                      <c:h val="0.2297743648491494"/>
                    </c:manualLayout>
                  </c15:layout>
                  <c15:dlblFieldTable/>
                  <c15:showDataLabelsRange val="0"/>
                </c:ext>
                <c:ext xmlns:c16="http://schemas.microsoft.com/office/drawing/2014/chart" uri="{C3380CC4-5D6E-409C-BE32-E72D297353CC}">
                  <c16:uniqueId val="{00000005-1FDB-41C4-976A-1E81EAA9FB43}"/>
                </c:ext>
              </c:extLst>
            </c:dLbl>
            <c:dLbl>
              <c:idx val="3"/>
              <c:layout>
                <c:manualLayout>
                  <c:x val="3.273047011203243E-2"/>
                  <c:y val="8.403235311762236E-3"/>
                </c:manualLayout>
              </c:layout>
              <c:tx>
                <c:rich>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fld id="{81E599F4-A615-401A-806E-D0C4CE75EFBC}" type="CATEGORYNAME">
                      <a:rPr lang="en-GB" smtClean="0"/>
                      <a:pPr>
                        <a:defRPr sz="1000">
                          <a:solidFill>
                            <a:srgbClr val="002060"/>
                          </a:solidFill>
                        </a:defRPr>
                      </a:pPr>
                      <a:t>[CATEGORY NAME]</a:t>
                    </a:fld>
                    <a:endParaRPr lang="en-GB" baseline="0" dirty="0"/>
                  </a:p>
                  <a:p>
                    <a:pPr>
                      <a:defRPr sz="1000">
                        <a:solidFill>
                          <a:srgbClr val="002060"/>
                        </a:solidFill>
                      </a:defRPr>
                    </a:pPr>
                    <a:r>
                      <a:rPr lang="en-GB" sz="1100" b="1" baseline="0" dirty="0"/>
                      <a:t> </a:t>
                    </a:r>
                    <a:fld id="{8BFE4CF9-7137-4FF6-8D0B-995FA292E38F}" type="VALUE">
                      <a:rPr lang="en-GB" sz="1400" b="1" baseline="0"/>
                      <a:pPr>
                        <a:defRPr sz="1000">
                          <a:solidFill>
                            <a:srgbClr val="002060"/>
                          </a:solidFill>
                        </a:defRPr>
                      </a:pPr>
                      <a:t>[VALUE]</a:t>
                    </a:fld>
                    <a:endParaRPr lang="en-GB" sz="1100" b="1" baseline="0" dirty="0"/>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rgbClr val="002060"/>
                      </a:solidFill>
                      <a:latin typeface="+mn-lt"/>
                      <a:ea typeface="+mn-ea"/>
                      <a:cs typeface="+mn-cs"/>
                    </a:defRPr>
                  </a:pPr>
                  <a:endParaRPr lang="en-GB"/>
                </a:p>
              </c:txPr>
              <c:dLblPos val="bestFit"/>
              <c:showLegendKey val="0"/>
              <c:showVal val="1"/>
              <c:showCatName val="1"/>
              <c:showSerName val="0"/>
              <c:showPercent val="0"/>
              <c:showBubbleSize val="0"/>
              <c:extLst>
                <c:ext xmlns:c15="http://schemas.microsoft.com/office/drawing/2012/chart" uri="{CE6537A1-D6FC-4f65-9D91-7224C49458BB}">
                  <c15:layout>
                    <c:manualLayout>
                      <c:w val="0.12995921956248199"/>
                      <c:h val="0.1638630885793636"/>
                    </c:manualLayout>
                  </c15:layout>
                  <c15:dlblFieldTable/>
                  <c15:showDataLabelsRange val="0"/>
                </c:ext>
                <c:ext xmlns:c16="http://schemas.microsoft.com/office/drawing/2014/chart" uri="{C3380CC4-5D6E-409C-BE32-E72D297353CC}">
                  <c16:uniqueId val="{00000007-1FDB-41C4-976A-1E81EAA9FB4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 personally</c:v>
                </c:pt>
                <c:pt idx="1">
                  <c:v>No, experience of end-of-life care</c:v>
                </c:pt>
                <c:pt idx="2">
                  <c:v>Yes, supporting a loved one</c:v>
                </c:pt>
              </c:strCache>
            </c:strRef>
          </c:cat>
          <c:val>
            <c:numRef>
              <c:f>Sheet1!$B$2:$B$4</c:f>
              <c:numCache>
                <c:formatCode>0%</c:formatCode>
                <c:ptCount val="3"/>
                <c:pt idx="0">
                  <c:v>0.03</c:v>
                </c:pt>
                <c:pt idx="1">
                  <c:v>0.81</c:v>
                </c:pt>
                <c:pt idx="2">
                  <c:v>0.16</c:v>
                </c:pt>
              </c:numCache>
            </c:numRef>
          </c:val>
          <c:extLst>
            <c:ext xmlns:c16="http://schemas.microsoft.com/office/drawing/2014/chart" uri="{C3380CC4-5D6E-409C-BE32-E72D297353CC}">
              <c16:uniqueId val="{00000009-1FDB-41C4-976A-1E81EAA9FB4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86959338402663"/>
          <c:y val="0"/>
          <c:w val="0.6777034929589163"/>
          <c:h val="0.94594476421643992"/>
        </c:manualLayout>
      </c:layout>
      <c:barChart>
        <c:barDir val="bar"/>
        <c:grouping val="clustered"/>
        <c:varyColors val="0"/>
        <c:ser>
          <c:idx val="0"/>
          <c:order val="0"/>
          <c:tx>
            <c:strRef>
              <c:f>Sheet1!$B$1</c:f>
              <c:strCache>
                <c:ptCount val="1"/>
                <c:pt idx="0">
                  <c:v>Online survey sample</c:v>
                </c:pt>
              </c:strCache>
            </c:strRef>
          </c:tx>
          <c:spPr>
            <a:solidFill>
              <a:srgbClr val="90A842"/>
            </a:solidFill>
            <a:ln>
              <a:solidFill>
                <a:srgbClr val="90A842"/>
              </a:solidFill>
            </a:ln>
            <a:effectLst>
              <a:outerShdw blurRad="50800" dist="38100" dir="8100000" algn="tr" rotWithShape="0">
                <a:schemeClr val="bg1">
                  <a:lumMod val="95000"/>
                  <a:alpha val="40000"/>
                </a:schemeClr>
              </a:outerShdw>
              <a:softEdge rad="25400"/>
            </a:effectLst>
          </c:spPr>
          <c:invertIfNegative val="0"/>
          <c:dPt>
            <c:idx val="0"/>
            <c:invertIfNegative val="0"/>
            <c:bubble3D val="0"/>
            <c:spPr>
              <a:solidFill>
                <a:schemeClr val="accent2">
                  <a:lumMod val="75000"/>
                </a:schemeClr>
              </a:solidFill>
              <a:ln>
                <a:solidFill>
                  <a:schemeClr val="accent2">
                    <a:lumMod val="75000"/>
                  </a:schemeClr>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0-8D81-4C88-A318-37092B6B43DD}"/>
              </c:ext>
            </c:extLst>
          </c:dPt>
          <c:dPt>
            <c:idx val="1"/>
            <c:invertIfNegative val="0"/>
            <c:bubble3D val="0"/>
            <c:extLst>
              <c:ext xmlns:c16="http://schemas.microsoft.com/office/drawing/2014/chart" uri="{C3380CC4-5D6E-409C-BE32-E72D297353CC}">
                <c16:uniqueId val="{00000001-8D81-4C88-A318-37092B6B43DD}"/>
              </c:ext>
            </c:extLst>
          </c:dPt>
          <c:dPt>
            <c:idx val="2"/>
            <c:invertIfNegative val="0"/>
            <c:bubble3D val="0"/>
            <c:extLst>
              <c:ext xmlns:c16="http://schemas.microsoft.com/office/drawing/2014/chart" uri="{C3380CC4-5D6E-409C-BE32-E72D297353CC}">
                <c16:uniqueId val="{00000002-8D81-4C88-A318-37092B6B43DD}"/>
              </c:ext>
            </c:extLst>
          </c:dPt>
          <c:dPt>
            <c:idx val="3"/>
            <c:invertIfNegative val="0"/>
            <c:bubble3D val="0"/>
            <c:extLst>
              <c:ext xmlns:c16="http://schemas.microsoft.com/office/drawing/2014/chart" uri="{C3380CC4-5D6E-409C-BE32-E72D297353CC}">
                <c16:uniqueId val="{00000008-F53C-4598-AC93-EEBE4F477E7D}"/>
              </c:ext>
            </c:extLst>
          </c:dPt>
          <c:dPt>
            <c:idx val="4"/>
            <c:invertIfNegative val="0"/>
            <c:bubble3D val="0"/>
            <c:extLst>
              <c:ext xmlns:c16="http://schemas.microsoft.com/office/drawing/2014/chart" uri="{C3380CC4-5D6E-409C-BE32-E72D297353CC}">
                <c16:uniqueId val="{00000003-8D81-4C88-A318-37092B6B43DD}"/>
              </c:ext>
            </c:extLst>
          </c:dPt>
          <c:dPt>
            <c:idx val="5"/>
            <c:invertIfNegative val="0"/>
            <c:bubble3D val="0"/>
            <c:extLst>
              <c:ext xmlns:c16="http://schemas.microsoft.com/office/drawing/2014/chart" uri="{C3380CC4-5D6E-409C-BE32-E72D297353CC}">
                <c16:uniqueId val="{00000009-F53C-4598-AC93-EEBE4F477E7D}"/>
              </c:ext>
            </c:extLst>
          </c:dPt>
          <c:dPt>
            <c:idx val="7"/>
            <c:invertIfNegative val="0"/>
            <c:bubble3D val="0"/>
            <c:extLst>
              <c:ext xmlns:c16="http://schemas.microsoft.com/office/drawing/2014/chart" uri="{C3380CC4-5D6E-409C-BE32-E72D297353CC}">
                <c16:uniqueId val="{00000004-8D81-4C88-A318-37092B6B43DD}"/>
              </c:ext>
            </c:extLst>
          </c:dPt>
          <c:dPt>
            <c:idx val="10"/>
            <c:invertIfNegative val="0"/>
            <c:bubble3D val="0"/>
            <c:extLst>
              <c:ext xmlns:c16="http://schemas.microsoft.com/office/drawing/2014/chart" uri="{C3380CC4-5D6E-409C-BE32-E72D297353CC}">
                <c16:uniqueId val="{00000005-8D81-4C88-A318-37092B6B43DD}"/>
              </c:ext>
            </c:extLst>
          </c:dPt>
          <c:dPt>
            <c:idx val="12"/>
            <c:invertIfNegative val="0"/>
            <c:bubble3D val="0"/>
            <c:extLst>
              <c:ext xmlns:c16="http://schemas.microsoft.com/office/drawing/2014/chart" uri="{C3380CC4-5D6E-409C-BE32-E72D297353CC}">
                <c16:uniqueId val="{00000006-8D81-4C88-A318-37092B6B43DD}"/>
              </c:ext>
            </c:extLst>
          </c:dPt>
          <c:dPt>
            <c:idx val="13"/>
            <c:invertIfNegative val="0"/>
            <c:bubble3D val="0"/>
            <c:extLst>
              <c:ext xmlns:c16="http://schemas.microsoft.com/office/drawing/2014/chart" uri="{C3380CC4-5D6E-409C-BE32-E72D297353CC}">
                <c16:uniqueId val="{00000007-8D81-4C88-A318-37092B6B43DD}"/>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8D81-4C88-A318-37092B6B43DD}"/>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Nothing worked well in my opinion</c:v>
                </c:pt>
                <c:pt idx="1">
                  <c:v>Easy access to support and information</c:v>
                </c:pt>
                <c:pt idx="2">
                  <c:v>Good communication and coordination between services</c:v>
                </c:pt>
                <c:pt idx="3">
                  <c:v>Timely response and availability of care</c:v>
                </c:pt>
                <c:pt idx="4">
                  <c:v>Respect for patient and family wishes</c:v>
                </c:pt>
                <c:pt idx="5">
                  <c:v>Caring and compassionate staff</c:v>
                </c:pt>
              </c:strCache>
            </c:strRef>
          </c:cat>
          <c:val>
            <c:numRef>
              <c:f>Sheet1!$B$2:$B$7</c:f>
              <c:numCache>
                <c:formatCode>0%</c:formatCode>
                <c:ptCount val="6"/>
                <c:pt idx="0">
                  <c:v>0.04</c:v>
                </c:pt>
                <c:pt idx="1">
                  <c:v>0.62</c:v>
                </c:pt>
                <c:pt idx="2">
                  <c:v>0.65</c:v>
                </c:pt>
                <c:pt idx="3">
                  <c:v>0.71</c:v>
                </c:pt>
                <c:pt idx="4">
                  <c:v>0.72</c:v>
                </c:pt>
                <c:pt idx="5">
                  <c:v>0.84</c:v>
                </c:pt>
              </c:numCache>
            </c:numRef>
          </c:val>
          <c:extLst>
            <c:ext xmlns:c16="http://schemas.microsoft.com/office/drawing/2014/chart" uri="{C3380CC4-5D6E-409C-BE32-E72D297353CC}">
              <c16:uniqueId val="{00000008-8D81-4C88-A318-37092B6B43DD}"/>
            </c:ext>
          </c:extLst>
        </c:ser>
        <c:dLbls>
          <c:showLegendKey val="0"/>
          <c:showVal val="0"/>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86959338402663"/>
          <c:y val="0"/>
          <c:w val="0.6777034929589163"/>
          <c:h val="0.94594476421643992"/>
        </c:manualLayout>
      </c:layout>
      <c:barChart>
        <c:barDir val="bar"/>
        <c:grouping val="clustered"/>
        <c:varyColors val="0"/>
        <c:ser>
          <c:idx val="0"/>
          <c:order val="0"/>
          <c:tx>
            <c:strRef>
              <c:f>Sheet1!$B$1</c:f>
              <c:strCache>
                <c:ptCount val="1"/>
                <c:pt idx="0">
                  <c:v>Online survey sample</c:v>
                </c:pt>
              </c:strCache>
            </c:strRef>
          </c:tx>
          <c:spPr>
            <a:solidFill>
              <a:schemeClr val="accent2">
                <a:lumMod val="75000"/>
              </a:schemeClr>
            </a:solidFill>
            <a:ln>
              <a:solidFill>
                <a:schemeClr val="accent2">
                  <a:lumMod val="75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spPr>
              <a:solidFill>
                <a:srgbClr val="90A842"/>
              </a:solidFill>
              <a:ln>
                <a:solidFill>
                  <a:srgbClr val="90A842"/>
                </a:solidFill>
              </a:ln>
              <a:effectLst>
                <a:outerShdw blurRad="50800" dist="38100" dir="8100000" algn="tr" rotWithShape="0">
                  <a:schemeClr val="bg1">
                    <a:lumMod val="95000"/>
                    <a:alpha val="40000"/>
                  </a:schemeClr>
                </a:outerShdw>
                <a:softEdge rad="25400"/>
              </a:effectLst>
            </c:spPr>
            <c:extLst>
              <c:ext xmlns:c16="http://schemas.microsoft.com/office/drawing/2014/chart" uri="{C3380CC4-5D6E-409C-BE32-E72D297353CC}">
                <c16:uniqueId val="{00000000-8D81-4C88-A318-37092B6B43DD}"/>
              </c:ext>
            </c:extLst>
          </c:dPt>
          <c:dPt>
            <c:idx val="1"/>
            <c:invertIfNegative val="0"/>
            <c:bubble3D val="0"/>
            <c:extLst>
              <c:ext xmlns:c16="http://schemas.microsoft.com/office/drawing/2014/chart" uri="{C3380CC4-5D6E-409C-BE32-E72D297353CC}">
                <c16:uniqueId val="{00000001-8D81-4C88-A318-37092B6B43DD}"/>
              </c:ext>
            </c:extLst>
          </c:dPt>
          <c:dPt>
            <c:idx val="2"/>
            <c:invertIfNegative val="0"/>
            <c:bubble3D val="0"/>
            <c:extLst>
              <c:ext xmlns:c16="http://schemas.microsoft.com/office/drawing/2014/chart" uri="{C3380CC4-5D6E-409C-BE32-E72D297353CC}">
                <c16:uniqueId val="{00000002-8D81-4C88-A318-37092B6B43DD}"/>
              </c:ext>
            </c:extLst>
          </c:dPt>
          <c:dPt>
            <c:idx val="3"/>
            <c:invertIfNegative val="0"/>
            <c:bubble3D val="0"/>
            <c:extLst>
              <c:ext xmlns:c16="http://schemas.microsoft.com/office/drawing/2014/chart" uri="{C3380CC4-5D6E-409C-BE32-E72D297353CC}">
                <c16:uniqueId val="{00000008-F53C-4598-AC93-EEBE4F477E7D}"/>
              </c:ext>
            </c:extLst>
          </c:dPt>
          <c:dPt>
            <c:idx val="4"/>
            <c:invertIfNegative val="0"/>
            <c:bubble3D val="0"/>
            <c:extLst>
              <c:ext xmlns:c16="http://schemas.microsoft.com/office/drawing/2014/chart" uri="{C3380CC4-5D6E-409C-BE32-E72D297353CC}">
                <c16:uniqueId val="{00000003-8D81-4C88-A318-37092B6B43DD}"/>
              </c:ext>
            </c:extLst>
          </c:dPt>
          <c:dPt>
            <c:idx val="5"/>
            <c:invertIfNegative val="0"/>
            <c:bubble3D val="0"/>
            <c:extLst>
              <c:ext xmlns:c16="http://schemas.microsoft.com/office/drawing/2014/chart" uri="{C3380CC4-5D6E-409C-BE32-E72D297353CC}">
                <c16:uniqueId val="{00000009-F53C-4598-AC93-EEBE4F477E7D}"/>
              </c:ext>
            </c:extLst>
          </c:dPt>
          <c:dPt>
            <c:idx val="7"/>
            <c:invertIfNegative val="0"/>
            <c:bubble3D val="0"/>
            <c:extLst>
              <c:ext xmlns:c16="http://schemas.microsoft.com/office/drawing/2014/chart" uri="{C3380CC4-5D6E-409C-BE32-E72D297353CC}">
                <c16:uniqueId val="{00000004-8D81-4C88-A318-37092B6B43DD}"/>
              </c:ext>
            </c:extLst>
          </c:dPt>
          <c:dPt>
            <c:idx val="10"/>
            <c:invertIfNegative val="0"/>
            <c:bubble3D val="0"/>
            <c:extLst>
              <c:ext xmlns:c16="http://schemas.microsoft.com/office/drawing/2014/chart" uri="{C3380CC4-5D6E-409C-BE32-E72D297353CC}">
                <c16:uniqueId val="{00000005-8D81-4C88-A318-37092B6B43DD}"/>
              </c:ext>
            </c:extLst>
          </c:dPt>
          <c:dPt>
            <c:idx val="12"/>
            <c:invertIfNegative val="0"/>
            <c:bubble3D val="0"/>
            <c:extLst>
              <c:ext xmlns:c16="http://schemas.microsoft.com/office/drawing/2014/chart" uri="{C3380CC4-5D6E-409C-BE32-E72D297353CC}">
                <c16:uniqueId val="{00000006-8D81-4C88-A318-37092B6B43DD}"/>
              </c:ext>
            </c:extLst>
          </c:dPt>
          <c:dPt>
            <c:idx val="13"/>
            <c:invertIfNegative val="0"/>
            <c:bubble3D val="0"/>
            <c:extLst>
              <c:ext xmlns:c16="http://schemas.microsoft.com/office/drawing/2014/chart" uri="{C3380CC4-5D6E-409C-BE32-E72D297353CC}">
                <c16:uniqueId val="{00000007-8D81-4C88-A318-37092B6B43DD}"/>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Nothing could have been improved</c:v>
                </c:pt>
                <c:pt idx="1">
                  <c:v>Support from staff</c:v>
                </c:pt>
                <c:pt idx="2">
                  <c:v>Respect for patient or family wishes, including cultural or religious needs</c:v>
                </c:pt>
                <c:pt idx="3">
                  <c:v>Timely response or availability of care, including out‑of‑hours</c:v>
                </c:pt>
                <c:pt idx="4">
                  <c:v>Access to support or information</c:v>
                </c:pt>
                <c:pt idx="5">
                  <c:v>Communication and coordination between services</c:v>
                </c:pt>
                <c:pt idx="6">
                  <c:v>Emotional support for family members</c:v>
                </c:pt>
              </c:strCache>
            </c:strRef>
          </c:cat>
          <c:val>
            <c:numRef>
              <c:f>Sheet1!$B$2:$B$8</c:f>
              <c:numCache>
                <c:formatCode>0%</c:formatCode>
                <c:ptCount val="7"/>
                <c:pt idx="0">
                  <c:v>0.16</c:v>
                </c:pt>
                <c:pt idx="1">
                  <c:v>0.1</c:v>
                </c:pt>
                <c:pt idx="2">
                  <c:v>0.17</c:v>
                </c:pt>
                <c:pt idx="3">
                  <c:v>0.24</c:v>
                </c:pt>
                <c:pt idx="4">
                  <c:v>0.26</c:v>
                </c:pt>
                <c:pt idx="5">
                  <c:v>0.44</c:v>
                </c:pt>
                <c:pt idx="6">
                  <c:v>0.57999999999999996</c:v>
                </c:pt>
              </c:numCache>
            </c:numRef>
          </c:val>
          <c:extLst>
            <c:ext xmlns:c16="http://schemas.microsoft.com/office/drawing/2014/chart" uri="{C3380CC4-5D6E-409C-BE32-E72D297353CC}">
              <c16:uniqueId val="{00000008-8D81-4C88-A318-37092B6B43DD}"/>
            </c:ext>
          </c:extLst>
        </c:ser>
        <c:dLbls>
          <c:showLegendKey val="0"/>
          <c:showVal val="0"/>
          <c:showCatName val="0"/>
          <c:showSerName val="0"/>
          <c:showPercent val="0"/>
          <c:showBubbleSize val="0"/>
        </c:dLbls>
        <c:gapWidth val="33"/>
        <c:axId val="174808448"/>
        <c:axId val="174818432"/>
      </c:barChart>
      <c:catAx>
        <c:axId val="17480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74818432"/>
        <c:crosses val="autoZero"/>
        <c:auto val="1"/>
        <c:lblAlgn val="ctr"/>
        <c:lblOffset val="100"/>
        <c:noMultiLvlLbl val="0"/>
      </c:catAx>
      <c:valAx>
        <c:axId val="174818432"/>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7480844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Actual survey 6 respondents</c:v>
                </c:pt>
              </c:strCache>
            </c:strRef>
          </c:tx>
          <c:spPr>
            <a:solidFill>
              <a:srgbClr val="D4B9E9"/>
            </a:solidFill>
            <a:ln>
              <a:solidFill>
                <a:schemeClr val="bg1">
                  <a:lumMod val="65000"/>
                  <a:alpha val="87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A989-4A75-B7D0-653231DC0933}"/>
              </c:ext>
            </c:extLst>
          </c:dPt>
          <c:dPt>
            <c:idx val="1"/>
            <c:invertIfNegative val="0"/>
            <c:bubble3D val="0"/>
            <c:extLst>
              <c:ext xmlns:c16="http://schemas.microsoft.com/office/drawing/2014/chart" uri="{C3380CC4-5D6E-409C-BE32-E72D297353CC}">
                <c16:uniqueId val="{00000001-A989-4A75-B7D0-653231DC0933}"/>
              </c:ext>
            </c:extLst>
          </c:dPt>
          <c:dPt>
            <c:idx val="2"/>
            <c:invertIfNegative val="0"/>
            <c:bubble3D val="0"/>
            <c:extLst>
              <c:ext xmlns:c16="http://schemas.microsoft.com/office/drawing/2014/chart" uri="{C3380CC4-5D6E-409C-BE32-E72D297353CC}">
                <c16:uniqueId val="{00000002-A989-4A75-B7D0-653231DC0933}"/>
              </c:ext>
            </c:extLst>
          </c:dPt>
          <c:dPt>
            <c:idx val="4"/>
            <c:invertIfNegative val="0"/>
            <c:bubble3D val="0"/>
            <c:extLst>
              <c:ext xmlns:c16="http://schemas.microsoft.com/office/drawing/2014/chart" uri="{C3380CC4-5D6E-409C-BE32-E72D297353CC}">
                <c16:uniqueId val="{00000003-A989-4A75-B7D0-653231DC0933}"/>
              </c:ext>
            </c:extLst>
          </c:dPt>
          <c:dPt>
            <c:idx val="7"/>
            <c:invertIfNegative val="0"/>
            <c:bubble3D val="0"/>
            <c:extLst>
              <c:ext xmlns:c16="http://schemas.microsoft.com/office/drawing/2014/chart" uri="{C3380CC4-5D6E-409C-BE32-E72D297353CC}">
                <c16:uniqueId val="{00000004-A989-4A75-B7D0-653231DC0933}"/>
              </c:ext>
            </c:extLst>
          </c:dPt>
          <c:dPt>
            <c:idx val="10"/>
            <c:invertIfNegative val="0"/>
            <c:bubble3D val="0"/>
            <c:extLst>
              <c:ext xmlns:c16="http://schemas.microsoft.com/office/drawing/2014/chart" uri="{C3380CC4-5D6E-409C-BE32-E72D297353CC}">
                <c16:uniqueId val="{00000005-A989-4A75-B7D0-653231DC0933}"/>
              </c:ext>
            </c:extLst>
          </c:dPt>
          <c:dPt>
            <c:idx val="12"/>
            <c:invertIfNegative val="0"/>
            <c:bubble3D val="0"/>
            <c:extLst>
              <c:ext xmlns:c16="http://schemas.microsoft.com/office/drawing/2014/chart" uri="{C3380CC4-5D6E-409C-BE32-E72D297353CC}">
                <c16:uniqueId val="{00000006-A989-4A75-B7D0-653231DC0933}"/>
              </c:ext>
            </c:extLst>
          </c:dPt>
          <c:dPt>
            <c:idx val="13"/>
            <c:invertIfNegative val="0"/>
            <c:bubble3D val="0"/>
            <c:extLst>
              <c:ext xmlns:c16="http://schemas.microsoft.com/office/drawing/2014/chart" uri="{C3380CC4-5D6E-409C-BE32-E72D297353CC}">
                <c16:uniqueId val="{00000007-A989-4A75-B7D0-653231DC0933}"/>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D4B9E9"/>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Prefer not to say</c:v>
                </c:pt>
                <c:pt idx="1">
                  <c:v>65+</c:v>
                </c:pt>
                <c:pt idx="2">
                  <c:v>55-64</c:v>
                </c:pt>
                <c:pt idx="3">
                  <c:v>45-54</c:v>
                </c:pt>
                <c:pt idx="4">
                  <c:v>35-44</c:v>
                </c:pt>
                <c:pt idx="5">
                  <c:v>16-34 years</c:v>
                </c:pt>
                <c:pt idx="7">
                  <c:v>Prefer not to say</c:v>
                </c:pt>
                <c:pt idx="8">
                  <c:v>Prefer to self describe</c:v>
                </c:pt>
                <c:pt idx="9">
                  <c:v>Female (including transgender women)</c:v>
                </c:pt>
                <c:pt idx="10">
                  <c:v>Male (inc transgender men)</c:v>
                </c:pt>
              </c:strCache>
            </c:strRef>
          </c:cat>
          <c:val>
            <c:numRef>
              <c:f>Sheet1!$B$2:$B$12</c:f>
              <c:numCache>
                <c:formatCode>0%</c:formatCode>
                <c:ptCount val="11"/>
                <c:pt idx="0">
                  <c:v>0.01</c:v>
                </c:pt>
                <c:pt idx="1">
                  <c:v>0.43</c:v>
                </c:pt>
                <c:pt idx="2">
                  <c:v>0.26</c:v>
                </c:pt>
                <c:pt idx="3">
                  <c:v>0.15</c:v>
                </c:pt>
                <c:pt idx="4">
                  <c:v>0.1</c:v>
                </c:pt>
                <c:pt idx="5">
                  <c:v>0.05</c:v>
                </c:pt>
                <c:pt idx="7">
                  <c:v>0.01</c:v>
                </c:pt>
                <c:pt idx="8">
                  <c:v>0.01</c:v>
                </c:pt>
                <c:pt idx="9">
                  <c:v>0.7</c:v>
                </c:pt>
                <c:pt idx="10">
                  <c:v>0.28999999999999998</c:v>
                </c:pt>
              </c:numCache>
            </c:numRef>
          </c:val>
          <c:extLst>
            <c:ext xmlns:c16="http://schemas.microsoft.com/office/drawing/2014/chart" uri="{C3380CC4-5D6E-409C-BE32-E72D297353CC}">
              <c16:uniqueId val="{00000008-A989-4A75-B7D0-653231DC0933}"/>
            </c:ext>
          </c:extLst>
        </c:ser>
        <c:ser>
          <c:idx val="1"/>
          <c:order val="1"/>
          <c:tx>
            <c:strRef>
              <c:f>Sheet1!$C$1</c:f>
              <c:strCache>
                <c:ptCount val="1"/>
                <c:pt idx="0">
                  <c:v>Rim weighted sample</c:v>
                </c:pt>
              </c:strCache>
            </c:strRef>
          </c:tx>
          <c:spPr>
            <a:solidFill>
              <a:schemeClr val="tx2">
                <a:lumMod val="60000"/>
                <a:lumOff val="40000"/>
              </a:schemeClr>
            </a:solidFill>
            <a:ln>
              <a:solidFill>
                <a:schemeClr val="accent1"/>
              </a:solidFill>
            </a:ln>
            <a:effectLst>
              <a:softEdge rad="25400"/>
            </a:effectLst>
          </c:spPr>
          <c:invertIfNegative val="0"/>
          <c:dLbls>
            <c:dLbl>
              <c:idx val="9"/>
              <c:tx>
                <c:rich>
                  <a:bodyPr/>
                  <a:lstStyle/>
                  <a:p>
                    <a:r>
                      <a:rPr lang="en-US" dirty="0"/>
                      <a:t>52%</a:t>
                    </a:r>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9-A989-4A75-B7D0-653231DC093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Prefer not to say</c:v>
                </c:pt>
                <c:pt idx="1">
                  <c:v>65+</c:v>
                </c:pt>
                <c:pt idx="2">
                  <c:v>55-64</c:v>
                </c:pt>
                <c:pt idx="3">
                  <c:v>45-54</c:v>
                </c:pt>
                <c:pt idx="4">
                  <c:v>35-44</c:v>
                </c:pt>
                <c:pt idx="5">
                  <c:v>16-34 years</c:v>
                </c:pt>
                <c:pt idx="7">
                  <c:v>Prefer not to say</c:v>
                </c:pt>
                <c:pt idx="8">
                  <c:v>Prefer to self describe</c:v>
                </c:pt>
                <c:pt idx="9">
                  <c:v>Female (including transgender women)</c:v>
                </c:pt>
                <c:pt idx="10">
                  <c:v>Male (inc transgender men)</c:v>
                </c:pt>
              </c:strCache>
            </c:strRef>
          </c:cat>
          <c:val>
            <c:numRef>
              <c:f>Sheet1!$C$2:$C$12</c:f>
              <c:numCache>
                <c:formatCode>0%</c:formatCode>
                <c:ptCount val="11"/>
                <c:pt idx="0">
                  <c:v>0.01</c:v>
                </c:pt>
                <c:pt idx="1">
                  <c:v>0.15</c:v>
                </c:pt>
                <c:pt idx="2">
                  <c:v>0.13</c:v>
                </c:pt>
                <c:pt idx="3">
                  <c:v>0.16</c:v>
                </c:pt>
                <c:pt idx="4">
                  <c:v>0.19</c:v>
                </c:pt>
                <c:pt idx="5">
                  <c:v>0.36</c:v>
                </c:pt>
                <c:pt idx="7">
                  <c:v>0.01</c:v>
                </c:pt>
                <c:pt idx="8">
                  <c:v>0.01</c:v>
                </c:pt>
                <c:pt idx="9">
                  <c:v>0.52</c:v>
                </c:pt>
                <c:pt idx="10">
                  <c:v>0.48</c:v>
                </c:pt>
              </c:numCache>
            </c:numRef>
          </c:val>
          <c:extLst>
            <c:ext xmlns:c16="http://schemas.microsoft.com/office/drawing/2014/chart" uri="{C3380CC4-5D6E-409C-BE32-E72D297353CC}">
              <c16:uniqueId val="{0000000A-A989-4A75-B7D0-653231DC0933}"/>
            </c:ext>
          </c:extLst>
        </c:ser>
        <c:dLbls>
          <c:dLblPos val="outEnd"/>
          <c:showLegendKey val="0"/>
          <c:showVal val="1"/>
          <c:showCatName val="0"/>
          <c:showSerName val="0"/>
          <c:showPercent val="0"/>
          <c:showBubbleSize val="0"/>
        </c:dLbls>
        <c:gapWidth val="33"/>
        <c:axId val="120229888"/>
        <c:axId val="120231424"/>
      </c:barChart>
      <c:catAx>
        <c:axId val="12022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20231424"/>
        <c:crosses val="autoZero"/>
        <c:auto val="1"/>
        <c:lblAlgn val="ctr"/>
        <c:lblOffset val="100"/>
        <c:noMultiLvlLbl val="0"/>
      </c:catAx>
      <c:valAx>
        <c:axId val="120231424"/>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2022988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Actual panelists</c:v>
                </c:pt>
              </c:strCache>
            </c:strRef>
          </c:tx>
          <c:spPr>
            <a:solidFill>
              <a:srgbClr val="D4B9E9"/>
            </a:solidFill>
            <a:ln>
              <a:solidFill>
                <a:schemeClr val="bg1">
                  <a:lumMod val="65000"/>
                  <a:alpha val="87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D876-4A2D-A5EB-312EC4ECE8BA}"/>
              </c:ext>
            </c:extLst>
          </c:dPt>
          <c:dPt>
            <c:idx val="1"/>
            <c:invertIfNegative val="0"/>
            <c:bubble3D val="0"/>
            <c:extLst>
              <c:ext xmlns:c16="http://schemas.microsoft.com/office/drawing/2014/chart" uri="{C3380CC4-5D6E-409C-BE32-E72D297353CC}">
                <c16:uniqueId val="{00000001-D876-4A2D-A5EB-312EC4ECE8BA}"/>
              </c:ext>
            </c:extLst>
          </c:dPt>
          <c:dPt>
            <c:idx val="2"/>
            <c:invertIfNegative val="0"/>
            <c:bubble3D val="0"/>
            <c:extLst>
              <c:ext xmlns:c16="http://schemas.microsoft.com/office/drawing/2014/chart" uri="{C3380CC4-5D6E-409C-BE32-E72D297353CC}">
                <c16:uniqueId val="{00000002-D876-4A2D-A5EB-312EC4ECE8BA}"/>
              </c:ext>
            </c:extLst>
          </c:dPt>
          <c:dPt>
            <c:idx val="4"/>
            <c:invertIfNegative val="0"/>
            <c:bubble3D val="0"/>
            <c:extLst>
              <c:ext xmlns:c16="http://schemas.microsoft.com/office/drawing/2014/chart" uri="{C3380CC4-5D6E-409C-BE32-E72D297353CC}">
                <c16:uniqueId val="{00000003-D876-4A2D-A5EB-312EC4ECE8BA}"/>
              </c:ext>
            </c:extLst>
          </c:dPt>
          <c:dPt>
            <c:idx val="7"/>
            <c:invertIfNegative val="0"/>
            <c:bubble3D val="0"/>
            <c:extLst>
              <c:ext xmlns:c16="http://schemas.microsoft.com/office/drawing/2014/chart" uri="{C3380CC4-5D6E-409C-BE32-E72D297353CC}">
                <c16:uniqueId val="{00000004-D876-4A2D-A5EB-312EC4ECE8BA}"/>
              </c:ext>
            </c:extLst>
          </c:dPt>
          <c:dPt>
            <c:idx val="10"/>
            <c:invertIfNegative val="0"/>
            <c:bubble3D val="0"/>
            <c:extLst>
              <c:ext xmlns:c16="http://schemas.microsoft.com/office/drawing/2014/chart" uri="{C3380CC4-5D6E-409C-BE32-E72D297353CC}">
                <c16:uniqueId val="{00000005-D876-4A2D-A5EB-312EC4ECE8BA}"/>
              </c:ext>
            </c:extLst>
          </c:dPt>
          <c:dPt>
            <c:idx val="12"/>
            <c:invertIfNegative val="0"/>
            <c:bubble3D val="0"/>
            <c:extLst>
              <c:ext xmlns:c16="http://schemas.microsoft.com/office/drawing/2014/chart" uri="{C3380CC4-5D6E-409C-BE32-E72D297353CC}">
                <c16:uniqueId val="{00000006-D876-4A2D-A5EB-312EC4ECE8BA}"/>
              </c:ext>
            </c:extLst>
          </c:dPt>
          <c:dPt>
            <c:idx val="13"/>
            <c:invertIfNegative val="0"/>
            <c:bubble3D val="0"/>
            <c:extLst>
              <c:ext xmlns:c16="http://schemas.microsoft.com/office/drawing/2014/chart" uri="{C3380CC4-5D6E-409C-BE32-E72D297353CC}">
                <c16:uniqueId val="{00000007-D876-4A2D-A5EB-312EC4ECE8BA}"/>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B686DA"/>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Prefer not to say</c:v>
                </c:pt>
                <c:pt idx="1">
                  <c:v>Ethnic groups other than white</c:v>
                </c:pt>
                <c:pt idx="2">
                  <c:v>White</c:v>
                </c:pt>
              </c:strCache>
            </c:strRef>
          </c:cat>
          <c:val>
            <c:numRef>
              <c:f>Sheet1!$B$2:$B$4</c:f>
              <c:numCache>
                <c:formatCode>0%</c:formatCode>
                <c:ptCount val="3"/>
                <c:pt idx="0">
                  <c:v>0</c:v>
                </c:pt>
                <c:pt idx="1">
                  <c:v>0.23</c:v>
                </c:pt>
                <c:pt idx="2">
                  <c:v>0.77</c:v>
                </c:pt>
              </c:numCache>
            </c:numRef>
          </c:val>
          <c:extLst>
            <c:ext xmlns:c16="http://schemas.microsoft.com/office/drawing/2014/chart" uri="{C3380CC4-5D6E-409C-BE32-E72D297353CC}">
              <c16:uniqueId val="{00000008-D876-4A2D-A5EB-312EC4ECE8BA}"/>
            </c:ext>
          </c:extLst>
        </c:ser>
        <c:ser>
          <c:idx val="1"/>
          <c:order val="1"/>
          <c:tx>
            <c:strRef>
              <c:f>Sheet1!$C$1</c:f>
              <c:strCache>
                <c:ptCount val="1"/>
                <c:pt idx="0">
                  <c:v>Rim weighted</c:v>
                </c:pt>
              </c:strCache>
            </c:strRef>
          </c:tx>
          <c:spPr>
            <a:solidFill>
              <a:schemeClr val="tx2">
                <a:lumMod val="60000"/>
                <a:lumOff val="40000"/>
              </a:schemeClr>
            </a:solidFill>
            <a:ln>
              <a:noFill/>
            </a:ln>
            <a:effectLst>
              <a:softEdge rad="25400"/>
            </a:effectLst>
          </c:spPr>
          <c:invertIfNegative val="0"/>
          <c:dLbls>
            <c:dLbl>
              <c:idx val="6"/>
              <c:layout>
                <c:manualLayout>
                  <c:x val="-3.4532180049155967E-3"/>
                  <c:y val="4.9141123439600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876-4A2D-A5EB-312EC4ECE8BA}"/>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Prefer not to say</c:v>
                </c:pt>
                <c:pt idx="1">
                  <c:v>Ethnic groups other than white</c:v>
                </c:pt>
                <c:pt idx="2">
                  <c:v>White</c:v>
                </c:pt>
              </c:strCache>
            </c:strRef>
          </c:cat>
          <c:val>
            <c:numRef>
              <c:f>Sheet1!$C$2:$C$4</c:f>
              <c:numCache>
                <c:formatCode>0%</c:formatCode>
                <c:ptCount val="3"/>
                <c:pt idx="0">
                  <c:v>0</c:v>
                </c:pt>
                <c:pt idx="1">
                  <c:v>0.43</c:v>
                </c:pt>
                <c:pt idx="2">
                  <c:v>0.56999999999999995</c:v>
                </c:pt>
              </c:numCache>
            </c:numRef>
          </c:val>
          <c:extLst>
            <c:ext xmlns:c16="http://schemas.microsoft.com/office/drawing/2014/chart" uri="{C3380CC4-5D6E-409C-BE32-E72D297353CC}">
              <c16:uniqueId val="{0000000A-D876-4A2D-A5EB-312EC4ECE8BA}"/>
            </c:ext>
          </c:extLst>
        </c:ser>
        <c:dLbls>
          <c:showLegendKey val="0"/>
          <c:showVal val="0"/>
          <c:showCatName val="0"/>
          <c:showSerName val="0"/>
          <c:showPercent val="0"/>
          <c:showBubbleSize val="0"/>
        </c:dLbls>
        <c:gapWidth val="33"/>
        <c:axId val="120229888"/>
        <c:axId val="120231424"/>
      </c:barChart>
      <c:catAx>
        <c:axId val="12022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20231424"/>
        <c:crosses val="autoZero"/>
        <c:auto val="1"/>
        <c:lblAlgn val="ctr"/>
        <c:lblOffset val="100"/>
        <c:noMultiLvlLbl val="0"/>
      </c:catAx>
      <c:valAx>
        <c:axId val="120231424"/>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2022988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Actual panelists</c:v>
                </c:pt>
              </c:strCache>
            </c:strRef>
          </c:tx>
          <c:spPr>
            <a:solidFill>
              <a:srgbClr val="D4B9E9"/>
            </a:solidFill>
            <a:ln>
              <a:solidFill>
                <a:schemeClr val="bg1">
                  <a:lumMod val="65000"/>
                  <a:alpha val="87000"/>
                </a:schemeClr>
              </a:solidFill>
            </a:ln>
            <a:effectLst>
              <a:outerShdw blurRad="50800" dist="38100" dir="8100000" algn="tr" rotWithShape="0">
                <a:schemeClr val="bg1">
                  <a:lumMod val="95000"/>
                  <a:alpha val="40000"/>
                </a:schemeClr>
              </a:outerShdw>
              <a:softEdge rad="25400"/>
            </a:effectLst>
          </c:spPr>
          <c:invertIfNegative val="0"/>
          <c:dPt>
            <c:idx val="0"/>
            <c:invertIfNegative val="0"/>
            <c:bubble3D val="0"/>
            <c:extLst>
              <c:ext xmlns:c16="http://schemas.microsoft.com/office/drawing/2014/chart" uri="{C3380CC4-5D6E-409C-BE32-E72D297353CC}">
                <c16:uniqueId val="{00000000-2DC4-47F4-8F5F-2B512BBBCC25}"/>
              </c:ext>
            </c:extLst>
          </c:dPt>
          <c:dPt>
            <c:idx val="1"/>
            <c:invertIfNegative val="0"/>
            <c:bubble3D val="0"/>
            <c:extLst>
              <c:ext xmlns:c16="http://schemas.microsoft.com/office/drawing/2014/chart" uri="{C3380CC4-5D6E-409C-BE32-E72D297353CC}">
                <c16:uniqueId val="{00000001-2DC4-47F4-8F5F-2B512BBBCC25}"/>
              </c:ext>
            </c:extLst>
          </c:dPt>
          <c:dPt>
            <c:idx val="2"/>
            <c:invertIfNegative val="0"/>
            <c:bubble3D val="0"/>
            <c:extLst>
              <c:ext xmlns:c16="http://schemas.microsoft.com/office/drawing/2014/chart" uri="{C3380CC4-5D6E-409C-BE32-E72D297353CC}">
                <c16:uniqueId val="{00000002-2DC4-47F4-8F5F-2B512BBBCC25}"/>
              </c:ext>
            </c:extLst>
          </c:dPt>
          <c:dPt>
            <c:idx val="4"/>
            <c:invertIfNegative val="0"/>
            <c:bubble3D val="0"/>
            <c:extLst>
              <c:ext xmlns:c16="http://schemas.microsoft.com/office/drawing/2014/chart" uri="{C3380CC4-5D6E-409C-BE32-E72D297353CC}">
                <c16:uniqueId val="{00000003-2DC4-47F4-8F5F-2B512BBBCC25}"/>
              </c:ext>
            </c:extLst>
          </c:dPt>
          <c:dPt>
            <c:idx val="7"/>
            <c:invertIfNegative val="0"/>
            <c:bubble3D val="0"/>
            <c:extLst>
              <c:ext xmlns:c16="http://schemas.microsoft.com/office/drawing/2014/chart" uri="{C3380CC4-5D6E-409C-BE32-E72D297353CC}">
                <c16:uniqueId val="{00000004-2DC4-47F4-8F5F-2B512BBBCC25}"/>
              </c:ext>
            </c:extLst>
          </c:dPt>
          <c:dPt>
            <c:idx val="10"/>
            <c:invertIfNegative val="0"/>
            <c:bubble3D val="0"/>
            <c:extLst>
              <c:ext xmlns:c16="http://schemas.microsoft.com/office/drawing/2014/chart" uri="{C3380CC4-5D6E-409C-BE32-E72D297353CC}">
                <c16:uniqueId val="{00000005-2DC4-47F4-8F5F-2B512BBBCC25}"/>
              </c:ext>
            </c:extLst>
          </c:dPt>
          <c:dPt>
            <c:idx val="12"/>
            <c:invertIfNegative val="0"/>
            <c:bubble3D val="0"/>
            <c:extLst>
              <c:ext xmlns:c16="http://schemas.microsoft.com/office/drawing/2014/chart" uri="{C3380CC4-5D6E-409C-BE32-E72D297353CC}">
                <c16:uniqueId val="{00000006-2DC4-47F4-8F5F-2B512BBBCC25}"/>
              </c:ext>
            </c:extLst>
          </c:dPt>
          <c:dPt>
            <c:idx val="13"/>
            <c:invertIfNegative val="0"/>
            <c:bubble3D val="0"/>
            <c:extLst>
              <c:ext xmlns:c16="http://schemas.microsoft.com/office/drawing/2014/chart" uri="{C3380CC4-5D6E-409C-BE32-E72D297353CC}">
                <c16:uniqueId val="{00000007-2DC4-47F4-8F5F-2B512BBBCC25}"/>
              </c:ext>
            </c:extLst>
          </c:dPt>
          <c:dLbls>
            <c:dLbl>
              <c:idx val="0"/>
              <c:tx>
                <c:rich>
                  <a:bodyPr/>
                  <a:lstStyle/>
                  <a:p>
                    <a:r>
                      <a:rPr lang="en-US" dirty="0"/>
                      <a:t>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DC4-47F4-8F5F-2B512BBBCC2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B686DA"/>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Main language is not english</c:v>
                </c:pt>
                <c:pt idx="2">
                  <c:v>Camden</c:v>
                </c:pt>
                <c:pt idx="3">
                  <c:v>Islington</c:v>
                </c:pt>
                <c:pt idx="4">
                  <c:v>Haringey</c:v>
                </c:pt>
                <c:pt idx="5">
                  <c:v>Enfield</c:v>
                </c:pt>
                <c:pt idx="6">
                  <c:v>Barnet</c:v>
                </c:pt>
              </c:strCache>
            </c:strRef>
          </c:cat>
          <c:val>
            <c:numRef>
              <c:f>Sheet1!$B$2:$B$8</c:f>
              <c:numCache>
                <c:formatCode>General</c:formatCode>
                <c:ptCount val="7"/>
                <c:pt idx="0" formatCode="0%">
                  <c:v>0.05</c:v>
                </c:pt>
                <c:pt idx="2" formatCode="0%">
                  <c:v>0.13</c:v>
                </c:pt>
                <c:pt idx="3" formatCode="0%">
                  <c:v>0.16</c:v>
                </c:pt>
                <c:pt idx="4" formatCode="0%">
                  <c:v>0.16</c:v>
                </c:pt>
                <c:pt idx="5" formatCode="0%">
                  <c:v>0.28000000000000003</c:v>
                </c:pt>
                <c:pt idx="6" formatCode="0%">
                  <c:v>0.28000000000000003</c:v>
                </c:pt>
              </c:numCache>
            </c:numRef>
          </c:val>
          <c:extLst>
            <c:ext xmlns:c16="http://schemas.microsoft.com/office/drawing/2014/chart" uri="{C3380CC4-5D6E-409C-BE32-E72D297353CC}">
              <c16:uniqueId val="{00000008-2DC4-47F4-8F5F-2B512BBBCC25}"/>
            </c:ext>
          </c:extLst>
        </c:ser>
        <c:ser>
          <c:idx val="1"/>
          <c:order val="1"/>
          <c:tx>
            <c:strRef>
              <c:f>Sheet1!$C$1</c:f>
              <c:strCache>
                <c:ptCount val="1"/>
                <c:pt idx="0">
                  <c:v>Rim weighted</c:v>
                </c:pt>
              </c:strCache>
            </c:strRef>
          </c:tx>
          <c:spPr>
            <a:solidFill>
              <a:schemeClr val="tx2">
                <a:lumMod val="60000"/>
                <a:lumOff val="40000"/>
              </a:schemeClr>
            </a:solidFill>
            <a:ln>
              <a:noFill/>
            </a:ln>
            <a:effectLst>
              <a:softEdge rad="25400"/>
            </a:effectLst>
          </c:spPr>
          <c:invertIfNegative val="0"/>
          <c:dLbls>
            <c:dLbl>
              <c:idx val="6"/>
              <c:layout>
                <c:manualLayout>
                  <c:x val="-3.4532180049155967E-3"/>
                  <c:y val="4.9141123439600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DC4-47F4-8F5F-2B512BBBCC2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Main language is not english</c:v>
                </c:pt>
                <c:pt idx="2">
                  <c:v>Camden</c:v>
                </c:pt>
                <c:pt idx="3">
                  <c:v>Islington</c:v>
                </c:pt>
                <c:pt idx="4">
                  <c:v>Haringey</c:v>
                </c:pt>
                <c:pt idx="5">
                  <c:v>Enfield</c:v>
                </c:pt>
                <c:pt idx="6">
                  <c:v>Barnet</c:v>
                </c:pt>
              </c:strCache>
            </c:strRef>
          </c:cat>
          <c:val>
            <c:numRef>
              <c:f>Sheet1!$C$2:$C$8</c:f>
              <c:numCache>
                <c:formatCode>General</c:formatCode>
                <c:ptCount val="7"/>
                <c:pt idx="0" formatCode="0%">
                  <c:v>0.03</c:v>
                </c:pt>
                <c:pt idx="2" formatCode="0%">
                  <c:v>0.11</c:v>
                </c:pt>
                <c:pt idx="3" formatCode="0%">
                  <c:v>0.18</c:v>
                </c:pt>
                <c:pt idx="4" formatCode="0%">
                  <c:v>0.3</c:v>
                </c:pt>
                <c:pt idx="5" formatCode="0%">
                  <c:v>0.21</c:v>
                </c:pt>
                <c:pt idx="6" formatCode="0%">
                  <c:v>0.2</c:v>
                </c:pt>
              </c:numCache>
            </c:numRef>
          </c:val>
          <c:extLst>
            <c:ext xmlns:c16="http://schemas.microsoft.com/office/drawing/2014/chart" uri="{C3380CC4-5D6E-409C-BE32-E72D297353CC}">
              <c16:uniqueId val="{0000000A-2DC4-47F4-8F5F-2B512BBBCC25}"/>
            </c:ext>
          </c:extLst>
        </c:ser>
        <c:dLbls>
          <c:showLegendKey val="0"/>
          <c:showVal val="0"/>
          <c:showCatName val="0"/>
          <c:showSerName val="0"/>
          <c:showPercent val="0"/>
          <c:showBubbleSize val="0"/>
        </c:dLbls>
        <c:gapWidth val="33"/>
        <c:axId val="120229888"/>
        <c:axId val="120231424"/>
      </c:barChart>
      <c:catAx>
        <c:axId val="12022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120231424"/>
        <c:crosses val="autoZero"/>
        <c:auto val="1"/>
        <c:lblAlgn val="ctr"/>
        <c:lblOffset val="100"/>
        <c:noMultiLvlLbl val="0"/>
      </c:catAx>
      <c:valAx>
        <c:axId val="120231424"/>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2022988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0.42544</cdr:x>
      <cdr:y>0.60318</cdr:y>
    </cdr:from>
    <cdr:to>
      <cdr:x>0.74473</cdr:x>
      <cdr:y>0.72825</cdr:y>
    </cdr:to>
    <cdr:sp macro="" textlink="">
      <cdr:nvSpPr>
        <cdr:cNvPr id="2" name="TextBox 1">
          <a:extLst xmlns:a="http://schemas.openxmlformats.org/drawingml/2006/main">
            <a:ext uri="{FF2B5EF4-FFF2-40B4-BE49-F238E27FC236}">
              <a16:creationId xmlns:a16="http://schemas.microsoft.com/office/drawing/2014/main" id="{68E5F583-8D4D-05C8-4227-DB60B8B3F4BD}"/>
            </a:ext>
          </a:extLst>
        </cdr:cNvPr>
        <cdr:cNvSpPr txBox="1"/>
      </cdr:nvSpPr>
      <cdr:spPr>
        <a:xfrm xmlns:a="http://schemas.openxmlformats.org/drawingml/2006/main">
          <a:off x="4912468" y="2439518"/>
          <a:ext cx="3686783" cy="50583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000" i="1" kern="1200" dirty="0">
              <a:solidFill>
                <a:srgbClr val="002060"/>
              </a:solidFill>
            </a:rPr>
            <a:t>(Blindness, high anxiety, complex/ </a:t>
          </a:r>
        </a:p>
        <a:p xmlns:a="http://schemas.openxmlformats.org/drawingml/2006/main">
          <a:r>
            <a:rPr lang="en-GB" sz="1000" i="1" kern="1200" dirty="0">
              <a:solidFill>
                <a:srgbClr val="002060"/>
              </a:solidFill>
            </a:rPr>
            <a:t>chronic disabilities hard to explain)</a:t>
          </a:r>
        </a:p>
      </cdr:txBody>
    </cdr:sp>
  </cdr:relSizeAnchor>
  <cdr:relSizeAnchor xmlns:cdr="http://schemas.openxmlformats.org/drawingml/2006/chartDrawing">
    <cdr:from>
      <cdr:x>0.84819</cdr:x>
      <cdr:y>0.05532</cdr:y>
    </cdr:from>
    <cdr:to>
      <cdr:x>0.99815</cdr:x>
      <cdr:y>0.18039</cdr:y>
    </cdr:to>
    <cdr:sp macro="" textlink="">
      <cdr:nvSpPr>
        <cdr:cNvPr id="3" name="TextBox 1">
          <a:extLst xmlns:a="http://schemas.openxmlformats.org/drawingml/2006/main">
            <a:ext uri="{FF2B5EF4-FFF2-40B4-BE49-F238E27FC236}">
              <a16:creationId xmlns:a16="http://schemas.microsoft.com/office/drawing/2014/main" id="{DFCBD416-CE75-AE01-2BEB-C2184B247839}"/>
            </a:ext>
          </a:extLst>
        </cdr:cNvPr>
        <cdr:cNvSpPr txBox="1"/>
      </cdr:nvSpPr>
      <cdr:spPr>
        <a:xfrm xmlns:a="http://schemas.openxmlformats.org/drawingml/2006/main">
          <a:off x="9793825" y="223736"/>
          <a:ext cx="1731522" cy="50583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000" i="1" kern="1200" dirty="0">
              <a:solidFill>
                <a:srgbClr val="002060"/>
              </a:solidFill>
            </a:rPr>
            <a:t>(Decreases slightly with age)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51FAD-3426-B046-857E-14B2869A312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E7A1D01-F111-F74C-8CF6-67F5E98EFF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73561-8DD1-464E-8D4D-E40F5520F44B}" type="datetimeFigureOut">
              <a:rPr lang="en-US" smtClean="0"/>
              <a:t>3/26/2026</a:t>
            </a:fld>
            <a:endParaRPr lang="en-US"/>
          </a:p>
        </p:txBody>
      </p:sp>
      <p:sp>
        <p:nvSpPr>
          <p:cNvPr id="4" name="Footer Placeholder 3">
            <a:extLst>
              <a:ext uri="{FF2B5EF4-FFF2-40B4-BE49-F238E27FC236}">
                <a16:creationId xmlns:a16="http://schemas.microsoft.com/office/drawing/2014/main" id="{1F6D5715-D569-B94C-AE11-FDB52BF817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33E31D0-3C1F-7C46-886B-D85F2C3950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E125BD-8F06-DC4F-9F75-1B2169AFB9A2}" type="slidenum">
              <a:rPr lang="en-US" smtClean="0"/>
              <a:t>‹#›</a:t>
            </a:fld>
            <a:endParaRPr lang="en-US"/>
          </a:p>
        </p:txBody>
      </p:sp>
    </p:spTree>
    <p:extLst>
      <p:ext uri="{BB962C8B-B14F-4D97-AF65-F5344CB8AC3E}">
        <p14:creationId xmlns:p14="http://schemas.microsoft.com/office/powerpoint/2010/main" val="3938499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1C7885-A08B-A349-8248-72A00B8B0AE2}" type="datetimeFigureOut">
              <a:rPr lang="en-US" smtClean="0"/>
              <a:t>3/26/2026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568A3-A032-DB43-BE59-9101CE2CEB55}" type="slidenum">
              <a:rPr lang="en-US" smtClean="0"/>
              <a:t>‹#›</a:t>
            </a:fld>
            <a:endParaRPr lang="en-US"/>
          </a:p>
        </p:txBody>
      </p:sp>
    </p:spTree>
    <p:extLst>
      <p:ext uri="{BB962C8B-B14F-4D97-AF65-F5344CB8AC3E}">
        <p14:creationId xmlns:p14="http://schemas.microsoft.com/office/powerpoint/2010/main" val="81001350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2E9E1-C6C1-05A3-CEA6-B75800AFA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9CB20-2FEA-2D04-4BE0-AF36131E9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7A5E5-555E-7C20-6B28-034CFD76BD8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AD0C40CA-E795-5DBD-8AEE-C15194ED815A}"/>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720550BD-0606-C21B-D612-DEA9CD719FF8}"/>
              </a:ext>
            </a:extLst>
          </p:cNvPr>
          <p:cNvSpPr>
            <a:spLocks noGrp="1"/>
          </p:cNvSpPr>
          <p:nvPr>
            <p:ph type="sldNum" sz="quarter" idx="5"/>
          </p:nvPr>
        </p:nvSpPr>
        <p:spPr/>
        <p:txBody>
          <a:bodyPr/>
          <a:lstStyle/>
          <a:p>
            <a:fld id="{A65568A3-A032-DB43-BE59-9101CE2CEB55}" type="slidenum">
              <a:rPr lang="en-US" smtClean="0"/>
              <a:t>4</a:t>
            </a:fld>
            <a:endParaRPr lang="en-US"/>
          </a:p>
        </p:txBody>
      </p:sp>
    </p:spTree>
    <p:extLst>
      <p:ext uri="{BB962C8B-B14F-4D97-AF65-F5344CB8AC3E}">
        <p14:creationId xmlns:p14="http://schemas.microsoft.com/office/powerpoint/2010/main" val="9226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A65568A3-A032-DB43-BE59-9101CE2CEB55}" type="slidenum">
              <a:rPr lang="en-US" smtClean="0"/>
              <a:t>6</a:t>
            </a:fld>
            <a:endParaRPr lang="en-US"/>
          </a:p>
        </p:txBody>
      </p:sp>
    </p:spTree>
    <p:extLst>
      <p:ext uri="{BB962C8B-B14F-4D97-AF65-F5344CB8AC3E}">
        <p14:creationId xmlns:p14="http://schemas.microsoft.com/office/powerpoint/2010/main" val="1390397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7B2E8-AD5D-54E3-F43A-E84A65574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2B920-E999-5D87-DADD-736904B64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630BB-5BA3-9FC1-55EB-A3050CAA9B6F}"/>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10112671-E68C-FF42-D9A9-EAE507A4C4CC}"/>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24342D9C-EB48-D1CB-CDCA-707E5CB5ADCE}"/>
              </a:ext>
            </a:extLst>
          </p:cNvPr>
          <p:cNvSpPr>
            <a:spLocks noGrp="1"/>
          </p:cNvSpPr>
          <p:nvPr>
            <p:ph type="sldNum" sz="quarter" idx="5"/>
          </p:nvPr>
        </p:nvSpPr>
        <p:spPr/>
        <p:txBody>
          <a:bodyPr/>
          <a:lstStyle/>
          <a:p>
            <a:fld id="{A65568A3-A032-DB43-BE59-9101CE2CEB55}" type="slidenum">
              <a:rPr lang="en-US" smtClean="0"/>
              <a:t>7</a:t>
            </a:fld>
            <a:endParaRPr lang="en-US"/>
          </a:p>
        </p:txBody>
      </p:sp>
    </p:spTree>
    <p:extLst>
      <p:ext uri="{BB962C8B-B14F-4D97-AF65-F5344CB8AC3E}">
        <p14:creationId xmlns:p14="http://schemas.microsoft.com/office/powerpoint/2010/main" val="3624654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35242-A880-783F-2CA9-0ED9C855B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38A72D-4F71-E417-446D-1C9701569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475679-4EC4-F55D-B2AB-AD77C5854203}"/>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A67C4956-CB9C-B01B-8E6F-3AFE9C35DAEF}"/>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B8894252-4B7D-8377-D9D7-0E2E2D39EBBC}"/>
              </a:ext>
            </a:extLst>
          </p:cNvPr>
          <p:cNvSpPr>
            <a:spLocks noGrp="1"/>
          </p:cNvSpPr>
          <p:nvPr>
            <p:ph type="sldNum" sz="quarter" idx="5"/>
          </p:nvPr>
        </p:nvSpPr>
        <p:spPr/>
        <p:txBody>
          <a:bodyPr/>
          <a:lstStyle/>
          <a:p>
            <a:fld id="{A65568A3-A032-DB43-BE59-9101CE2CEB55}" type="slidenum">
              <a:rPr lang="en-US" smtClean="0"/>
              <a:t>8</a:t>
            </a:fld>
            <a:endParaRPr lang="en-US"/>
          </a:p>
        </p:txBody>
      </p:sp>
    </p:spTree>
    <p:extLst>
      <p:ext uri="{BB962C8B-B14F-4D97-AF65-F5344CB8AC3E}">
        <p14:creationId xmlns:p14="http://schemas.microsoft.com/office/powerpoint/2010/main" val="2313026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34FF6-4D5E-DC19-D01F-3ED24B209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7F1CE-1872-78A3-7E8B-30884C2521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5A087-84B4-04FB-7B33-58E3E6DC41A8}"/>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E1E1C307-3A27-8A9A-0255-F3C5EBCEB75D}"/>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14D33C3C-1A53-DBF1-A5B6-A025EFDA5D40}"/>
              </a:ext>
            </a:extLst>
          </p:cNvPr>
          <p:cNvSpPr>
            <a:spLocks noGrp="1"/>
          </p:cNvSpPr>
          <p:nvPr>
            <p:ph type="sldNum" sz="quarter" idx="5"/>
          </p:nvPr>
        </p:nvSpPr>
        <p:spPr/>
        <p:txBody>
          <a:bodyPr/>
          <a:lstStyle/>
          <a:p>
            <a:fld id="{A65568A3-A032-DB43-BE59-9101CE2CEB55}" type="slidenum">
              <a:rPr lang="en-US" smtClean="0"/>
              <a:t>9</a:t>
            </a:fld>
            <a:endParaRPr lang="en-US"/>
          </a:p>
        </p:txBody>
      </p:sp>
    </p:spTree>
    <p:extLst>
      <p:ext uri="{BB962C8B-B14F-4D97-AF65-F5344CB8AC3E}">
        <p14:creationId xmlns:p14="http://schemas.microsoft.com/office/powerpoint/2010/main" val="2319636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9490A-DE74-D729-0B92-9FFE88935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4933F-BB29-E376-4ABD-D618B561C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774F2-EAC9-8829-8F86-99A12740408D}"/>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99505FC3-9B23-F7F1-43ED-D16A32BF6479}"/>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4FAAB67B-B969-E9D1-455B-870E0ECCC5E1}"/>
              </a:ext>
            </a:extLst>
          </p:cNvPr>
          <p:cNvSpPr>
            <a:spLocks noGrp="1"/>
          </p:cNvSpPr>
          <p:nvPr>
            <p:ph type="sldNum" sz="quarter" idx="5"/>
          </p:nvPr>
        </p:nvSpPr>
        <p:spPr/>
        <p:txBody>
          <a:bodyPr/>
          <a:lstStyle/>
          <a:p>
            <a:fld id="{A65568A3-A032-DB43-BE59-9101CE2CEB55}" type="slidenum">
              <a:rPr lang="en-US" smtClean="0"/>
              <a:t>10</a:t>
            </a:fld>
            <a:endParaRPr lang="en-US"/>
          </a:p>
        </p:txBody>
      </p:sp>
    </p:spTree>
    <p:extLst>
      <p:ext uri="{BB962C8B-B14F-4D97-AF65-F5344CB8AC3E}">
        <p14:creationId xmlns:p14="http://schemas.microsoft.com/office/powerpoint/2010/main" val="2096264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A0DD6-A6E0-1E12-2F31-224E32320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6C58AF-DF82-3EC0-D5C5-1D75F1A42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6EC0EC-0A42-91AF-FA68-A301731F16CB}"/>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D7C64C71-D930-0716-BFBB-BED2A09CA389}"/>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E61EB9C1-4C6A-7824-1F5E-DFEB85AEAC27}"/>
              </a:ext>
            </a:extLst>
          </p:cNvPr>
          <p:cNvSpPr>
            <a:spLocks noGrp="1"/>
          </p:cNvSpPr>
          <p:nvPr>
            <p:ph type="sldNum" sz="quarter" idx="5"/>
          </p:nvPr>
        </p:nvSpPr>
        <p:spPr/>
        <p:txBody>
          <a:bodyPr/>
          <a:lstStyle/>
          <a:p>
            <a:fld id="{A65568A3-A032-DB43-BE59-9101CE2CEB55}" type="slidenum">
              <a:rPr lang="en-US" smtClean="0"/>
              <a:t>12</a:t>
            </a:fld>
            <a:endParaRPr lang="en-US"/>
          </a:p>
        </p:txBody>
      </p:sp>
    </p:spTree>
    <p:extLst>
      <p:ext uri="{BB962C8B-B14F-4D97-AF65-F5344CB8AC3E}">
        <p14:creationId xmlns:p14="http://schemas.microsoft.com/office/powerpoint/2010/main" val="624548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BCB9B-6873-F287-D150-C0B903D29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FE299-CB7E-EF92-B233-50AC89436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143F9-9A6D-074B-76D7-A12B45D50B2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1CDB36EF-D8C1-7A40-F05D-7FE19EB655D1}"/>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231530F6-E767-5EF6-51FC-E0D1EB406B5C}"/>
              </a:ext>
            </a:extLst>
          </p:cNvPr>
          <p:cNvSpPr>
            <a:spLocks noGrp="1"/>
          </p:cNvSpPr>
          <p:nvPr>
            <p:ph type="sldNum" sz="quarter" idx="5"/>
          </p:nvPr>
        </p:nvSpPr>
        <p:spPr/>
        <p:txBody>
          <a:bodyPr/>
          <a:lstStyle/>
          <a:p>
            <a:fld id="{A65568A3-A032-DB43-BE59-9101CE2CEB55}" type="slidenum">
              <a:rPr lang="en-US" smtClean="0"/>
              <a:t>13</a:t>
            </a:fld>
            <a:endParaRPr lang="en-US"/>
          </a:p>
        </p:txBody>
      </p:sp>
    </p:spTree>
    <p:extLst>
      <p:ext uri="{BB962C8B-B14F-4D97-AF65-F5344CB8AC3E}">
        <p14:creationId xmlns:p14="http://schemas.microsoft.com/office/powerpoint/2010/main" val="3626912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1D703-D85D-19D7-6006-29D0E7B62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49BA6-60DC-33C4-7FC6-ACD20E60DA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2A289-528C-16A3-D57B-5CBB5611D3B9}"/>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5CBF977A-4B01-E2E5-4CE7-D9EBF5D5679E}"/>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A71E32CE-1FB4-CACE-30A5-520CC25AB7D8}"/>
              </a:ext>
            </a:extLst>
          </p:cNvPr>
          <p:cNvSpPr>
            <a:spLocks noGrp="1"/>
          </p:cNvSpPr>
          <p:nvPr>
            <p:ph type="sldNum" sz="quarter" idx="5"/>
          </p:nvPr>
        </p:nvSpPr>
        <p:spPr/>
        <p:txBody>
          <a:bodyPr/>
          <a:lstStyle/>
          <a:p>
            <a:fld id="{A65568A3-A032-DB43-BE59-9101CE2CEB55}" type="slidenum">
              <a:rPr lang="en-US" smtClean="0"/>
              <a:t>14</a:t>
            </a:fld>
            <a:endParaRPr lang="en-US"/>
          </a:p>
        </p:txBody>
      </p:sp>
    </p:spTree>
    <p:extLst>
      <p:ext uri="{BB962C8B-B14F-4D97-AF65-F5344CB8AC3E}">
        <p14:creationId xmlns:p14="http://schemas.microsoft.com/office/powerpoint/2010/main" val="325185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00512-B729-2619-21C4-B5D64E812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6D290-C881-4408-C667-DA6ABEF11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3ABC6-1FD8-EF6E-B80D-A631C24F24B1}"/>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61674D3E-BC8E-E1DC-EB90-CB541CC60CB0}"/>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6FCF4F9E-9480-512E-FBBB-AFCD0E9A90D6}"/>
              </a:ext>
            </a:extLst>
          </p:cNvPr>
          <p:cNvSpPr>
            <a:spLocks noGrp="1"/>
          </p:cNvSpPr>
          <p:nvPr>
            <p:ph type="sldNum" sz="quarter" idx="5"/>
          </p:nvPr>
        </p:nvSpPr>
        <p:spPr/>
        <p:txBody>
          <a:bodyPr/>
          <a:lstStyle/>
          <a:p>
            <a:fld id="{A65568A3-A032-DB43-BE59-9101CE2CEB55}" type="slidenum">
              <a:rPr lang="en-US" smtClean="0"/>
              <a:t>15</a:t>
            </a:fld>
            <a:endParaRPr lang="en-US"/>
          </a:p>
        </p:txBody>
      </p:sp>
    </p:spTree>
    <p:extLst>
      <p:ext uri="{BB962C8B-B14F-4D97-AF65-F5344CB8AC3E}">
        <p14:creationId xmlns:p14="http://schemas.microsoft.com/office/powerpoint/2010/main" val="1639350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2442D-409F-B345-26F7-638AECD47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055F4-AD45-7E14-D675-F9F30876E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7E193-7CE1-3F5D-70BB-93F113E17E7C}"/>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B1B4CE93-C117-15A3-1ECF-6B599840E1B2}"/>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CABAF263-ED0F-073C-2BEB-DE39C5741F77}"/>
              </a:ext>
            </a:extLst>
          </p:cNvPr>
          <p:cNvSpPr>
            <a:spLocks noGrp="1"/>
          </p:cNvSpPr>
          <p:nvPr>
            <p:ph type="sldNum" sz="quarter" idx="5"/>
          </p:nvPr>
        </p:nvSpPr>
        <p:spPr/>
        <p:txBody>
          <a:bodyPr/>
          <a:lstStyle/>
          <a:p>
            <a:fld id="{A65568A3-A032-DB43-BE59-9101CE2CEB55}" type="slidenum">
              <a:rPr lang="en-US" smtClean="0"/>
              <a:t>16</a:t>
            </a:fld>
            <a:endParaRPr lang="en-US"/>
          </a:p>
        </p:txBody>
      </p:sp>
    </p:spTree>
    <p:extLst>
      <p:ext uri="{BB962C8B-B14F-4D97-AF65-F5344CB8AC3E}">
        <p14:creationId xmlns:p14="http://schemas.microsoft.com/office/powerpoint/2010/main" val="394792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D14C3-32A6-DB68-638D-DFD586712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85086-5324-A090-12CD-C2173B5A3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074A6B-0F65-4AB3-AC69-83785FD98C91}"/>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49440BEA-6A01-805C-3373-7B9E9AFB5B37}"/>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F5B21A4B-70F6-F8FC-55D6-B578FC66F1F7}"/>
              </a:ext>
            </a:extLst>
          </p:cNvPr>
          <p:cNvSpPr>
            <a:spLocks noGrp="1"/>
          </p:cNvSpPr>
          <p:nvPr>
            <p:ph type="sldNum" sz="quarter" idx="5"/>
          </p:nvPr>
        </p:nvSpPr>
        <p:spPr/>
        <p:txBody>
          <a:bodyPr/>
          <a:lstStyle/>
          <a:p>
            <a:fld id="{A65568A3-A032-DB43-BE59-9101CE2CEB55}" type="slidenum">
              <a:rPr lang="en-US" smtClean="0"/>
              <a:t>17</a:t>
            </a:fld>
            <a:endParaRPr lang="en-US"/>
          </a:p>
        </p:txBody>
      </p:sp>
    </p:spTree>
    <p:extLst>
      <p:ext uri="{BB962C8B-B14F-4D97-AF65-F5344CB8AC3E}">
        <p14:creationId xmlns:p14="http://schemas.microsoft.com/office/powerpoint/2010/main" val="2280951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CDBFB-97AF-821C-8579-8D5F4A56E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53AB2-25E3-2D35-D91F-974B2A0903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2980D-5617-DA70-5BA5-EDA7F1E91882}"/>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1EB70735-649E-2FC4-10EE-68116797AF02}"/>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6EF72A78-E550-6A19-9B78-A52C286E9AF5}"/>
              </a:ext>
            </a:extLst>
          </p:cNvPr>
          <p:cNvSpPr>
            <a:spLocks noGrp="1"/>
          </p:cNvSpPr>
          <p:nvPr>
            <p:ph type="sldNum" sz="quarter" idx="5"/>
          </p:nvPr>
        </p:nvSpPr>
        <p:spPr/>
        <p:txBody>
          <a:bodyPr/>
          <a:lstStyle/>
          <a:p>
            <a:fld id="{A65568A3-A032-DB43-BE59-9101CE2CEB55}" type="slidenum">
              <a:rPr lang="en-US" smtClean="0"/>
              <a:t>18</a:t>
            </a:fld>
            <a:endParaRPr lang="en-US"/>
          </a:p>
        </p:txBody>
      </p:sp>
    </p:spTree>
    <p:extLst>
      <p:ext uri="{BB962C8B-B14F-4D97-AF65-F5344CB8AC3E}">
        <p14:creationId xmlns:p14="http://schemas.microsoft.com/office/powerpoint/2010/main" val="1338848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A3B74-BF77-6F71-0D4A-2F5927FF4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62100F-CAB2-43B8-F6C6-594E378BD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AF2455-1A5F-F912-583D-32C6DAE83A7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E7E71807-0AA1-4833-1C29-CC272652FA2D}"/>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9D8C36B0-0000-98B2-708E-58EC39A0C598}"/>
              </a:ext>
            </a:extLst>
          </p:cNvPr>
          <p:cNvSpPr>
            <a:spLocks noGrp="1"/>
          </p:cNvSpPr>
          <p:nvPr>
            <p:ph type="sldNum" sz="quarter" idx="5"/>
          </p:nvPr>
        </p:nvSpPr>
        <p:spPr/>
        <p:txBody>
          <a:bodyPr/>
          <a:lstStyle/>
          <a:p>
            <a:fld id="{A65568A3-A032-DB43-BE59-9101CE2CEB55}" type="slidenum">
              <a:rPr lang="en-US" smtClean="0"/>
              <a:t>19</a:t>
            </a:fld>
            <a:endParaRPr lang="en-US"/>
          </a:p>
        </p:txBody>
      </p:sp>
    </p:spTree>
    <p:extLst>
      <p:ext uri="{BB962C8B-B14F-4D97-AF65-F5344CB8AC3E}">
        <p14:creationId xmlns:p14="http://schemas.microsoft.com/office/powerpoint/2010/main" val="485581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631FD-77AF-F431-6BA4-2EF398B0D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9221B-2363-E97C-F56E-40198EED6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31255-3437-C823-43E3-99ADB8A34BE4}"/>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B5C13324-8C3D-0C21-4CB2-14BA59CCD541}"/>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8B8AFAA8-E082-DF25-2DE1-F044CC52B742}"/>
              </a:ext>
            </a:extLst>
          </p:cNvPr>
          <p:cNvSpPr>
            <a:spLocks noGrp="1"/>
          </p:cNvSpPr>
          <p:nvPr>
            <p:ph type="sldNum" sz="quarter" idx="5"/>
          </p:nvPr>
        </p:nvSpPr>
        <p:spPr/>
        <p:txBody>
          <a:bodyPr/>
          <a:lstStyle/>
          <a:p>
            <a:fld id="{A65568A3-A032-DB43-BE59-9101CE2CEB55}" type="slidenum">
              <a:rPr lang="en-US" smtClean="0"/>
              <a:t>21</a:t>
            </a:fld>
            <a:endParaRPr lang="en-US"/>
          </a:p>
        </p:txBody>
      </p:sp>
    </p:spTree>
    <p:extLst>
      <p:ext uri="{BB962C8B-B14F-4D97-AF65-F5344CB8AC3E}">
        <p14:creationId xmlns:p14="http://schemas.microsoft.com/office/powerpoint/2010/main" val="1879335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ADF8E-54C3-B2A9-EC8D-5D7A67BEB7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E2F61-A79D-6B87-EA80-16D1274D1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39EEE-3C6A-B101-D0EC-41A18EC9BBC6}"/>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57932028-F749-E75F-695A-C9CE338CB13E}"/>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EE09E0E9-24CA-4414-311E-52DA72BDD748}"/>
              </a:ext>
            </a:extLst>
          </p:cNvPr>
          <p:cNvSpPr>
            <a:spLocks noGrp="1"/>
          </p:cNvSpPr>
          <p:nvPr>
            <p:ph type="sldNum" sz="quarter" idx="5"/>
          </p:nvPr>
        </p:nvSpPr>
        <p:spPr/>
        <p:txBody>
          <a:bodyPr/>
          <a:lstStyle/>
          <a:p>
            <a:fld id="{A65568A3-A032-DB43-BE59-9101CE2CEB55}" type="slidenum">
              <a:rPr lang="en-US" smtClean="0"/>
              <a:t>22</a:t>
            </a:fld>
            <a:endParaRPr lang="en-US"/>
          </a:p>
        </p:txBody>
      </p:sp>
    </p:spTree>
    <p:extLst>
      <p:ext uri="{BB962C8B-B14F-4D97-AF65-F5344CB8AC3E}">
        <p14:creationId xmlns:p14="http://schemas.microsoft.com/office/powerpoint/2010/main" val="1435588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1BE6C-293E-19CC-EA16-52BFE0CE3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25DDE-846C-EC57-63ED-945E44066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A744A-E4A5-E8F6-032A-90F71DF2CDE1}"/>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1737EE0A-B084-C4C9-EE96-97312CBC382E}"/>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0937D551-F683-D89E-4FC3-F39E6C9A6943}"/>
              </a:ext>
            </a:extLst>
          </p:cNvPr>
          <p:cNvSpPr>
            <a:spLocks noGrp="1"/>
          </p:cNvSpPr>
          <p:nvPr>
            <p:ph type="sldNum" sz="quarter" idx="5"/>
          </p:nvPr>
        </p:nvSpPr>
        <p:spPr/>
        <p:txBody>
          <a:bodyPr/>
          <a:lstStyle/>
          <a:p>
            <a:fld id="{A65568A3-A032-DB43-BE59-9101CE2CEB55}" type="slidenum">
              <a:rPr lang="en-US" smtClean="0"/>
              <a:t>23</a:t>
            </a:fld>
            <a:endParaRPr lang="en-US"/>
          </a:p>
        </p:txBody>
      </p:sp>
    </p:spTree>
    <p:extLst>
      <p:ext uri="{BB962C8B-B14F-4D97-AF65-F5344CB8AC3E}">
        <p14:creationId xmlns:p14="http://schemas.microsoft.com/office/powerpoint/2010/main" val="781078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42BF4-6292-88DD-D1B0-E28508F63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374DDB-0BF5-1BBD-B696-A7B91F16D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D2E0E-8393-3DF9-A3CC-8C47D24769A3}"/>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2634E3A8-BD46-76A5-768F-8DC5B7E6C4A8}"/>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2EA786A1-80AB-D4D0-6C29-9A72DFAB2EA1}"/>
              </a:ext>
            </a:extLst>
          </p:cNvPr>
          <p:cNvSpPr>
            <a:spLocks noGrp="1"/>
          </p:cNvSpPr>
          <p:nvPr>
            <p:ph type="sldNum" sz="quarter" idx="5"/>
          </p:nvPr>
        </p:nvSpPr>
        <p:spPr/>
        <p:txBody>
          <a:bodyPr/>
          <a:lstStyle/>
          <a:p>
            <a:fld id="{A65568A3-A032-DB43-BE59-9101CE2CEB55}" type="slidenum">
              <a:rPr lang="en-US" smtClean="0"/>
              <a:t>24</a:t>
            </a:fld>
            <a:endParaRPr lang="en-US"/>
          </a:p>
        </p:txBody>
      </p:sp>
    </p:spTree>
    <p:extLst>
      <p:ext uri="{BB962C8B-B14F-4D97-AF65-F5344CB8AC3E}">
        <p14:creationId xmlns:p14="http://schemas.microsoft.com/office/powerpoint/2010/main" val="767948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21FB-20E2-8538-7102-0533D2672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F7C79-78FE-6484-E2A2-CAEBC68B0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C8E080-C60A-BE22-11AF-A588B10929BA}"/>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B9D687F8-A922-C2CE-ED54-D1EE11FCECBB}"/>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CA1AF123-DF9A-825B-AE00-7263D5D3AB3E}"/>
              </a:ext>
            </a:extLst>
          </p:cNvPr>
          <p:cNvSpPr>
            <a:spLocks noGrp="1"/>
          </p:cNvSpPr>
          <p:nvPr>
            <p:ph type="sldNum" sz="quarter" idx="5"/>
          </p:nvPr>
        </p:nvSpPr>
        <p:spPr/>
        <p:txBody>
          <a:bodyPr/>
          <a:lstStyle/>
          <a:p>
            <a:fld id="{A65568A3-A032-DB43-BE59-9101CE2CEB55}" type="slidenum">
              <a:rPr lang="en-US" smtClean="0"/>
              <a:t>25</a:t>
            </a:fld>
            <a:endParaRPr lang="en-US"/>
          </a:p>
        </p:txBody>
      </p:sp>
    </p:spTree>
    <p:extLst>
      <p:ext uri="{BB962C8B-B14F-4D97-AF65-F5344CB8AC3E}">
        <p14:creationId xmlns:p14="http://schemas.microsoft.com/office/powerpoint/2010/main" val="2589638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EBDA0-D07E-2C06-8593-BCAABAA57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2CD41-9738-1271-8537-E220FBE23E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0D50DC-D0B4-482A-E360-7320DA2B4643}"/>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1444E885-135B-7DFD-06EC-63A30BA98976}"/>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1281A122-0E55-0A15-273A-B24A1BE41EBC}"/>
              </a:ext>
            </a:extLst>
          </p:cNvPr>
          <p:cNvSpPr>
            <a:spLocks noGrp="1"/>
          </p:cNvSpPr>
          <p:nvPr>
            <p:ph type="sldNum" sz="quarter" idx="5"/>
          </p:nvPr>
        </p:nvSpPr>
        <p:spPr/>
        <p:txBody>
          <a:bodyPr/>
          <a:lstStyle/>
          <a:p>
            <a:fld id="{A65568A3-A032-DB43-BE59-9101CE2CEB55}" type="slidenum">
              <a:rPr lang="en-US" smtClean="0"/>
              <a:t>26</a:t>
            </a:fld>
            <a:endParaRPr lang="en-US"/>
          </a:p>
        </p:txBody>
      </p:sp>
    </p:spTree>
    <p:extLst>
      <p:ext uri="{BB962C8B-B14F-4D97-AF65-F5344CB8AC3E}">
        <p14:creationId xmlns:p14="http://schemas.microsoft.com/office/powerpoint/2010/main" val="3131279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35109-CA55-425F-2AB5-F3F67EE57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F770F-3386-1616-2B7E-5737BCB98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07776-4405-7FFD-A359-43174D8A8192}"/>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CB941A6F-CB26-6E3D-D0C5-6AE0F75BDFCD}"/>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231809C6-6D84-6991-CAB0-7EB7BF2F7E94}"/>
              </a:ext>
            </a:extLst>
          </p:cNvPr>
          <p:cNvSpPr>
            <a:spLocks noGrp="1"/>
          </p:cNvSpPr>
          <p:nvPr>
            <p:ph type="sldNum" sz="quarter" idx="5"/>
          </p:nvPr>
        </p:nvSpPr>
        <p:spPr/>
        <p:txBody>
          <a:bodyPr/>
          <a:lstStyle/>
          <a:p>
            <a:fld id="{A65568A3-A032-DB43-BE59-9101CE2CEB55}" type="slidenum">
              <a:rPr lang="en-US" smtClean="0"/>
              <a:t>28</a:t>
            </a:fld>
            <a:endParaRPr lang="en-US"/>
          </a:p>
        </p:txBody>
      </p:sp>
    </p:spTree>
    <p:extLst>
      <p:ext uri="{BB962C8B-B14F-4D97-AF65-F5344CB8AC3E}">
        <p14:creationId xmlns:p14="http://schemas.microsoft.com/office/powerpoint/2010/main" val="156132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1B71B-6928-38FE-189E-28B6A35E0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26347-B1C1-8A06-808A-6BFE5F38D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9403C-DE1A-BB2E-B2C6-1D35C2C1687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2350D9BF-9474-76BE-26B8-22ACA482C436}"/>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AA3528B3-E6DA-467D-CF89-04F73E9A3151}"/>
              </a:ext>
            </a:extLst>
          </p:cNvPr>
          <p:cNvSpPr>
            <a:spLocks noGrp="1"/>
          </p:cNvSpPr>
          <p:nvPr>
            <p:ph type="sldNum" sz="quarter" idx="5"/>
          </p:nvPr>
        </p:nvSpPr>
        <p:spPr/>
        <p:txBody>
          <a:bodyPr/>
          <a:lstStyle/>
          <a:p>
            <a:fld id="{A65568A3-A032-DB43-BE59-9101CE2CEB55}" type="slidenum">
              <a:rPr lang="en-US" smtClean="0"/>
              <a:t>29</a:t>
            </a:fld>
            <a:endParaRPr lang="en-US"/>
          </a:p>
        </p:txBody>
      </p:sp>
    </p:spTree>
    <p:extLst>
      <p:ext uri="{BB962C8B-B14F-4D97-AF65-F5344CB8AC3E}">
        <p14:creationId xmlns:p14="http://schemas.microsoft.com/office/powerpoint/2010/main" val="803650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5F1F0-F503-DD89-9738-FBFC67A2E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FAA9C4-66DC-DB4F-8F14-CD640B4CE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58DA7-5F86-3047-133F-9708686E320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0BCA9216-6F77-3B5D-A946-20ECFD1051B7}"/>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1D621D31-264A-07C0-D91C-01E8C1A995B7}"/>
              </a:ext>
            </a:extLst>
          </p:cNvPr>
          <p:cNvSpPr>
            <a:spLocks noGrp="1"/>
          </p:cNvSpPr>
          <p:nvPr>
            <p:ph type="sldNum" sz="quarter" idx="5"/>
          </p:nvPr>
        </p:nvSpPr>
        <p:spPr/>
        <p:txBody>
          <a:bodyPr/>
          <a:lstStyle/>
          <a:p>
            <a:fld id="{A65568A3-A032-DB43-BE59-9101CE2CEB55}" type="slidenum">
              <a:rPr lang="en-US" smtClean="0"/>
              <a:t>31</a:t>
            </a:fld>
            <a:endParaRPr lang="en-US"/>
          </a:p>
        </p:txBody>
      </p:sp>
    </p:spTree>
    <p:extLst>
      <p:ext uri="{BB962C8B-B14F-4D97-AF65-F5344CB8AC3E}">
        <p14:creationId xmlns:p14="http://schemas.microsoft.com/office/powerpoint/2010/main" val="3862705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1918A-9170-DB14-85C4-9A9D7F327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C65E14-8232-1BC9-B42C-576B1405C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1AEFE-0C65-3068-FD45-B13F49502FAD}"/>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258B9E93-5199-2598-86B5-FB0678C65B3B}"/>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3B7566D1-D8C5-AA08-0FDC-66437FCA85E4}"/>
              </a:ext>
            </a:extLst>
          </p:cNvPr>
          <p:cNvSpPr>
            <a:spLocks noGrp="1"/>
          </p:cNvSpPr>
          <p:nvPr>
            <p:ph type="sldNum" sz="quarter" idx="5"/>
          </p:nvPr>
        </p:nvSpPr>
        <p:spPr/>
        <p:txBody>
          <a:bodyPr/>
          <a:lstStyle/>
          <a:p>
            <a:fld id="{A65568A3-A032-DB43-BE59-9101CE2CEB55}" type="slidenum">
              <a:rPr lang="en-US" smtClean="0"/>
              <a:t>32</a:t>
            </a:fld>
            <a:endParaRPr lang="en-US"/>
          </a:p>
        </p:txBody>
      </p:sp>
    </p:spTree>
    <p:extLst>
      <p:ext uri="{BB962C8B-B14F-4D97-AF65-F5344CB8AC3E}">
        <p14:creationId xmlns:p14="http://schemas.microsoft.com/office/powerpoint/2010/main" val="1358581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5D15E-13F5-D452-DBB2-F63FF4EF8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4D51D-297F-E3EC-48C3-17E0E221E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50731-2AA0-1B62-E396-583260090576}"/>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DF98AC17-C029-5053-53BF-F771B78D8019}"/>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3A84B7BF-C30C-E101-647E-DF05EE811915}"/>
              </a:ext>
            </a:extLst>
          </p:cNvPr>
          <p:cNvSpPr>
            <a:spLocks noGrp="1"/>
          </p:cNvSpPr>
          <p:nvPr>
            <p:ph type="sldNum" sz="quarter" idx="5"/>
          </p:nvPr>
        </p:nvSpPr>
        <p:spPr/>
        <p:txBody>
          <a:bodyPr/>
          <a:lstStyle/>
          <a:p>
            <a:fld id="{A65568A3-A032-DB43-BE59-9101CE2CEB55}" type="slidenum">
              <a:rPr lang="en-US" smtClean="0"/>
              <a:t>33</a:t>
            </a:fld>
            <a:endParaRPr lang="en-US"/>
          </a:p>
        </p:txBody>
      </p:sp>
    </p:spTree>
    <p:extLst>
      <p:ext uri="{BB962C8B-B14F-4D97-AF65-F5344CB8AC3E}">
        <p14:creationId xmlns:p14="http://schemas.microsoft.com/office/powerpoint/2010/main" val="250139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AB2CE-C5FE-861D-C439-34C6E2326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89186-04C4-B715-964C-E40311DBB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9D624-8198-90C3-CCE8-C60850562F7C}"/>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6B2574B8-9F90-4016-1A7F-1ED15F03D905}"/>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CA6CAC01-CA0F-95E7-1F46-50C27B9C2417}"/>
              </a:ext>
            </a:extLst>
          </p:cNvPr>
          <p:cNvSpPr>
            <a:spLocks noGrp="1"/>
          </p:cNvSpPr>
          <p:nvPr>
            <p:ph type="sldNum" sz="quarter" idx="5"/>
          </p:nvPr>
        </p:nvSpPr>
        <p:spPr/>
        <p:txBody>
          <a:bodyPr/>
          <a:lstStyle/>
          <a:p>
            <a:fld id="{A65568A3-A032-DB43-BE59-9101CE2CEB55}" type="slidenum">
              <a:rPr lang="en-US" smtClean="0"/>
              <a:t>34</a:t>
            </a:fld>
            <a:endParaRPr lang="en-US"/>
          </a:p>
        </p:txBody>
      </p:sp>
    </p:spTree>
    <p:extLst>
      <p:ext uri="{BB962C8B-B14F-4D97-AF65-F5344CB8AC3E}">
        <p14:creationId xmlns:p14="http://schemas.microsoft.com/office/powerpoint/2010/main" val="3342668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8203F-6C48-4A6C-F33C-C56599C02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85590-3F3C-A7AB-1FB6-958D99893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1E7539-ADDF-B116-C498-345EA1F19E6A}"/>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2A49603A-8C4F-A71C-455E-00DF123E138F}"/>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62FEC930-D65E-EF3F-AFF8-9796CA0216D2}"/>
              </a:ext>
            </a:extLst>
          </p:cNvPr>
          <p:cNvSpPr>
            <a:spLocks noGrp="1"/>
          </p:cNvSpPr>
          <p:nvPr>
            <p:ph type="sldNum" sz="quarter" idx="5"/>
          </p:nvPr>
        </p:nvSpPr>
        <p:spPr/>
        <p:txBody>
          <a:bodyPr/>
          <a:lstStyle/>
          <a:p>
            <a:fld id="{A65568A3-A032-DB43-BE59-9101CE2CEB55}" type="slidenum">
              <a:rPr lang="en-US" smtClean="0"/>
              <a:t>35</a:t>
            </a:fld>
            <a:endParaRPr lang="en-US"/>
          </a:p>
        </p:txBody>
      </p:sp>
    </p:spTree>
    <p:extLst>
      <p:ext uri="{BB962C8B-B14F-4D97-AF65-F5344CB8AC3E}">
        <p14:creationId xmlns:p14="http://schemas.microsoft.com/office/powerpoint/2010/main" val="2845362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B3D80-AA6A-50F4-E3DC-F87A1F35B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0D8EE-B394-B1E9-7E0B-F96A0366F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C6B64-B791-E578-D70C-CE3DBE98A9D6}"/>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55F620DD-86A3-224A-22B4-E4E36C47FF4D}"/>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8A493BED-B240-0853-688A-179F6EB6853D}"/>
              </a:ext>
            </a:extLst>
          </p:cNvPr>
          <p:cNvSpPr>
            <a:spLocks noGrp="1"/>
          </p:cNvSpPr>
          <p:nvPr>
            <p:ph type="sldNum" sz="quarter" idx="5"/>
          </p:nvPr>
        </p:nvSpPr>
        <p:spPr/>
        <p:txBody>
          <a:bodyPr/>
          <a:lstStyle/>
          <a:p>
            <a:fld id="{A65568A3-A032-DB43-BE59-9101CE2CEB55}" type="slidenum">
              <a:rPr lang="en-US" smtClean="0"/>
              <a:t>36</a:t>
            </a:fld>
            <a:endParaRPr lang="en-US"/>
          </a:p>
        </p:txBody>
      </p:sp>
    </p:spTree>
    <p:extLst>
      <p:ext uri="{BB962C8B-B14F-4D97-AF65-F5344CB8AC3E}">
        <p14:creationId xmlns:p14="http://schemas.microsoft.com/office/powerpoint/2010/main" val="812411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8C944-9523-A42E-CBE6-9C287B8AB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421DE-D6AB-E006-6824-56D382DF4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66268-ED92-8107-8803-13CA6E80CDB3}"/>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111F32A3-41F3-0042-AF9D-3B4711D4BD4A}"/>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D0119E1A-685F-79EB-8574-8C7902EFD46B}"/>
              </a:ext>
            </a:extLst>
          </p:cNvPr>
          <p:cNvSpPr>
            <a:spLocks noGrp="1"/>
          </p:cNvSpPr>
          <p:nvPr>
            <p:ph type="sldNum" sz="quarter" idx="5"/>
          </p:nvPr>
        </p:nvSpPr>
        <p:spPr/>
        <p:txBody>
          <a:bodyPr/>
          <a:lstStyle/>
          <a:p>
            <a:fld id="{A65568A3-A032-DB43-BE59-9101CE2CEB55}" type="slidenum">
              <a:rPr lang="en-US" smtClean="0"/>
              <a:t>37</a:t>
            </a:fld>
            <a:endParaRPr lang="en-US"/>
          </a:p>
        </p:txBody>
      </p:sp>
    </p:spTree>
    <p:extLst>
      <p:ext uri="{BB962C8B-B14F-4D97-AF65-F5344CB8AC3E}">
        <p14:creationId xmlns:p14="http://schemas.microsoft.com/office/powerpoint/2010/main" val="1656892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104B6-BD72-C717-AB23-19F88F224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690B2-41EC-C28B-670D-6DFE890AA0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176D4-A442-2E34-C9CA-62BB8DE74118}"/>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6C1A8158-A24D-C3A7-F315-5F79C67FADE6}"/>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A9917756-9EF4-7BD1-DC82-01AACAA9B715}"/>
              </a:ext>
            </a:extLst>
          </p:cNvPr>
          <p:cNvSpPr>
            <a:spLocks noGrp="1"/>
          </p:cNvSpPr>
          <p:nvPr>
            <p:ph type="sldNum" sz="quarter" idx="5"/>
          </p:nvPr>
        </p:nvSpPr>
        <p:spPr/>
        <p:txBody>
          <a:bodyPr/>
          <a:lstStyle/>
          <a:p>
            <a:fld id="{A65568A3-A032-DB43-BE59-9101CE2CEB55}" type="slidenum">
              <a:rPr lang="en-US" smtClean="0"/>
              <a:t>39</a:t>
            </a:fld>
            <a:endParaRPr lang="en-US"/>
          </a:p>
        </p:txBody>
      </p:sp>
    </p:spTree>
    <p:extLst>
      <p:ext uri="{BB962C8B-B14F-4D97-AF65-F5344CB8AC3E}">
        <p14:creationId xmlns:p14="http://schemas.microsoft.com/office/powerpoint/2010/main" val="8428403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A65568A3-A032-DB43-BE59-9101CE2CEB55}" type="slidenum">
              <a:rPr lang="en-US" smtClean="0"/>
              <a:t>40</a:t>
            </a:fld>
            <a:endParaRPr lang="en-US"/>
          </a:p>
        </p:txBody>
      </p:sp>
    </p:spTree>
    <p:extLst>
      <p:ext uri="{BB962C8B-B14F-4D97-AF65-F5344CB8AC3E}">
        <p14:creationId xmlns:p14="http://schemas.microsoft.com/office/powerpoint/2010/main" val="3605244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lthier Together Title P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96797" y="236091"/>
            <a:ext cx="11598405" cy="1014413"/>
          </a:xfrm>
        </p:spPr>
        <p:txBody>
          <a:bodyPr/>
          <a:lstStyle>
            <a:lvl1pPr marL="0" indent="0">
              <a:buNone/>
              <a:defRPr sz="4000" b="1">
                <a:latin typeface="+mj-lt"/>
              </a:defRPr>
            </a:lvl1pPr>
          </a:lstStyle>
          <a:p>
            <a:pPr lvl="0"/>
            <a:r>
              <a:rPr lang="en-US" dirty="0"/>
              <a:t>Place heading here</a:t>
            </a:r>
          </a:p>
        </p:txBody>
      </p:sp>
      <p:sp>
        <p:nvSpPr>
          <p:cNvPr id="7" name="Text Placeholder 6"/>
          <p:cNvSpPr>
            <a:spLocks noGrp="1"/>
          </p:cNvSpPr>
          <p:nvPr>
            <p:ph type="body" sz="quarter" idx="11" hasCustomPrompt="1"/>
          </p:nvPr>
        </p:nvSpPr>
        <p:spPr>
          <a:xfrm>
            <a:off x="296797" y="1483342"/>
            <a:ext cx="11598521" cy="955675"/>
          </a:xfrm>
        </p:spPr>
        <p:txBody>
          <a:bodyPr/>
          <a:lstStyle>
            <a:lvl1pPr marL="0" indent="0">
              <a:buNone/>
              <a:defRPr/>
            </a:lvl1pPr>
          </a:lstStyle>
          <a:p>
            <a:pPr lvl="0"/>
            <a:r>
              <a:rPr lang="en-US" dirty="0"/>
              <a:t>Subheading text here – name, role, </a:t>
            </a:r>
            <a:r>
              <a:rPr lang="en-US" dirty="0" err="1"/>
              <a:t>etc</a:t>
            </a:r>
            <a:endParaRPr lang="en-GB" dirty="0"/>
          </a:p>
        </p:txBody>
      </p:sp>
      <p:pic>
        <p:nvPicPr>
          <p:cNvPr id="6" name="Picture 5"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1374" y="6170676"/>
            <a:ext cx="1761985" cy="590208"/>
          </a:xfrm>
          <a:prstGeom prst="rect">
            <a:avLst/>
          </a:prstGeom>
        </p:spPr>
      </p:pic>
      <p:pic>
        <p:nvPicPr>
          <p:cNvPr id="3" name="Picture 2">
            <a:extLst>
              <a:ext uri="{FF2B5EF4-FFF2-40B4-BE49-F238E27FC236}">
                <a16:creationId xmlns:a16="http://schemas.microsoft.com/office/drawing/2014/main" id="{8B497458-9018-537D-2B71-50A582002029}"/>
              </a:ext>
            </a:extLst>
          </p:cNvPr>
          <p:cNvPicPr>
            <a:picLocks noChangeAspect="1"/>
          </p:cNvPicPr>
          <p:nvPr userDrawn="1"/>
        </p:nvPicPr>
        <p:blipFill>
          <a:blip r:embed="rId3"/>
          <a:stretch>
            <a:fillRect/>
          </a:stretch>
        </p:blipFill>
        <p:spPr>
          <a:xfrm>
            <a:off x="0" y="6014744"/>
            <a:ext cx="2838091" cy="843255"/>
          </a:xfrm>
          <a:prstGeom prst="rect">
            <a:avLst/>
          </a:prstGeom>
        </p:spPr>
      </p:pic>
      <p:pic>
        <p:nvPicPr>
          <p:cNvPr id="9" name="Picture 8">
            <a:extLst>
              <a:ext uri="{FF2B5EF4-FFF2-40B4-BE49-F238E27FC236}">
                <a16:creationId xmlns:a16="http://schemas.microsoft.com/office/drawing/2014/main" id="{C268CCCF-384E-7BBC-479B-C020B3236A1A}"/>
              </a:ext>
            </a:extLst>
          </p:cNvPr>
          <p:cNvPicPr>
            <a:picLocks noChangeAspect="1"/>
          </p:cNvPicPr>
          <p:nvPr userDrawn="1"/>
        </p:nvPicPr>
        <p:blipFill>
          <a:blip r:embed="rId4"/>
          <a:stretch>
            <a:fillRect/>
          </a:stretch>
        </p:blipFill>
        <p:spPr>
          <a:xfrm>
            <a:off x="5133138" y="6164738"/>
            <a:ext cx="1925724" cy="693261"/>
          </a:xfrm>
          <a:prstGeom prst="rect">
            <a:avLst/>
          </a:prstGeom>
        </p:spPr>
      </p:pic>
    </p:spTree>
    <p:extLst>
      <p:ext uri="{BB962C8B-B14F-4D97-AF65-F5344CB8AC3E}">
        <p14:creationId xmlns:p14="http://schemas.microsoft.com/office/powerpoint/2010/main" val="482161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lthier Together layout 1">
    <p:spTree>
      <p:nvGrpSpPr>
        <p:cNvPr id="1" name=""/>
        <p:cNvGrpSpPr/>
        <p:nvPr/>
      </p:nvGrpSpPr>
      <p:grpSpPr>
        <a:xfrm>
          <a:off x="0" y="0"/>
          <a:ext cx="0" cy="0"/>
          <a:chOff x="0" y="0"/>
          <a:chExt cx="0" cy="0"/>
        </a:xfrm>
      </p:grpSpPr>
      <p:sp>
        <p:nvSpPr>
          <p:cNvPr id="5" name="Slide Number Placeholder 10">
            <a:extLst>
              <a:ext uri="{FF2B5EF4-FFF2-40B4-BE49-F238E27FC236}">
                <a16:creationId xmlns:a16="http://schemas.microsoft.com/office/drawing/2014/main" id="{95C0B4EF-690C-4F47-A03A-9E6695C6168B}"/>
              </a:ext>
            </a:extLst>
          </p:cNvPr>
          <p:cNvSpPr>
            <a:spLocks noGrp="1"/>
          </p:cNvSpPr>
          <p:nvPr>
            <p:ph type="sldNum" sz="quarter" idx="12"/>
          </p:nvPr>
        </p:nvSpPr>
        <p:spPr>
          <a:xfrm>
            <a:off x="9287986" y="6474716"/>
            <a:ext cx="2743200" cy="365125"/>
          </a:xfrm>
        </p:spPr>
        <p:txBody>
          <a:bodyPr/>
          <a:lstStyle/>
          <a:p>
            <a:fld id="{F6E39E37-6BC0-A248-806A-337B0CEF6126}" type="slidenum">
              <a:rPr lang="en-US" smtClean="0"/>
              <a:t>‹#›</a:t>
            </a:fld>
            <a:endParaRPr lang="en-US"/>
          </a:p>
        </p:txBody>
      </p:sp>
      <p:sp>
        <p:nvSpPr>
          <p:cNvPr id="3" name="Text Placeholder 2"/>
          <p:cNvSpPr>
            <a:spLocks noGrp="1"/>
          </p:cNvSpPr>
          <p:nvPr>
            <p:ph type="body" sz="quarter" idx="13" hasCustomPrompt="1"/>
          </p:nvPr>
        </p:nvSpPr>
        <p:spPr>
          <a:xfrm>
            <a:off x="151002" y="369888"/>
            <a:ext cx="11744136" cy="1030287"/>
          </a:xfrm>
        </p:spPr>
        <p:txBody>
          <a:bodyPr>
            <a:normAutofit/>
          </a:bodyPr>
          <a:lstStyle>
            <a:lvl1pPr marL="0" indent="0">
              <a:buNone/>
              <a:defRPr sz="4000" b="1">
                <a:latin typeface="+mj-lt"/>
              </a:defRPr>
            </a:lvl1pPr>
          </a:lstStyle>
          <a:p>
            <a:pPr lvl="0"/>
            <a:r>
              <a:rPr lang="en-US" dirty="0"/>
              <a:t>Place heading here</a:t>
            </a:r>
            <a:endParaRPr lang="en-GB" dirty="0"/>
          </a:p>
        </p:txBody>
      </p:sp>
      <p:sp>
        <p:nvSpPr>
          <p:cNvPr id="6" name="Text Placeholder 5"/>
          <p:cNvSpPr>
            <a:spLocks noGrp="1"/>
          </p:cNvSpPr>
          <p:nvPr>
            <p:ph type="body" sz="quarter" idx="14" hasCustomPrompt="1"/>
          </p:nvPr>
        </p:nvSpPr>
        <p:spPr>
          <a:xfrm>
            <a:off x="150813" y="1527175"/>
            <a:ext cx="11744325" cy="4059238"/>
          </a:xfrm>
        </p:spPr>
        <p:txBody>
          <a:bodyPr/>
          <a:lstStyle>
            <a:lvl1pPr marL="0" indent="0">
              <a:buNone/>
              <a:defRPr>
                <a:latin typeface="Arial" panose="020B0604020202020204" pitchFamily="34" charset="0"/>
                <a:cs typeface="Arial" panose="020B0604020202020204" pitchFamily="34" charset="0"/>
              </a:defRPr>
            </a:lvl1pPr>
          </a:lstStyle>
          <a:p>
            <a:pPr lvl="0"/>
            <a:r>
              <a:rPr lang="en-US" dirty="0"/>
              <a:t>Add your slide text here – minimum font size 14</a:t>
            </a:r>
            <a:endParaRPr lang="en-GB" dirty="0"/>
          </a:p>
        </p:txBody>
      </p:sp>
      <p:pic>
        <p:nvPicPr>
          <p:cNvPr id="7" name="Picture 6"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5289" y="6353326"/>
            <a:ext cx="1311321" cy="439250"/>
          </a:xfrm>
          <a:prstGeom prst="rect">
            <a:avLst/>
          </a:prstGeom>
        </p:spPr>
      </p:pic>
      <p:pic>
        <p:nvPicPr>
          <p:cNvPr id="2" name="Picture 1">
            <a:extLst>
              <a:ext uri="{FF2B5EF4-FFF2-40B4-BE49-F238E27FC236}">
                <a16:creationId xmlns:a16="http://schemas.microsoft.com/office/drawing/2014/main" id="{97E07996-194C-EB78-1E05-591652C5B1EB}"/>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1240968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ealthier Together layout 1">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151002" y="369888"/>
            <a:ext cx="11744136" cy="1030287"/>
          </a:xfrm>
        </p:spPr>
        <p:txBody>
          <a:bodyPr>
            <a:normAutofit/>
          </a:bodyPr>
          <a:lstStyle>
            <a:lvl1pPr marL="0" indent="0">
              <a:buNone/>
              <a:defRPr sz="4000" b="1">
                <a:latin typeface="+mj-lt"/>
              </a:defRPr>
            </a:lvl1pPr>
          </a:lstStyle>
          <a:p>
            <a:pPr lvl="0"/>
            <a:r>
              <a:rPr lang="en-US" dirty="0"/>
              <a:t>Place heading here</a:t>
            </a:r>
            <a:endParaRPr lang="en-GB" dirty="0"/>
          </a:p>
        </p:txBody>
      </p:sp>
      <p:sp>
        <p:nvSpPr>
          <p:cNvPr id="6" name="Text Placeholder 5"/>
          <p:cNvSpPr>
            <a:spLocks noGrp="1"/>
          </p:cNvSpPr>
          <p:nvPr>
            <p:ph type="body" sz="quarter" idx="14" hasCustomPrompt="1"/>
          </p:nvPr>
        </p:nvSpPr>
        <p:spPr>
          <a:xfrm>
            <a:off x="150813" y="1527175"/>
            <a:ext cx="11744325" cy="4059238"/>
          </a:xfrm>
        </p:spPr>
        <p:txBody>
          <a:bodyPr/>
          <a:lstStyle>
            <a:lvl1pPr marL="0" indent="0">
              <a:buNone/>
              <a:defRPr>
                <a:latin typeface="Arial" panose="020B0604020202020204" pitchFamily="34" charset="0"/>
                <a:cs typeface="Arial" panose="020B0604020202020204" pitchFamily="34" charset="0"/>
              </a:defRPr>
            </a:lvl1pPr>
          </a:lstStyle>
          <a:p>
            <a:pPr lvl="0"/>
            <a:r>
              <a:rPr lang="en-US" dirty="0"/>
              <a:t>Add your slide text here – minimum font size 14</a:t>
            </a:r>
            <a:endParaRPr lang="en-GB" dirty="0"/>
          </a:p>
        </p:txBody>
      </p:sp>
      <p:pic>
        <p:nvPicPr>
          <p:cNvPr id="7" name="Picture 6"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2665" y="6343078"/>
            <a:ext cx="1311321" cy="439250"/>
          </a:xfrm>
          <a:prstGeom prst="rect">
            <a:avLst/>
          </a:prstGeom>
        </p:spPr>
      </p:pic>
      <p:sp>
        <p:nvSpPr>
          <p:cNvPr id="8" name="Slide Number Placeholder 10">
            <a:extLst>
              <a:ext uri="{FF2B5EF4-FFF2-40B4-BE49-F238E27FC236}">
                <a16:creationId xmlns:a16="http://schemas.microsoft.com/office/drawing/2014/main" id="{4D849FC6-1951-4216-A907-5E49B4BDB0BD}"/>
              </a:ext>
            </a:extLst>
          </p:cNvPr>
          <p:cNvSpPr>
            <a:spLocks noGrp="1"/>
          </p:cNvSpPr>
          <p:nvPr>
            <p:ph type="sldNum" sz="quarter" idx="12"/>
          </p:nvPr>
        </p:nvSpPr>
        <p:spPr>
          <a:xfrm>
            <a:off x="9287986" y="6474716"/>
            <a:ext cx="2743200" cy="365125"/>
          </a:xfrm>
        </p:spPr>
        <p:txBody>
          <a:bodyPr/>
          <a:lstStyle/>
          <a:p>
            <a:fld id="{F6E39E37-6BC0-A248-806A-337B0CEF6126}" type="slidenum">
              <a:rPr lang="en-US" smtClean="0"/>
              <a:t>‹#›</a:t>
            </a:fld>
            <a:endParaRPr lang="en-US"/>
          </a:p>
        </p:txBody>
      </p:sp>
      <p:pic>
        <p:nvPicPr>
          <p:cNvPr id="2" name="Picture 1">
            <a:extLst>
              <a:ext uri="{FF2B5EF4-FFF2-40B4-BE49-F238E27FC236}">
                <a16:creationId xmlns:a16="http://schemas.microsoft.com/office/drawing/2014/main" id="{0E57508E-38A9-6002-9391-BE68E71089A0}"/>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3145093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Healthier Together layout 1">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151002" y="369888"/>
            <a:ext cx="11744136" cy="1030287"/>
          </a:xfrm>
        </p:spPr>
        <p:txBody>
          <a:bodyPr>
            <a:normAutofit/>
          </a:bodyPr>
          <a:lstStyle>
            <a:lvl1pPr marL="0" indent="0">
              <a:buNone/>
              <a:defRPr sz="4000" b="1">
                <a:latin typeface="+mj-lt"/>
              </a:defRPr>
            </a:lvl1pPr>
          </a:lstStyle>
          <a:p>
            <a:pPr lvl="0"/>
            <a:r>
              <a:rPr lang="en-US" dirty="0"/>
              <a:t>Place heading here</a:t>
            </a:r>
            <a:endParaRPr lang="en-GB" dirty="0"/>
          </a:p>
        </p:txBody>
      </p:sp>
      <p:sp>
        <p:nvSpPr>
          <p:cNvPr id="6" name="Text Placeholder 5"/>
          <p:cNvSpPr>
            <a:spLocks noGrp="1"/>
          </p:cNvSpPr>
          <p:nvPr>
            <p:ph type="body" sz="quarter" idx="14" hasCustomPrompt="1"/>
          </p:nvPr>
        </p:nvSpPr>
        <p:spPr>
          <a:xfrm>
            <a:off x="150813" y="1527175"/>
            <a:ext cx="11744325" cy="4059238"/>
          </a:xfrm>
        </p:spPr>
        <p:txBody>
          <a:bodyPr/>
          <a:lstStyle>
            <a:lvl1pPr marL="0" indent="0">
              <a:buNone/>
              <a:defRPr>
                <a:latin typeface="Arial" panose="020B0604020202020204" pitchFamily="34" charset="0"/>
                <a:cs typeface="Arial" panose="020B0604020202020204" pitchFamily="34" charset="0"/>
              </a:defRPr>
            </a:lvl1pPr>
          </a:lstStyle>
          <a:p>
            <a:pPr lvl="0"/>
            <a:r>
              <a:rPr lang="en-US" dirty="0"/>
              <a:t>Add your slide text here – minimum font size 14</a:t>
            </a:r>
            <a:endParaRPr lang="en-GB" dirty="0"/>
          </a:p>
        </p:txBody>
      </p:sp>
      <p:pic>
        <p:nvPicPr>
          <p:cNvPr id="7" name="Picture 6"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7402" y="6324877"/>
            <a:ext cx="1311321" cy="439250"/>
          </a:xfrm>
          <a:prstGeom prst="rect">
            <a:avLst/>
          </a:prstGeom>
        </p:spPr>
      </p:pic>
      <p:sp>
        <p:nvSpPr>
          <p:cNvPr id="8" name="Slide Number Placeholder 10">
            <a:extLst>
              <a:ext uri="{FF2B5EF4-FFF2-40B4-BE49-F238E27FC236}">
                <a16:creationId xmlns:a16="http://schemas.microsoft.com/office/drawing/2014/main" id="{C012A6CC-156C-4F64-AB2E-4E35F691C80C}"/>
              </a:ext>
            </a:extLst>
          </p:cNvPr>
          <p:cNvSpPr>
            <a:spLocks noGrp="1"/>
          </p:cNvSpPr>
          <p:nvPr>
            <p:ph type="sldNum" sz="quarter" idx="12"/>
          </p:nvPr>
        </p:nvSpPr>
        <p:spPr>
          <a:xfrm>
            <a:off x="9287986" y="6474716"/>
            <a:ext cx="2743200" cy="365125"/>
          </a:xfrm>
        </p:spPr>
        <p:txBody>
          <a:bodyPr/>
          <a:lstStyle/>
          <a:p>
            <a:fld id="{F6E39E37-6BC0-A248-806A-337B0CEF6126}" type="slidenum">
              <a:rPr lang="en-US" smtClean="0"/>
              <a:t>‹#›</a:t>
            </a:fld>
            <a:endParaRPr lang="en-US"/>
          </a:p>
        </p:txBody>
      </p:sp>
      <p:pic>
        <p:nvPicPr>
          <p:cNvPr id="2" name="Picture 1">
            <a:extLst>
              <a:ext uri="{FF2B5EF4-FFF2-40B4-BE49-F238E27FC236}">
                <a16:creationId xmlns:a16="http://schemas.microsoft.com/office/drawing/2014/main" id="{9E6FD680-2FB5-CCC2-FCE4-4B090FA32EB8}"/>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479849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lthier Together layout 5">
    <p:spTree>
      <p:nvGrpSpPr>
        <p:cNvPr id="1" name=""/>
        <p:cNvGrpSpPr/>
        <p:nvPr/>
      </p:nvGrpSpPr>
      <p:grpSpPr>
        <a:xfrm>
          <a:off x="0" y="0"/>
          <a:ext cx="0" cy="0"/>
          <a:chOff x="0" y="0"/>
          <a:chExt cx="0" cy="0"/>
        </a:xfrm>
      </p:grpSpPr>
      <p:sp>
        <p:nvSpPr>
          <p:cNvPr id="2" name="Text Placeholder 2"/>
          <p:cNvSpPr>
            <a:spLocks noGrp="1"/>
          </p:cNvSpPr>
          <p:nvPr>
            <p:ph type="body" sz="quarter" idx="13" hasCustomPrompt="1"/>
          </p:nvPr>
        </p:nvSpPr>
        <p:spPr>
          <a:xfrm>
            <a:off x="151002" y="369888"/>
            <a:ext cx="11744136" cy="1030287"/>
          </a:xfrm>
        </p:spPr>
        <p:txBody>
          <a:bodyPr>
            <a:normAutofit/>
          </a:bodyPr>
          <a:lstStyle>
            <a:lvl1pPr marL="0" indent="0">
              <a:buNone/>
              <a:defRPr sz="4000" b="1">
                <a:latin typeface="+mj-lt"/>
              </a:defRPr>
            </a:lvl1pPr>
          </a:lstStyle>
          <a:p>
            <a:pPr lvl="0"/>
            <a:r>
              <a:rPr lang="en-US" dirty="0"/>
              <a:t>Place heading here</a:t>
            </a:r>
            <a:endParaRPr lang="en-GB" dirty="0"/>
          </a:p>
        </p:txBody>
      </p:sp>
      <p:sp>
        <p:nvSpPr>
          <p:cNvPr id="3" name="Text Placeholder 5"/>
          <p:cNvSpPr>
            <a:spLocks noGrp="1"/>
          </p:cNvSpPr>
          <p:nvPr>
            <p:ph type="body" sz="quarter" idx="14" hasCustomPrompt="1"/>
          </p:nvPr>
        </p:nvSpPr>
        <p:spPr>
          <a:xfrm>
            <a:off x="150813" y="1527175"/>
            <a:ext cx="11744325" cy="4949126"/>
          </a:xfrm>
        </p:spPr>
        <p:txBody>
          <a:bodyPr/>
          <a:lstStyle>
            <a:lvl1pPr marL="0" indent="0">
              <a:buNone/>
              <a:defRPr>
                <a:latin typeface="Arial" panose="020B0604020202020204" pitchFamily="34" charset="0"/>
                <a:cs typeface="Arial" panose="020B0604020202020204" pitchFamily="34" charset="0"/>
              </a:defRPr>
            </a:lvl1pPr>
          </a:lstStyle>
          <a:p>
            <a:pPr lvl="0"/>
            <a:r>
              <a:rPr lang="en-US" dirty="0"/>
              <a:t>Add your slide text here – minimum font size 14</a:t>
            </a:r>
            <a:endParaRPr lang="en-GB" dirty="0"/>
          </a:p>
        </p:txBody>
      </p:sp>
      <p:pic>
        <p:nvPicPr>
          <p:cNvPr id="4" name="Picture 3"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08548" y="6347716"/>
            <a:ext cx="1311321" cy="439250"/>
          </a:xfrm>
          <a:prstGeom prst="rect">
            <a:avLst/>
          </a:prstGeom>
        </p:spPr>
      </p:pic>
      <p:sp>
        <p:nvSpPr>
          <p:cNvPr id="8" name="Slide Number Placeholder 10">
            <a:extLst>
              <a:ext uri="{FF2B5EF4-FFF2-40B4-BE49-F238E27FC236}">
                <a16:creationId xmlns:a16="http://schemas.microsoft.com/office/drawing/2014/main" id="{7A6B57CA-5FAF-4150-9BB9-DDA0744028B1}"/>
              </a:ext>
            </a:extLst>
          </p:cNvPr>
          <p:cNvSpPr>
            <a:spLocks noGrp="1"/>
          </p:cNvSpPr>
          <p:nvPr>
            <p:ph type="sldNum" sz="quarter" idx="12"/>
          </p:nvPr>
        </p:nvSpPr>
        <p:spPr>
          <a:xfrm>
            <a:off x="9287986" y="6474716"/>
            <a:ext cx="2743200" cy="365125"/>
          </a:xfrm>
        </p:spPr>
        <p:txBody>
          <a:bodyPr/>
          <a:lstStyle>
            <a:lvl1pPr marL="228600" indent="-228600">
              <a:buFont typeface="+mj-lt"/>
              <a:buAutoNum type="arabicPeriod"/>
              <a:defRPr/>
            </a:lvl1pPr>
          </a:lstStyle>
          <a:p>
            <a:fld id="{F6E39E37-6BC0-A248-806A-337B0CEF6126}" type="slidenum">
              <a:rPr lang="en-US" smtClean="0"/>
              <a:pPr/>
              <a:t>‹#›</a:t>
            </a:fld>
            <a:endParaRPr lang="en-US" dirty="0"/>
          </a:p>
        </p:txBody>
      </p:sp>
      <p:pic>
        <p:nvPicPr>
          <p:cNvPr id="5" name="Picture 4">
            <a:extLst>
              <a:ext uri="{FF2B5EF4-FFF2-40B4-BE49-F238E27FC236}">
                <a16:creationId xmlns:a16="http://schemas.microsoft.com/office/drawing/2014/main" id="{4E93D9FA-2595-2029-4E63-628D7083DDA1}"/>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3058670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lthier Together layout 6">
    <p:spTree>
      <p:nvGrpSpPr>
        <p:cNvPr id="1" name=""/>
        <p:cNvGrpSpPr/>
        <p:nvPr/>
      </p:nvGrpSpPr>
      <p:grpSpPr>
        <a:xfrm>
          <a:off x="0" y="0"/>
          <a:ext cx="0" cy="0"/>
          <a:chOff x="0" y="0"/>
          <a:chExt cx="0" cy="0"/>
        </a:xfrm>
      </p:grpSpPr>
      <p:sp>
        <p:nvSpPr>
          <p:cNvPr id="13" name="Text Placeholder 13"/>
          <p:cNvSpPr>
            <a:spLocks noGrp="1"/>
          </p:cNvSpPr>
          <p:nvPr>
            <p:ph type="body" sz="quarter" idx="19"/>
          </p:nvPr>
        </p:nvSpPr>
        <p:spPr>
          <a:xfrm>
            <a:off x="0" y="-1"/>
            <a:ext cx="6443755" cy="6858001"/>
          </a:xfrm>
          <a:solidFill>
            <a:schemeClr val="tx2">
              <a:lumMod val="60000"/>
              <a:lumOff val="40000"/>
            </a:schemeClr>
          </a:solidFill>
        </p:spPr>
        <p:txBody>
          <a:bodyPr/>
          <a:lstStyle>
            <a:lvl1pPr marL="0" indent="0">
              <a:buNone/>
              <a:defRPr sz="1800" baseline="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endParaRPr lang="en-GB" dirty="0"/>
          </a:p>
        </p:txBody>
      </p:sp>
      <p:sp>
        <p:nvSpPr>
          <p:cNvPr id="9" name="Picture Placeholder 2">
            <a:extLst>
              <a:ext uri="{FF2B5EF4-FFF2-40B4-BE49-F238E27FC236}">
                <a16:creationId xmlns:a16="http://schemas.microsoft.com/office/drawing/2014/main" id="{6B5C8527-46D6-964B-A751-A34FA1464095}"/>
              </a:ext>
            </a:extLst>
          </p:cNvPr>
          <p:cNvSpPr>
            <a:spLocks noGrp="1"/>
          </p:cNvSpPr>
          <p:nvPr>
            <p:ph type="pic" sz="quarter" idx="16"/>
          </p:nvPr>
        </p:nvSpPr>
        <p:spPr>
          <a:xfrm>
            <a:off x="7931426" y="1845120"/>
            <a:ext cx="3325319" cy="3167761"/>
          </a:xfrm>
        </p:spPr>
        <p:txBody>
          <a:bodyPr>
            <a:normAutofit/>
          </a:bodyPr>
          <a:lstStyle>
            <a:lvl1pPr>
              <a:defRPr sz="600"/>
            </a:lvl1pPr>
          </a:lstStyle>
          <a:p>
            <a:r>
              <a:rPr lang="en-US" dirty="0"/>
              <a:t>Click icon to add picture</a:t>
            </a:r>
          </a:p>
        </p:txBody>
      </p:sp>
      <p:sp>
        <p:nvSpPr>
          <p:cNvPr id="11" name="Text Placeholder 2"/>
          <p:cNvSpPr>
            <a:spLocks noGrp="1"/>
          </p:cNvSpPr>
          <p:nvPr>
            <p:ph type="body" sz="quarter" idx="17" hasCustomPrompt="1"/>
          </p:nvPr>
        </p:nvSpPr>
        <p:spPr>
          <a:xfrm>
            <a:off x="349659" y="444779"/>
            <a:ext cx="5897850" cy="733028"/>
          </a:xfrm>
        </p:spPr>
        <p:txBody>
          <a:bodyPr>
            <a:noAutofit/>
          </a:bodyPr>
          <a:lstStyle>
            <a:lvl1pPr marL="0" indent="0">
              <a:buNone/>
              <a:defRPr sz="4000" b="1">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GB" dirty="0"/>
              <a:t>Heading</a:t>
            </a:r>
          </a:p>
        </p:txBody>
      </p:sp>
      <p:sp>
        <p:nvSpPr>
          <p:cNvPr id="12" name="Text Placeholder 4"/>
          <p:cNvSpPr>
            <a:spLocks noGrp="1"/>
          </p:cNvSpPr>
          <p:nvPr>
            <p:ph type="body" sz="quarter" idx="18" hasCustomPrompt="1"/>
          </p:nvPr>
        </p:nvSpPr>
        <p:spPr>
          <a:xfrm>
            <a:off x="355501" y="1470175"/>
            <a:ext cx="5898473" cy="511175"/>
          </a:xfrm>
        </p:spPr>
        <p:txBody>
          <a:bodyPr>
            <a:normAutofit/>
          </a:bodyPr>
          <a:lstStyle>
            <a:lvl1pPr marL="0" indent="0">
              <a:buNone/>
              <a:defRPr sz="2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Subheading</a:t>
            </a:r>
          </a:p>
        </p:txBody>
      </p:sp>
      <p:pic>
        <p:nvPicPr>
          <p:cNvPr id="14" name="Picture 13"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62171" y="6381371"/>
            <a:ext cx="1311321" cy="439250"/>
          </a:xfrm>
          <a:prstGeom prst="rect">
            <a:avLst/>
          </a:prstGeom>
        </p:spPr>
      </p:pic>
      <p:sp>
        <p:nvSpPr>
          <p:cNvPr id="10" name="Slide Number Placeholder 10">
            <a:extLst>
              <a:ext uri="{FF2B5EF4-FFF2-40B4-BE49-F238E27FC236}">
                <a16:creationId xmlns:a16="http://schemas.microsoft.com/office/drawing/2014/main" id="{80D1D1F2-FB04-4D86-B369-658C65BF102C}"/>
              </a:ext>
            </a:extLst>
          </p:cNvPr>
          <p:cNvSpPr>
            <a:spLocks noGrp="1"/>
          </p:cNvSpPr>
          <p:nvPr>
            <p:ph type="sldNum" sz="quarter" idx="12"/>
          </p:nvPr>
        </p:nvSpPr>
        <p:spPr>
          <a:xfrm>
            <a:off x="9448800" y="6455496"/>
            <a:ext cx="2743200" cy="365125"/>
          </a:xfrm>
        </p:spPr>
        <p:txBody>
          <a:bodyPr/>
          <a:lstStyle/>
          <a:p>
            <a:fld id="{F6E39E37-6BC0-A248-806A-337B0CEF6126}" type="slidenum">
              <a:rPr lang="en-US" smtClean="0"/>
              <a:t>‹#›</a:t>
            </a:fld>
            <a:endParaRPr lang="en-US"/>
          </a:p>
        </p:txBody>
      </p:sp>
      <p:pic>
        <p:nvPicPr>
          <p:cNvPr id="2" name="Picture 1">
            <a:extLst>
              <a:ext uri="{FF2B5EF4-FFF2-40B4-BE49-F238E27FC236}">
                <a16:creationId xmlns:a16="http://schemas.microsoft.com/office/drawing/2014/main" id="{A4B84081-F5BE-CB7E-441B-47E2A502981C}"/>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12175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Healthier Together layout 6">
    <p:spTree>
      <p:nvGrpSpPr>
        <p:cNvPr id="1" name=""/>
        <p:cNvGrpSpPr/>
        <p:nvPr/>
      </p:nvGrpSpPr>
      <p:grpSpPr>
        <a:xfrm>
          <a:off x="0" y="0"/>
          <a:ext cx="0" cy="0"/>
          <a:chOff x="0" y="0"/>
          <a:chExt cx="0" cy="0"/>
        </a:xfrm>
      </p:grpSpPr>
      <p:sp>
        <p:nvSpPr>
          <p:cNvPr id="5" name="Text Placeholder 13">
            <a:extLst>
              <a:ext uri="{FF2B5EF4-FFF2-40B4-BE49-F238E27FC236}">
                <a16:creationId xmlns:a16="http://schemas.microsoft.com/office/drawing/2014/main" id="{37534C4E-18D1-8371-1918-82FC6D5E1ED4}"/>
              </a:ext>
            </a:extLst>
          </p:cNvPr>
          <p:cNvSpPr>
            <a:spLocks noGrp="1"/>
          </p:cNvSpPr>
          <p:nvPr>
            <p:ph type="body" sz="quarter" idx="20"/>
          </p:nvPr>
        </p:nvSpPr>
        <p:spPr>
          <a:xfrm>
            <a:off x="0" y="-1"/>
            <a:ext cx="6443755" cy="6858001"/>
          </a:xfrm>
          <a:solidFill>
            <a:schemeClr val="tx2">
              <a:lumMod val="60000"/>
              <a:lumOff val="40000"/>
            </a:schemeClr>
          </a:solidFill>
        </p:spPr>
        <p:txBody>
          <a:bodyPr/>
          <a:lstStyle>
            <a:lvl1pPr marL="0" indent="0">
              <a:buNone/>
              <a:defRPr sz="1800" baseline="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endParaRPr lang="en-GB" dirty="0"/>
          </a:p>
        </p:txBody>
      </p:sp>
      <p:sp>
        <p:nvSpPr>
          <p:cNvPr id="9" name="Picture Placeholder 2">
            <a:extLst>
              <a:ext uri="{FF2B5EF4-FFF2-40B4-BE49-F238E27FC236}">
                <a16:creationId xmlns:a16="http://schemas.microsoft.com/office/drawing/2014/main" id="{6B5C8527-46D6-964B-A751-A34FA1464095}"/>
              </a:ext>
            </a:extLst>
          </p:cNvPr>
          <p:cNvSpPr>
            <a:spLocks noGrp="1"/>
          </p:cNvSpPr>
          <p:nvPr>
            <p:ph type="pic" sz="quarter" idx="16"/>
          </p:nvPr>
        </p:nvSpPr>
        <p:spPr>
          <a:xfrm>
            <a:off x="7931426" y="1845120"/>
            <a:ext cx="3325319" cy="3167761"/>
          </a:xfrm>
        </p:spPr>
        <p:txBody>
          <a:bodyPr>
            <a:normAutofit/>
          </a:bodyPr>
          <a:lstStyle>
            <a:lvl1pPr>
              <a:defRPr sz="600"/>
            </a:lvl1pPr>
          </a:lstStyle>
          <a:p>
            <a:r>
              <a:rPr lang="en-US" dirty="0"/>
              <a:t>Click icon to add picture</a:t>
            </a:r>
          </a:p>
        </p:txBody>
      </p:sp>
      <p:sp>
        <p:nvSpPr>
          <p:cNvPr id="11" name="Text Placeholder 2"/>
          <p:cNvSpPr>
            <a:spLocks noGrp="1"/>
          </p:cNvSpPr>
          <p:nvPr>
            <p:ph type="body" sz="quarter" idx="17" hasCustomPrompt="1"/>
          </p:nvPr>
        </p:nvSpPr>
        <p:spPr>
          <a:xfrm>
            <a:off x="545283" y="237745"/>
            <a:ext cx="5897850" cy="733028"/>
          </a:xfrm>
        </p:spPr>
        <p:txBody>
          <a:bodyPr>
            <a:noAutofit/>
          </a:bodyPr>
          <a:lstStyle>
            <a:lvl1pPr marL="0" indent="0">
              <a:buNone/>
              <a:defRPr sz="4000" b="1">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GB" dirty="0"/>
              <a:t>Heading</a:t>
            </a:r>
          </a:p>
        </p:txBody>
      </p:sp>
      <p:sp>
        <p:nvSpPr>
          <p:cNvPr id="12" name="Text Placeholder 4"/>
          <p:cNvSpPr>
            <a:spLocks noGrp="1"/>
          </p:cNvSpPr>
          <p:nvPr>
            <p:ph type="body" sz="quarter" idx="18" hasCustomPrompt="1"/>
          </p:nvPr>
        </p:nvSpPr>
        <p:spPr>
          <a:xfrm>
            <a:off x="545282" y="1090613"/>
            <a:ext cx="5898473" cy="511175"/>
          </a:xfrm>
        </p:spPr>
        <p:txBody>
          <a:bodyPr>
            <a:normAutofit/>
          </a:bodyPr>
          <a:lstStyle>
            <a:lvl1pPr marL="0" indent="0">
              <a:buNone/>
              <a:defRPr sz="2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Subheading</a:t>
            </a:r>
          </a:p>
        </p:txBody>
      </p:sp>
      <p:sp>
        <p:nvSpPr>
          <p:cNvPr id="13" name="Text Placeholder 13"/>
          <p:cNvSpPr>
            <a:spLocks noGrp="1"/>
          </p:cNvSpPr>
          <p:nvPr>
            <p:ph type="body" sz="quarter" idx="19" hasCustomPrompt="1"/>
          </p:nvPr>
        </p:nvSpPr>
        <p:spPr>
          <a:xfrm>
            <a:off x="545283" y="2055368"/>
            <a:ext cx="5897850" cy="2957512"/>
          </a:xfrm>
        </p:spPr>
        <p:txBody>
          <a:bodyPr/>
          <a:lstStyle>
            <a:lvl1pPr marL="0" indent="0">
              <a:buNone/>
              <a:defRPr sz="1800" baseline="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r>
              <a:rPr lang="en-US" dirty="0"/>
              <a:t>Add your slide text here – minimum font size 14</a:t>
            </a:r>
            <a:endParaRPr lang="en-GB" dirty="0"/>
          </a:p>
        </p:txBody>
      </p:sp>
      <p:pic>
        <p:nvPicPr>
          <p:cNvPr id="14" name="Picture 13"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62171" y="6381371"/>
            <a:ext cx="1311321" cy="439250"/>
          </a:xfrm>
          <a:prstGeom prst="rect">
            <a:avLst/>
          </a:prstGeom>
        </p:spPr>
      </p:pic>
      <p:sp>
        <p:nvSpPr>
          <p:cNvPr id="10" name="Slide Number Placeholder 10">
            <a:extLst>
              <a:ext uri="{FF2B5EF4-FFF2-40B4-BE49-F238E27FC236}">
                <a16:creationId xmlns:a16="http://schemas.microsoft.com/office/drawing/2014/main" id="{80D1D1F2-FB04-4D86-B369-658C65BF102C}"/>
              </a:ext>
            </a:extLst>
          </p:cNvPr>
          <p:cNvSpPr>
            <a:spLocks noGrp="1"/>
          </p:cNvSpPr>
          <p:nvPr>
            <p:ph type="sldNum" sz="quarter" idx="12"/>
          </p:nvPr>
        </p:nvSpPr>
        <p:spPr>
          <a:xfrm>
            <a:off x="9448800" y="6455496"/>
            <a:ext cx="2743200" cy="365125"/>
          </a:xfrm>
        </p:spPr>
        <p:txBody>
          <a:bodyPr/>
          <a:lstStyle/>
          <a:p>
            <a:fld id="{F6E39E37-6BC0-A248-806A-337B0CEF6126}" type="slidenum">
              <a:rPr lang="en-US" smtClean="0"/>
              <a:t>‹#›</a:t>
            </a:fld>
            <a:endParaRPr lang="en-US"/>
          </a:p>
        </p:txBody>
      </p:sp>
      <p:pic>
        <p:nvPicPr>
          <p:cNvPr id="4" name="Picture 3">
            <a:extLst>
              <a:ext uri="{FF2B5EF4-FFF2-40B4-BE49-F238E27FC236}">
                <a16:creationId xmlns:a16="http://schemas.microsoft.com/office/drawing/2014/main" id="{E59F5E35-08C0-D5AF-E94E-AAA902744960}"/>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10443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Healthier Together layout 6">
    <p:spTree>
      <p:nvGrpSpPr>
        <p:cNvPr id="1" name=""/>
        <p:cNvGrpSpPr/>
        <p:nvPr/>
      </p:nvGrpSpPr>
      <p:grpSpPr>
        <a:xfrm>
          <a:off x="0" y="0"/>
          <a:ext cx="0" cy="0"/>
          <a:chOff x="0" y="0"/>
          <a:chExt cx="0" cy="0"/>
        </a:xfrm>
      </p:grpSpPr>
      <p:sp>
        <p:nvSpPr>
          <p:cNvPr id="7" name="Text Placeholder 13">
            <a:extLst>
              <a:ext uri="{FF2B5EF4-FFF2-40B4-BE49-F238E27FC236}">
                <a16:creationId xmlns:a16="http://schemas.microsoft.com/office/drawing/2014/main" id="{9A04ADA4-447F-4690-F7DD-46746B630052}"/>
              </a:ext>
            </a:extLst>
          </p:cNvPr>
          <p:cNvSpPr>
            <a:spLocks noGrp="1"/>
          </p:cNvSpPr>
          <p:nvPr>
            <p:ph type="body" sz="quarter" idx="20"/>
          </p:nvPr>
        </p:nvSpPr>
        <p:spPr>
          <a:xfrm>
            <a:off x="622" y="0"/>
            <a:ext cx="6443755" cy="6858001"/>
          </a:xfrm>
          <a:solidFill>
            <a:schemeClr val="tx2">
              <a:lumMod val="60000"/>
              <a:lumOff val="40000"/>
            </a:schemeClr>
          </a:solidFill>
        </p:spPr>
        <p:txBody>
          <a:bodyPr/>
          <a:lstStyle>
            <a:lvl1pPr marL="0" indent="0">
              <a:buNone/>
              <a:defRPr sz="1800" baseline="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endParaRPr lang="en-GB" dirty="0"/>
          </a:p>
        </p:txBody>
      </p:sp>
      <p:sp>
        <p:nvSpPr>
          <p:cNvPr id="9" name="Picture Placeholder 2">
            <a:extLst>
              <a:ext uri="{FF2B5EF4-FFF2-40B4-BE49-F238E27FC236}">
                <a16:creationId xmlns:a16="http://schemas.microsoft.com/office/drawing/2014/main" id="{6B5C8527-46D6-964B-A751-A34FA1464095}"/>
              </a:ext>
            </a:extLst>
          </p:cNvPr>
          <p:cNvSpPr>
            <a:spLocks noGrp="1"/>
          </p:cNvSpPr>
          <p:nvPr>
            <p:ph type="pic" sz="quarter" idx="16"/>
          </p:nvPr>
        </p:nvSpPr>
        <p:spPr>
          <a:xfrm>
            <a:off x="7931426" y="1845120"/>
            <a:ext cx="3325319" cy="3167761"/>
          </a:xfrm>
        </p:spPr>
        <p:txBody>
          <a:bodyPr>
            <a:normAutofit/>
          </a:bodyPr>
          <a:lstStyle>
            <a:lvl1pPr>
              <a:defRPr sz="600"/>
            </a:lvl1pPr>
          </a:lstStyle>
          <a:p>
            <a:r>
              <a:rPr lang="en-US" dirty="0"/>
              <a:t>Click icon to add picture</a:t>
            </a:r>
          </a:p>
        </p:txBody>
      </p:sp>
      <p:sp>
        <p:nvSpPr>
          <p:cNvPr id="11" name="Text Placeholder 2"/>
          <p:cNvSpPr>
            <a:spLocks noGrp="1"/>
          </p:cNvSpPr>
          <p:nvPr>
            <p:ph type="body" sz="quarter" idx="17" hasCustomPrompt="1"/>
          </p:nvPr>
        </p:nvSpPr>
        <p:spPr>
          <a:xfrm>
            <a:off x="272640" y="308708"/>
            <a:ext cx="5897850" cy="733028"/>
          </a:xfrm>
        </p:spPr>
        <p:txBody>
          <a:bodyPr>
            <a:noAutofit/>
          </a:bodyPr>
          <a:lstStyle>
            <a:lvl1pPr marL="0" indent="0">
              <a:buNone/>
              <a:defRPr sz="4000" b="1">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sz="4000">
                <a:solidFill>
                  <a:schemeClr val="bg1"/>
                </a:solidFill>
                <a:latin typeface="+mj-lt"/>
              </a:defRPr>
            </a:lvl5pPr>
          </a:lstStyle>
          <a:p>
            <a:pPr lvl="0"/>
            <a:r>
              <a:rPr lang="en-GB" dirty="0"/>
              <a:t>Heading</a:t>
            </a:r>
          </a:p>
        </p:txBody>
      </p:sp>
      <p:sp>
        <p:nvSpPr>
          <p:cNvPr id="12" name="Text Placeholder 4"/>
          <p:cNvSpPr>
            <a:spLocks noGrp="1"/>
          </p:cNvSpPr>
          <p:nvPr>
            <p:ph type="body" sz="quarter" idx="18" hasCustomPrompt="1"/>
          </p:nvPr>
        </p:nvSpPr>
        <p:spPr>
          <a:xfrm>
            <a:off x="272640" y="1331220"/>
            <a:ext cx="5898473" cy="511175"/>
          </a:xfrm>
        </p:spPr>
        <p:txBody>
          <a:bodyPr>
            <a:normAutofit/>
          </a:bodyPr>
          <a:lstStyle>
            <a:lvl1pPr marL="0" indent="0">
              <a:buNone/>
              <a:defRPr sz="2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Subheading</a:t>
            </a:r>
          </a:p>
        </p:txBody>
      </p:sp>
      <p:sp>
        <p:nvSpPr>
          <p:cNvPr id="13" name="Text Placeholder 13"/>
          <p:cNvSpPr>
            <a:spLocks noGrp="1"/>
          </p:cNvSpPr>
          <p:nvPr>
            <p:ph type="body" sz="quarter" idx="19" hasCustomPrompt="1"/>
          </p:nvPr>
        </p:nvSpPr>
        <p:spPr>
          <a:xfrm>
            <a:off x="545905" y="2055368"/>
            <a:ext cx="5897850" cy="2957512"/>
          </a:xfrm>
        </p:spPr>
        <p:txBody>
          <a:bodyPr/>
          <a:lstStyle>
            <a:lvl1pPr marL="0" indent="0">
              <a:buNone/>
              <a:defRPr sz="1800" baseline="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r>
              <a:rPr lang="en-US" dirty="0"/>
              <a:t>Add your slide text here – minimum font size 14</a:t>
            </a:r>
            <a:endParaRPr lang="en-GB" dirty="0"/>
          </a:p>
        </p:txBody>
      </p:sp>
      <p:pic>
        <p:nvPicPr>
          <p:cNvPr id="14" name="Picture 13" descr="A picture containing clipart&#10;&#10;Description automatically generated">
            <a:extLst>
              <a:ext uri="{FF2B5EF4-FFF2-40B4-BE49-F238E27FC236}">
                <a16:creationId xmlns:a16="http://schemas.microsoft.com/office/drawing/2014/main" id="{51238DCB-FCB2-4665-AEFE-DF3EE55708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62171" y="6381371"/>
            <a:ext cx="1311321" cy="439250"/>
          </a:xfrm>
          <a:prstGeom prst="rect">
            <a:avLst/>
          </a:prstGeom>
        </p:spPr>
      </p:pic>
      <p:sp>
        <p:nvSpPr>
          <p:cNvPr id="10" name="Slide Number Placeholder 10">
            <a:extLst>
              <a:ext uri="{FF2B5EF4-FFF2-40B4-BE49-F238E27FC236}">
                <a16:creationId xmlns:a16="http://schemas.microsoft.com/office/drawing/2014/main" id="{80D1D1F2-FB04-4D86-B369-658C65BF102C}"/>
              </a:ext>
            </a:extLst>
          </p:cNvPr>
          <p:cNvSpPr>
            <a:spLocks noGrp="1"/>
          </p:cNvSpPr>
          <p:nvPr>
            <p:ph type="sldNum" sz="quarter" idx="12"/>
          </p:nvPr>
        </p:nvSpPr>
        <p:spPr>
          <a:xfrm>
            <a:off x="9448800" y="6455496"/>
            <a:ext cx="2743200" cy="365125"/>
          </a:xfrm>
        </p:spPr>
        <p:txBody>
          <a:bodyPr/>
          <a:lstStyle/>
          <a:p>
            <a:fld id="{F6E39E37-6BC0-A248-806A-337B0CEF6126}" type="slidenum">
              <a:rPr lang="en-US" smtClean="0"/>
              <a:t>‹#›</a:t>
            </a:fld>
            <a:endParaRPr lang="en-US"/>
          </a:p>
        </p:txBody>
      </p:sp>
      <p:pic>
        <p:nvPicPr>
          <p:cNvPr id="5" name="Picture 4">
            <a:extLst>
              <a:ext uri="{FF2B5EF4-FFF2-40B4-BE49-F238E27FC236}">
                <a16:creationId xmlns:a16="http://schemas.microsoft.com/office/drawing/2014/main" id="{ED6A85FE-47EE-7220-E61A-7E01733CD37A}"/>
              </a:ext>
            </a:extLst>
          </p:cNvPr>
          <p:cNvPicPr>
            <a:picLocks noChangeAspect="1"/>
          </p:cNvPicPr>
          <p:nvPr userDrawn="1"/>
        </p:nvPicPr>
        <p:blipFill>
          <a:blip r:embed="rId3"/>
          <a:stretch>
            <a:fillRect/>
          </a:stretch>
        </p:blipFill>
        <p:spPr>
          <a:xfrm>
            <a:off x="0" y="6324877"/>
            <a:ext cx="1794294" cy="533122"/>
          </a:xfrm>
          <a:prstGeom prst="rect">
            <a:avLst/>
          </a:prstGeom>
        </p:spPr>
      </p:pic>
    </p:spTree>
    <p:extLst>
      <p:ext uri="{BB962C8B-B14F-4D97-AF65-F5344CB8AC3E}">
        <p14:creationId xmlns:p14="http://schemas.microsoft.com/office/powerpoint/2010/main" val="3192772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Healthier Together back cover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212058"/>
            <a:ext cx="10515600" cy="1325563"/>
          </a:xfrm>
        </p:spPr>
        <p:txBody>
          <a:bodyPr>
            <a:normAutofit/>
          </a:bodyPr>
          <a:lstStyle>
            <a:lvl1pPr algn="ctr">
              <a:defRPr sz="3600" baseline="0">
                <a:solidFill>
                  <a:srgbClr val="0095C4"/>
                </a:solidFill>
              </a:defRPr>
            </a:lvl1pPr>
          </a:lstStyle>
          <a:p>
            <a:r>
              <a:rPr lang="en-US" dirty="0"/>
              <a:t>Insert contact details / thank you </a:t>
            </a:r>
            <a:r>
              <a:rPr lang="en-US" dirty="0" err="1"/>
              <a:t>etc</a:t>
            </a:r>
            <a:endParaRPr lang="en-GB" dirty="0"/>
          </a:p>
        </p:txBody>
      </p:sp>
      <p:pic>
        <p:nvPicPr>
          <p:cNvPr id="3" name="Picture 2" descr="A picture containing clipart&#10;&#10;Description automatically generated">
            <a:extLst>
              <a:ext uri="{FF2B5EF4-FFF2-40B4-BE49-F238E27FC236}">
                <a16:creationId xmlns:a16="http://schemas.microsoft.com/office/drawing/2014/main" id="{6E2F17EA-DE0E-2B5D-A4CD-5816C4FC74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1374" y="6170676"/>
            <a:ext cx="1761985" cy="590208"/>
          </a:xfrm>
          <a:prstGeom prst="rect">
            <a:avLst/>
          </a:prstGeom>
        </p:spPr>
      </p:pic>
      <p:pic>
        <p:nvPicPr>
          <p:cNvPr id="6" name="Picture 5">
            <a:extLst>
              <a:ext uri="{FF2B5EF4-FFF2-40B4-BE49-F238E27FC236}">
                <a16:creationId xmlns:a16="http://schemas.microsoft.com/office/drawing/2014/main" id="{B0F8F24E-B79A-9B1A-89EA-08EDE4B6680B}"/>
              </a:ext>
            </a:extLst>
          </p:cNvPr>
          <p:cNvPicPr>
            <a:picLocks noChangeAspect="1"/>
          </p:cNvPicPr>
          <p:nvPr userDrawn="1"/>
        </p:nvPicPr>
        <p:blipFill>
          <a:blip r:embed="rId3"/>
          <a:stretch>
            <a:fillRect/>
          </a:stretch>
        </p:blipFill>
        <p:spPr>
          <a:xfrm>
            <a:off x="0" y="6014744"/>
            <a:ext cx="2838091" cy="843255"/>
          </a:xfrm>
          <a:prstGeom prst="rect">
            <a:avLst/>
          </a:prstGeom>
        </p:spPr>
      </p:pic>
      <p:pic>
        <p:nvPicPr>
          <p:cNvPr id="7" name="Picture 6">
            <a:extLst>
              <a:ext uri="{FF2B5EF4-FFF2-40B4-BE49-F238E27FC236}">
                <a16:creationId xmlns:a16="http://schemas.microsoft.com/office/drawing/2014/main" id="{1B075150-7228-7248-DAFA-7953B71E03B4}"/>
              </a:ext>
            </a:extLst>
          </p:cNvPr>
          <p:cNvPicPr>
            <a:picLocks noChangeAspect="1"/>
          </p:cNvPicPr>
          <p:nvPr userDrawn="1"/>
        </p:nvPicPr>
        <p:blipFill>
          <a:blip r:embed="rId4"/>
          <a:stretch>
            <a:fillRect/>
          </a:stretch>
        </p:blipFill>
        <p:spPr>
          <a:xfrm>
            <a:off x="5133138" y="6164738"/>
            <a:ext cx="1925724" cy="693261"/>
          </a:xfrm>
          <a:prstGeom prst="rect">
            <a:avLst/>
          </a:prstGeom>
        </p:spPr>
      </p:pic>
    </p:spTree>
    <p:extLst>
      <p:ext uri="{BB962C8B-B14F-4D97-AF65-F5344CB8AC3E}">
        <p14:creationId xmlns:p14="http://schemas.microsoft.com/office/powerpoint/2010/main" val="3788297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0DC80-0118-534A-9F33-979D4B6E4051}"/>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8D3A9DE-565B-BF42-9637-395458DFD8CE}"/>
              </a:ext>
            </a:extLst>
          </p:cNvPr>
          <p:cNvSpPr>
            <a:spLocks noGrp="1"/>
          </p:cNvSpPr>
          <p:nvPr>
            <p:ph type="body" idx="1"/>
          </p:nvPr>
        </p:nvSpPr>
        <p:spPr>
          <a:xfrm>
            <a:off x="838200" y="1825625"/>
            <a:ext cx="10515600" cy="4351339"/>
          </a:xfrm>
          <a:prstGeom prst="rect">
            <a:avLst/>
          </a:prstGeom>
        </p:spPr>
        <p:txBody>
          <a:bodyPr vert="horz" lIns="216000" tIns="45720" rIns="21600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B074951-787E-714B-9F7E-606C00E586AC}"/>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F616F6FE-1E4E-124C-81D5-C6F87461EC8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F1A15E-3E7E-414E-877D-C72C1AF20D30}"/>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E39E37-6BC0-A248-806A-337B0CEF6126}" type="slidenum">
              <a:rPr lang="en-US" smtClean="0"/>
              <a:t>‹#›</a:t>
            </a:fld>
            <a:endParaRPr lang="en-US"/>
          </a:p>
        </p:txBody>
      </p:sp>
    </p:spTree>
    <p:extLst>
      <p:ext uri="{BB962C8B-B14F-4D97-AF65-F5344CB8AC3E}">
        <p14:creationId xmlns:p14="http://schemas.microsoft.com/office/powerpoint/2010/main" val="1134007619"/>
      </p:ext>
    </p:extLst>
  </p:cSld>
  <p:clrMap bg1="lt1" tx1="dk1" bg2="lt2" tx2="dk2" accent1="accent1" accent2="accent2" accent3="accent3" accent4="accent4" accent5="accent5" accent6="accent6" hlink="hlink" folHlink="folHlink"/>
  <p:sldLayoutIdLst>
    <p:sldLayoutId id="2147483665" r:id="rId1"/>
    <p:sldLayoutId id="2147483698" r:id="rId2"/>
    <p:sldLayoutId id="2147483792" r:id="rId3"/>
    <p:sldLayoutId id="2147483793" r:id="rId4"/>
    <p:sldLayoutId id="2147483696" r:id="rId5"/>
    <p:sldLayoutId id="2147483791" r:id="rId6"/>
    <p:sldLayoutId id="2147483794" r:id="rId7"/>
    <p:sldLayoutId id="2147483795" r:id="rId8"/>
    <p:sldLayoutId id="2147483680" r:id="rId9"/>
  </p:sldLayoutIdLst>
  <p:hf hdr="0" ftr="0" dt="0"/>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chart" Target="../charts/chart10.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chart" Target="../charts/char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chart" Target="../charts/chart22.xml"/></Relationships>
</file>

<file path=ppt/slides/_rels/slide4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mailto:karina.sale@nhs.net" TargetMode="External"/><Relationship Id="rId2" Type="http://schemas.openxmlformats.org/officeDocument/2006/relationships/image" Target="../media/image14.jpeg"/><Relationship Id="rId1" Type="http://schemas.openxmlformats.org/officeDocument/2006/relationships/slideLayout" Target="../slideLayouts/slideLayout9.xml"/><Relationship Id="rId6" Type="http://schemas.openxmlformats.org/officeDocument/2006/relationships/hyperlink" Target="mailto:gerry@junglegreenmrc.co.uk" TargetMode="External"/><Relationship Id="rId5" Type="http://schemas.openxmlformats.org/officeDocument/2006/relationships/hyperlink" Target="mailto:julie@junglegreenmrc.co.uk" TargetMode="External"/><Relationship Id="rId4" Type="http://schemas.openxmlformats.org/officeDocument/2006/relationships/hyperlink" Target="mailto:janice@junglegreenmrc.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973-7B8A-7223-D1CD-59F05BDD2C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248ADDA-60CC-7AC4-774E-7043ED49081B}"/>
              </a:ext>
            </a:extLst>
          </p:cNvPr>
          <p:cNvSpPr>
            <a:spLocks noGrp="1"/>
          </p:cNvSpPr>
          <p:nvPr>
            <p:ph type="body" sz="quarter" idx="20"/>
          </p:nvPr>
        </p:nvSpPr>
        <p:spPr/>
        <p:txBody>
          <a:bodyPr>
            <a:normAutofit/>
          </a:bodyPr>
          <a:lstStyle/>
          <a:p>
            <a:endParaRPr lang="en-GB" sz="800" b="1" dirty="0"/>
          </a:p>
          <a:p>
            <a:endParaRPr lang="en-GB" sz="3600" b="1" dirty="0"/>
          </a:p>
          <a:p>
            <a:r>
              <a:rPr lang="en-GB" sz="3600" b="1" dirty="0"/>
              <a:t>North Central London  Community Voices Panel</a:t>
            </a:r>
          </a:p>
          <a:p>
            <a:endParaRPr lang="en-GB" sz="2000" b="1" dirty="0"/>
          </a:p>
        </p:txBody>
      </p:sp>
      <p:sp>
        <p:nvSpPr>
          <p:cNvPr id="5" name="Text Placeholder 4">
            <a:extLst>
              <a:ext uri="{FF2B5EF4-FFF2-40B4-BE49-F238E27FC236}">
                <a16:creationId xmlns:a16="http://schemas.microsoft.com/office/drawing/2014/main" id="{7CE343C9-029E-1EAC-A1A2-C87E79AA222D}"/>
              </a:ext>
            </a:extLst>
          </p:cNvPr>
          <p:cNvSpPr>
            <a:spLocks noGrp="1"/>
          </p:cNvSpPr>
          <p:nvPr>
            <p:ph type="body" sz="quarter" idx="18"/>
          </p:nvPr>
        </p:nvSpPr>
        <p:spPr>
          <a:xfrm>
            <a:off x="98904" y="2814450"/>
            <a:ext cx="5898473" cy="1722876"/>
          </a:xfrm>
        </p:spPr>
        <p:txBody>
          <a:bodyPr>
            <a:normAutofit/>
          </a:bodyPr>
          <a:lstStyle/>
          <a:p>
            <a:r>
              <a:rPr lang="en-GB" sz="3600" dirty="0"/>
              <a:t>Survey 6 results</a:t>
            </a:r>
          </a:p>
          <a:p>
            <a:r>
              <a:rPr lang="en-GB" sz="3600" dirty="0"/>
              <a:t>February 2026</a:t>
            </a:r>
          </a:p>
        </p:txBody>
      </p:sp>
      <p:sp>
        <p:nvSpPr>
          <p:cNvPr id="7" name="Slide Number Placeholder 6">
            <a:extLst>
              <a:ext uri="{FF2B5EF4-FFF2-40B4-BE49-F238E27FC236}">
                <a16:creationId xmlns:a16="http://schemas.microsoft.com/office/drawing/2014/main" id="{1A6AB665-502E-1283-FD0D-0E38FBF1E97B}"/>
              </a:ext>
            </a:extLst>
          </p:cNvPr>
          <p:cNvSpPr>
            <a:spLocks noGrp="1"/>
          </p:cNvSpPr>
          <p:nvPr>
            <p:ph type="sldNum" sz="quarter" idx="12"/>
          </p:nvPr>
        </p:nvSpPr>
        <p:spPr>
          <a:xfrm>
            <a:off x="9448800" y="6203910"/>
            <a:ext cx="2743200" cy="365125"/>
          </a:xfrm>
        </p:spPr>
        <p:txBody>
          <a:bodyPr/>
          <a:lstStyle/>
          <a:p>
            <a:fld id="{F6E39E37-6BC0-A248-806A-337B0CEF6126}" type="slidenum">
              <a:rPr lang="en-US" smtClean="0"/>
              <a:t>0</a:t>
            </a:fld>
            <a:endParaRPr lang="en-US"/>
          </a:p>
        </p:txBody>
      </p:sp>
      <p:pic>
        <p:nvPicPr>
          <p:cNvPr id="9" name="Picture 8">
            <a:extLst>
              <a:ext uri="{FF2B5EF4-FFF2-40B4-BE49-F238E27FC236}">
                <a16:creationId xmlns:a16="http://schemas.microsoft.com/office/drawing/2014/main" id="{C279AF76-564F-0180-105C-56741BEF57FA}"/>
              </a:ext>
            </a:extLst>
          </p:cNvPr>
          <p:cNvPicPr>
            <a:picLocks noChangeAspect="1"/>
          </p:cNvPicPr>
          <p:nvPr/>
        </p:nvPicPr>
        <p:blipFill>
          <a:blip r:embed="rId2"/>
          <a:stretch>
            <a:fillRect/>
          </a:stretch>
        </p:blipFill>
        <p:spPr>
          <a:xfrm>
            <a:off x="7585659" y="1395336"/>
            <a:ext cx="3458058" cy="3829584"/>
          </a:xfrm>
          <a:prstGeom prst="rect">
            <a:avLst/>
          </a:prstGeom>
          <a:effectLst>
            <a:softEdge rad="25400"/>
          </a:effectLst>
        </p:spPr>
      </p:pic>
      <p:pic>
        <p:nvPicPr>
          <p:cNvPr id="13" name="Picture 12">
            <a:extLst>
              <a:ext uri="{FF2B5EF4-FFF2-40B4-BE49-F238E27FC236}">
                <a16:creationId xmlns:a16="http://schemas.microsoft.com/office/drawing/2014/main" id="{79C7C801-E2FD-93CB-5871-512FC5B1CAC2}"/>
              </a:ext>
            </a:extLst>
          </p:cNvPr>
          <p:cNvPicPr>
            <a:picLocks noChangeAspect="1"/>
          </p:cNvPicPr>
          <p:nvPr/>
        </p:nvPicPr>
        <p:blipFill>
          <a:blip r:embed="rId3"/>
          <a:stretch>
            <a:fillRect/>
          </a:stretch>
        </p:blipFill>
        <p:spPr>
          <a:xfrm>
            <a:off x="622" y="6272276"/>
            <a:ext cx="1627010" cy="585724"/>
          </a:xfrm>
          <a:prstGeom prst="rect">
            <a:avLst/>
          </a:prstGeom>
        </p:spPr>
      </p:pic>
    </p:spTree>
    <p:extLst>
      <p:ext uri="{BB962C8B-B14F-4D97-AF65-F5344CB8AC3E}">
        <p14:creationId xmlns:p14="http://schemas.microsoft.com/office/powerpoint/2010/main" val="338140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79E13C-FC3C-4820-8A95-41FE22677671}"/>
              </a:ext>
            </a:extLst>
          </p:cNvPr>
          <p:cNvSpPr>
            <a:spLocks noGrp="1"/>
          </p:cNvSpPr>
          <p:nvPr>
            <p:ph type="sldNum" sz="quarter" idx="12"/>
          </p:nvPr>
        </p:nvSpPr>
        <p:spPr/>
        <p:txBody>
          <a:bodyPr/>
          <a:lstStyle/>
          <a:p>
            <a:fld id="{F6E39E37-6BC0-A248-806A-337B0CEF6126}" type="slidenum">
              <a:rPr lang="en-US" smtClean="0"/>
              <a:t>1</a:t>
            </a:fld>
            <a:endParaRPr lang="en-US"/>
          </a:p>
        </p:txBody>
      </p:sp>
      <p:sp>
        <p:nvSpPr>
          <p:cNvPr id="5" name="Rounded Rectangle 15">
            <a:extLst>
              <a:ext uri="{FF2B5EF4-FFF2-40B4-BE49-F238E27FC236}">
                <a16:creationId xmlns:a16="http://schemas.microsoft.com/office/drawing/2014/main" id="{243F8A40-3298-447D-883F-DBFE519BB4C0}"/>
              </a:ext>
            </a:extLst>
          </p:cNvPr>
          <p:cNvSpPr/>
          <p:nvPr/>
        </p:nvSpPr>
        <p:spPr>
          <a:xfrm>
            <a:off x="839416" y="1304933"/>
            <a:ext cx="10513168" cy="759146"/>
          </a:xfrm>
          <a:prstGeom prst="roundRect">
            <a:avLst/>
          </a:prstGeom>
          <a:solidFill>
            <a:srgbClr val="D4B9E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002060"/>
                </a:solidFill>
              </a:rPr>
              <a:t>1. Introduction									</a:t>
            </a:r>
            <a:r>
              <a:rPr lang="en-GB" sz="1600" dirty="0">
                <a:solidFill>
                  <a:srgbClr val="002060"/>
                </a:solidFill>
              </a:rPr>
              <a:t>Page 2</a:t>
            </a:r>
            <a:endParaRPr lang="en-GB" dirty="0">
              <a:solidFill>
                <a:srgbClr val="002060"/>
              </a:solidFill>
            </a:endParaRPr>
          </a:p>
        </p:txBody>
      </p:sp>
      <p:sp>
        <p:nvSpPr>
          <p:cNvPr id="7" name="Rounded Rectangle 15">
            <a:extLst>
              <a:ext uri="{FF2B5EF4-FFF2-40B4-BE49-F238E27FC236}">
                <a16:creationId xmlns:a16="http://schemas.microsoft.com/office/drawing/2014/main" id="{1F1907BB-6A55-4300-9D7B-58021BDFA99F}"/>
              </a:ext>
            </a:extLst>
          </p:cNvPr>
          <p:cNvSpPr/>
          <p:nvPr/>
        </p:nvSpPr>
        <p:spPr>
          <a:xfrm>
            <a:off x="839416" y="3180377"/>
            <a:ext cx="10513168" cy="1733504"/>
          </a:xfrm>
          <a:prstGeom prst="roundRect">
            <a:avLst/>
          </a:prstGeom>
          <a:solidFill>
            <a:srgbClr val="D4B9E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002060"/>
                </a:solidFill>
              </a:rPr>
              <a:t>3. Survey 6 results:								</a:t>
            </a:r>
          </a:p>
          <a:p>
            <a:r>
              <a:rPr lang="en-GB" dirty="0">
                <a:solidFill>
                  <a:srgbClr val="002060"/>
                </a:solidFill>
              </a:rPr>
              <a:t>    	</a:t>
            </a:r>
            <a:r>
              <a:rPr lang="en-GB" sz="1400" dirty="0">
                <a:solidFill>
                  <a:srgbClr val="002060"/>
                </a:solidFill>
              </a:rPr>
              <a:t>3.1</a:t>
            </a:r>
            <a:r>
              <a:rPr lang="en-GB" dirty="0">
                <a:solidFill>
                  <a:srgbClr val="002060"/>
                </a:solidFill>
              </a:rPr>
              <a:t> </a:t>
            </a:r>
            <a:r>
              <a:rPr lang="en-GB" sz="1400" dirty="0">
                <a:solidFill>
                  <a:srgbClr val="002060"/>
                </a:solidFill>
              </a:rPr>
              <a:t>Accessing care when you need it </a:t>
            </a:r>
            <a:r>
              <a:rPr lang="en-GB" sz="1400" i="1" dirty="0">
                <a:solidFill>
                  <a:srgbClr val="002060"/>
                </a:solidFill>
              </a:rPr>
              <a:t>(GP, Pharmacy, A&amp;E)	</a:t>
            </a:r>
            <a:r>
              <a:rPr lang="en-GB" sz="1400" dirty="0">
                <a:solidFill>
                  <a:srgbClr val="002060"/>
                </a:solidFill>
              </a:rPr>
              <a:t>			</a:t>
            </a:r>
            <a:r>
              <a:rPr lang="en-GB" sz="1600" dirty="0">
                <a:solidFill>
                  <a:srgbClr val="002060"/>
                </a:solidFill>
              </a:rPr>
              <a:t>Page 11</a:t>
            </a:r>
          </a:p>
          <a:p>
            <a:r>
              <a:rPr lang="en-GB" sz="1600" dirty="0">
                <a:solidFill>
                  <a:srgbClr val="002060"/>
                </a:solidFill>
              </a:rPr>
              <a:t>	</a:t>
            </a:r>
            <a:r>
              <a:rPr lang="en-GB" sz="1400" dirty="0">
                <a:solidFill>
                  <a:srgbClr val="002060"/>
                </a:solidFill>
              </a:rPr>
              <a:t>3.2</a:t>
            </a:r>
            <a:r>
              <a:rPr lang="en-GB" sz="1600" dirty="0">
                <a:solidFill>
                  <a:srgbClr val="002060"/>
                </a:solidFill>
              </a:rPr>
              <a:t> </a:t>
            </a:r>
            <a:r>
              <a:rPr lang="en-GB" sz="1400" dirty="0">
                <a:solidFill>
                  <a:srgbClr val="002060"/>
                </a:solidFill>
              </a:rPr>
              <a:t>Care closer to home </a:t>
            </a:r>
            <a:r>
              <a:rPr lang="en-GB" sz="1400" i="1" dirty="0">
                <a:solidFill>
                  <a:srgbClr val="002060"/>
                </a:solidFill>
              </a:rPr>
              <a:t>(including digital tools and apps)	</a:t>
            </a:r>
            <a:r>
              <a:rPr lang="en-GB" sz="1400" dirty="0">
                <a:solidFill>
                  <a:srgbClr val="002060"/>
                </a:solidFill>
              </a:rPr>
              <a:t>				</a:t>
            </a:r>
            <a:r>
              <a:rPr lang="en-GB" sz="1600" dirty="0">
                <a:solidFill>
                  <a:srgbClr val="002060"/>
                </a:solidFill>
              </a:rPr>
              <a:t>Page 20</a:t>
            </a:r>
          </a:p>
          <a:p>
            <a:r>
              <a:rPr lang="en-GB" sz="1600" dirty="0">
                <a:solidFill>
                  <a:srgbClr val="002060"/>
                </a:solidFill>
              </a:rPr>
              <a:t>	</a:t>
            </a:r>
            <a:r>
              <a:rPr lang="en-GB" sz="1400" dirty="0">
                <a:solidFill>
                  <a:srgbClr val="002060"/>
                </a:solidFill>
              </a:rPr>
              <a:t>3.3 Peer support in communities							</a:t>
            </a:r>
            <a:r>
              <a:rPr lang="en-GB" sz="1600" dirty="0">
                <a:solidFill>
                  <a:srgbClr val="002060"/>
                </a:solidFill>
              </a:rPr>
              <a:t>Page 27</a:t>
            </a:r>
          </a:p>
          <a:p>
            <a:r>
              <a:rPr lang="en-GB" sz="1400" dirty="0">
                <a:solidFill>
                  <a:srgbClr val="002060"/>
                </a:solidFill>
              </a:rPr>
              <a:t>	3.4 End of life care</a:t>
            </a:r>
            <a:r>
              <a:rPr lang="en-GB" sz="1200" i="1" dirty="0">
                <a:solidFill>
                  <a:srgbClr val="002060"/>
                </a:solidFill>
              </a:rPr>
              <a:t>								</a:t>
            </a:r>
            <a:r>
              <a:rPr lang="en-GB" sz="1600" dirty="0">
                <a:solidFill>
                  <a:srgbClr val="002060"/>
                </a:solidFill>
              </a:rPr>
              <a:t>Page 30</a:t>
            </a:r>
          </a:p>
          <a:p>
            <a:r>
              <a:rPr lang="en-GB" sz="1600" dirty="0">
                <a:solidFill>
                  <a:srgbClr val="002060"/>
                </a:solidFill>
              </a:rPr>
              <a:t>	</a:t>
            </a:r>
            <a:r>
              <a:rPr lang="en-GB" sz="1400" dirty="0">
                <a:solidFill>
                  <a:srgbClr val="002060"/>
                </a:solidFill>
              </a:rPr>
              <a:t>								</a:t>
            </a:r>
            <a:endParaRPr lang="en-GB" sz="1600" dirty="0">
              <a:solidFill>
                <a:srgbClr val="002060"/>
              </a:solidFill>
            </a:endParaRPr>
          </a:p>
        </p:txBody>
      </p:sp>
      <p:sp>
        <p:nvSpPr>
          <p:cNvPr id="8" name="Rounded Rectangle 15">
            <a:extLst>
              <a:ext uri="{FF2B5EF4-FFF2-40B4-BE49-F238E27FC236}">
                <a16:creationId xmlns:a16="http://schemas.microsoft.com/office/drawing/2014/main" id="{A2729654-4D50-45C1-ABCA-4BEDDF3E741B}"/>
              </a:ext>
            </a:extLst>
          </p:cNvPr>
          <p:cNvSpPr/>
          <p:nvPr/>
        </p:nvSpPr>
        <p:spPr>
          <a:xfrm>
            <a:off x="839416" y="2242655"/>
            <a:ext cx="10513168" cy="759146"/>
          </a:xfrm>
          <a:prstGeom prst="roundRect">
            <a:avLst/>
          </a:prstGeom>
          <a:solidFill>
            <a:srgbClr val="D4B9E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002060"/>
                </a:solidFill>
              </a:rPr>
              <a:t>2. Overview summary								</a:t>
            </a:r>
            <a:r>
              <a:rPr lang="en-GB" sz="1600" dirty="0">
                <a:solidFill>
                  <a:srgbClr val="002060"/>
                </a:solidFill>
              </a:rPr>
              <a:t>Page 5</a:t>
            </a:r>
            <a:endParaRPr lang="en-GB" dirty="0">
              <a:solidFill>
                <a:srgbClr val="002060"/>
              </a:solidFill>
            </a:endParaRPr>
          </a:p>
        </p:txBody>
      </p:sp>
      <p:sp>
        <p:nvSpPr>
          <p:cNvPr id="15" name="Text Placeholder 1">
            <a:extLst>
              <a:ext uri="{FF2B5EF4-FFF2-40B4-BE49-F238E27FC236}">
                <a16:creationId xmlns:a16="http://schemas.microsoft.com/office/drawing/2014/main" id="{B564E9CD-A64C-403F-9895-7104A80F673C}"/>
              </a:ext>
            </a:extLst>
          </p:cNvPr>
          <p:cNvSpPr>
            <a:spLocks noGrp="1"/>
          </p:cNvSpPr>
          <p:nvPr>
            <p:ph type="body" sz="quarter" idx="13"/>
          </p:nvPr>
        </p:nvSpPr>
        <p:spPr>
          <a:xfrm>
            <a:off x="156681" y="255495"/>
            <a:ext cx="11744136" cy="1030287"/>
          </a:xfrm>
        </p:spPr>
        <p:txBody>
          <a:bodyPr>
            <a:normAutofit/>
          </a:bodyPr>
          <a:lstStyle/>
          <a:p>
            <a:r>
              <a:rPr lang="en-GB" sz="3600" dirty="0">
                <a:solidFill>
                  <a:srgbClr val="002060"/>
                </a:solidFill>
              </a:rPr>
              <a:t>Report structure</a:t>
            </a:r>
          </a:p>
        </p:txBody>
      </p:sp>
      <p:sp>
        <p:nvSpPr>
          <p:cNvPr id="2" name="Rounded Rectangle 15">
            <a:extLst>
              <a:ext uri="{FF2B5EF4-FFF2-40B4-BE49-F238E27FC236}">
                <a16:creationId xmlns:a16="http://schemas.microsoft.com/office/drawing/2014/main" id="{AACCFE1B-5768-CF5A-E198-9AD850C595BD}"/>
              </a:ext>
            </a:extLst>
          </p:cNvPr>
          <p:cNvSpPr/>
          <p:nvPr/>
        </p:nvSpPr>
        <p:spPr>
          <a:xfrm>
            <a:off x="839416" y="5084142"/>
            <a:ext cx="10513168" cy="759146"/>
          </a:xfrm>
          <a:prstGeom prst="roundRect">
            <a:avLst/>
          </a:prstGeom>
          <a:solidFill>
            <a:srgbClr val="D4B9E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002060"/>
                </a:solidFill>
              </a:rPr>
              <a:t>4. Appendices – Survey 6 sample profile 						</a:t>
            </a:r>
            <a:r>
              <a:rPr lang="en-GB" sz="1600" dirty="0">
                <a:solidFill>
                  <a:srgbClr val="002060"/>
                </a:solidFill>
              </a:rPr>
              <a:t>Page 38</a:t>
            </a:r>
            <a:endParaRPr lang="en-GB" dirty="0">
              <a:solidFill>
                <a:srgbClr val="002060"/>
              </a:solidFill>
            </a:endParaRPr>
          </a:p>
        </p:txBody>
      </p:sp>
    </p:spTree>
    <p:extLst>
      <p:ext uri="{BB962C8B-B14F-4D97-AF65-F5344CB8AC3E}">
        <p14:creationId xmlns:p14="http://schemas.microsoft.com/office/powerpoint/2010/main" val="2147599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FAE0A-0757-BCF4-87A0-02208EC2F4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B20842-2B10-61CC-8FA1-7871602FC717}"/>
              </a:ext>
            </a:extLst>
          </p:cNvPr>
          <p:cNvSpPr>
            <a:spLocks noGrp="1"/>
          </p:cNvSpPr>
          <p:nvPr>
            <p:ph type="body" sz="quarter" idx="20"/>
          </p:nvPr>
        </p:nvSpPr>
        <p:spPr/>
        <p:txBody>
          <a:bodyPr>
            <a:normAutofit/>
          </a:bodyPr>
          <a:lstStyle/>
          <a:p>
            <a:endParaRPr lang="en-GB" sz="3600" b="1" dirty="0"/>
          </a:p>
          <a:p>
            <a:endParaRPr lang="en-GB" sz="3600" b="1" dirty="0"/>
          </a:p>
          <a:p>
            <a:endParaRPr lang="en-GB" sz="3600" b="1" dirty="0"/>
          </a:p>
          <a:p>
            <a:endParaRPr lang="en-GB" sz="3600" b="1" dirty="0"/>
          </a:p>
          <a:p>
            <a:r>
              <a:rPr lang="en-GB" sz="3600" b="1" dirty="0"/>
              <a:t>Section 1:</a:t>
            </a:r>
          </a:p>
          <a:p>
            <a:r>
              <a:rPr lang="en-GB" sz="3600" b="1" dirty="0"/>
              <a:t>Introduction</a:t>
            </a:r>
          </a:p>
          <a:p>
            <a:endParaRPr lang="en-GB" sz="2000" b="1" dirty="0"/>
          </a:p>
        </p:txBody>
      </p:sp>
      <p:sp>
        <p:nvSpPr>
          <p:cNvPr id="7" name="Slide Number Placeholder 6">
            <a:extLst>
              <a:ext uri="{FF2B5EF4-FFF2-40B4-BE49-F238E27FC236}">
                <a16:creationId xmlns:a16="http://schemas.microsoft.com/office/drawing/2014/main" id="{C1D5C57B-9921-6587-BDBF-61A12BF053CC}"/>
              </a:ext>
            </a:extLst>
          </p:cNvPr>
          <p:cNvSpPr>
            <a:spLocks noGrp="1"/>
          </p:cNvSpPr>
          <p:nvPr>
            <p:ph type="sldNum" sz="quarter" idx="12"/>
          </p:nvPr>
        </p:nvSpPr>
        <p:spPr/>
        <p:txBody>
          <a:bodyPr/>
          <a:lstStyle/>
          <a:p>
            <a:fld id="{F6E39E37-6BC0-A248-806A-337B0CEF6126}" type="slidenum">
              <a:rPr lang="en-US" smtClean="0"/>
              <a:t>2</a:t>
            </a:fld>
            <a:endParaRPr lang="en-US"/>
          </a:p>
        </p:txBody>
      </p:sp>
      <p:pic>
        <p:nvPicPr>
          <p:cNvPr id="9" name="Picture 8">
            <a:extLst>
              <a:ext uri="{FF2B5EF4-FFF2-40B4-BE49-F238E27FC236}">
                <a16:creationId xmlns:a16="http://schemas.microsoft.com/office/drawing/2014/main" id="{5CA98EB2-3CE0-34D4-5824-F50A387CFAE7}"/>
              </a:ext>
            </a:extLst>
          </p:cNvPr>
          <p:cNvPicPr>
            <a:picLocks noChangeAspect="1"/>
          </p:cNvPicPr>
          <p:nvPr/>
        </p:nvPicPr>
        <p:blipFill>
          <a:blip r:embed="rId2"/>
          <a:stretch>
            <a:fillRect/>
          </a:stretch>
        </p:blipFill>
        <p:spPr>
          <a:xfrm>
            <a:off x="7585659" y="1395336"/>
            <a:ext cx="3458058" cy="3829584"/>
          </a:xfrm>
          <a:prstGeom prst="rect">
            <a:avLst/>
          </a:prstGeom>
          <a:effectLst>
            <a:softEdge rad="25400"/>
          </a:effectLst>
        </p:spPr>
      </p:pic>
      <p:pic>
        <p:nvPicPr>
          <p:cNvPr id="13" name="Picture 12">
            <a:extLst>
              <a:ext uri="{FF2B5EF4-FFF2-40B4-BE49-F238E27FC236}">
                <a16:creationId xmlns:a16="http://schemas.microsoft.com/office/drawing/2014/main" id="{D2168286-476D-0A6D-8F15-1854299873CF}"/>
              </a:ext>
            </a:extLst>
          </p:cNvPr>
          <p:cNvPicPr>
            <a:picLocks noChangeAspect="1"/>
          </p:cNvPicPr>
          <p:nvPr/>
        </p:nvPicPr>
        <p:blipFill>
          <a:blip r:embed="rId3"/>
          <a:stretch>
            <a:fillRect/>
          </a:stretch>
        </p:blipFill>
        <p:spPr>
          <a:xfrm>
            <a:off x="622" y="6272275"/>
            <a:ext cx="1627010" cy="585724"/>
          </a:xfrm>
          <a:prstGeom prst="rect">
            <a:avLst/>
          </a:prstGeom>
        </p:spPr>
      </p:pic>
    </p:spTree>
    <p:extLst>
      <p:ext uri="{BB962C8B-B14F-4D97-AF65-F5344CB8AC3E}">
        <p14:creationId xmlns:p14="http://schemas.microsoft.com/office/powerpoint/2010/main" val="2068567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68C421-A224-43F2-9B66-3999DA283748}"/>
              </a:ext>
            </a:extLst>
          </p:cNvPr>
          <p:cNvSpPr>
            <a:spLocks noGrp="1"/>
          </p:cNvSpPr>
          <p:nvPr>
            <p:ph type="sldNum" sz="quarter" idx="12"/>
          </p:nvPr>
        </p:nvSpPr>
        <p:spPr/>
        <p:txBody>
          <a:bodyPr/>
          <a:lstStyle/>
          <a:p>
            <a:fld id="{F6E39E37-6BC0-A248-806A-337B0CEF6126}" type="slidenum">
              <a:rPr lang="en-US" smtClean="0"/>
              <a:t>3</a:t>
            </a:fld>
            <a:endParaRPr lang="en-US"/>
          </a:p>
        </p:txBody>
      </p:sp>
      <p:sp>
        <p:nvSpPr>
          <p:cNvPr id="5" name="Text Placeholder 1">
            <a:extLst>
              <a:ext uri="{FF2B5EF4-FFF2-40B4-BE49-F238E27FC236}">
                <a16:creationId xmlns:a16="http://schemas.microsoft.com/office/drawing/2014/main" id="{87FAD76C-B9BC-4BE9-AF11-EEA16B0BCD1D}"/>
              </a:ext>
            </a:extLst>
          </p:cNvPr>
          <p:cNvSpPr txBox="1">
            <a:spLocks/>
          </p:cNvSpPr>
          <p:nvPr/>
        </p:nvSpPr>
        <p:spPr>
          <a:xfrm>
            <a:off x="109728" y="394648"/>
            <a:ext cx="11744136" cy="1030287"/>
          </a:xfrm>
          <a:prstGeom prst="rect">
            <a:avLst/>
          </a:prstGeom>
        </p:spPr>
        <p:txBody>
          <a:bodyPr vert="horz" lIns="216000" tIns="45720" rIns="21600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3200" dirty="0">
                <a:solidFill>
                  <a:srgbClr val="002060"/>
                </a:solidFill>
              </a:rPr>
              <a:t>Mission of the North Central London Community Voices Panel</a:t>
            </a:r>
          </a:p>
        </p:txBody>
      </p:sp>
      <p:sp>
        <p:nvSpPr>
          <p:cNvPr id="6" name="TextBox 5">
            <a:extLst>
              <a:ext uri="{FF2B5EF4-FFF2-40B4-BE49-F238E27FC236}">
                <a16:creationId xmlns:a16="http://schemas.microsoft.com/office/drawing/2014/main" id="{34FF64C0-25D7-40B6-A3B8-5F92B703784F}"/>
              </a:ext>
            </a:extLst>
          </p:cNvPr>
          <p:cNvSpPr txBox="1"/>
          <p:nvPr/>
        </p:nvSpPr>
        <p:spPr>
          <a:xfrm>
            <a:off x="632298" y="1225296"/>
            <a:ext cx="6522141" cy="4801314"/>
          </a:xfrm>
          <a:prstGeom prst="rect">
            <a:avLst/>
          </a:prstGeom>
          <a:noFill/>
        </p:spPr>
        <p:txBody>
          <a:bodyPr wrap="square" lIns="0" tIns="0" rIns="0" bIns="0" rtlCol="0">
            <a:spAutoFit/>
          </a:bodyPr>
          <a:lstStyle/>
          <a:p>
            <a:r>
              <a:rPr lang="en-GB" sz="2400" dirty="0">
                <a:solidFill>
                  <a:srgbClr val="002060"/>
                </a:solidFill>
              </a:rPr>
              <a:t>     </a:t>
            </a:r>
            <a:endParaRPr lang="en-GB" sz="2400" b="0" i="0" u="none" strike="noStrike" baseline="0" dirty="0">
              <a:solidFill>
                <a:srgbClr val="002060"/>
              </a:solidFill>
              <a:latin typeface="Arial" panose="020B0604020202020204" pitchFamily="34" charset="0"/>
            </a:endParaRPr>
          </a:p>
          <a:p>
            <a:r>
              <a:rPr lang="en-GB" sz="1800" dirty="0">
                <a:solidFill>
                  <a:srgbClr val="002060"/>
                </a:solidFill>
                <a:effectLst/>
                <a:latin typeface="Arial" panose="020B0604020202020204" pitchFamily="34" charset="0"/>
                <a:ea typeface="Times New Roman" panose="02020603050405020304" pitchFamily="18" charset="0"/>
              </a:rPr>
              <a:t>The Community Voices Panel provides the Integrated Care Board (ICB) in north central London with an additional systematic approach to gathering insight and feedback on a range of health and care issues from a representative sample of the resident population. </a:t>
            </a:r>
          </a:p>
          <a:p>
            <a:r>
              <a:rPr lang="en-GB" sz="1800" dirty="0">
                <a:solidFill>
                  <a:srgbClr val="002060"/>
                </a:solidFill>
                <a:effectLst/>
                <a:latin typeface="Arial" panose="020B0604020202020204" pitchFamily="34" charset="0"/>
                <a:ea typeface="Times New Roman" panose="02020603050405020304" pitchFamily="18" charset="0"/>
              </a:rPr>
              <a:t> </a:t>
            </a:r>
          </a:p>
          <a:p>
            <a:r>
              <a:rPr lang="en-GB" sz="1800" dirty="0">
                <a:solidFill>
                  <a:srgbClr val="002060"/>
                </a:solidFill>
                <a:effectLst/>
                <a:latin typeface="Arial" panose="020B0604020202020204" pitchFamily="34" charset="0"/>
                <a:ea typeface="Times New Roman" panose="02020603050405020304" pitchFamily="18" charset="0"/>
              </a:rPr>
              <a:t>The panel is used to complement and expand the ICB’s existing methods of engagement and involvement to support their continued efforts to hear from a representative mix of the local population in Barnet, Camden, Enfield, Haringey, and Islington. </a:t>
            </a:r>
          </a:p>
          <a:p>
            <a:endParaRPr lang="en-GB" dirty="0">
              <a:solidFill>
                <a:srgbClr val="002060"/>
              </a:solidFill>
              <a:latin typeface="Arial" panose="020B0604020202020204" pitchFamily="34" charset="0"/>
              <a:ea typeface="Times New Roman" panose="02020603050405020304" pitchFamily="18" charset="0"/>
            </a:endParaRPr>
          </a:p>
          <a:p>
            <a:r>
              <a:rPr lang="en-GB" sz="1800" dirty="0">
                <a:solidFill>
                  <a:srgbClr val="002060"/>
                </a:solidFill>
                <a:effectLst/>
                <a:latin typeface="Arial" panose="020B0604020202020204" pitchFamily="34" charset="0"/>
                <a:ea typeface="Times New Roman" panose="02020603050405020304" pitchFamily="18" charset="0"/>
              </a:rPr>
              <a:t>Survey 6 was completed online by Community Voices panellists </a:t>
            </a:r>
            <a:r>
              <a:rPr lang="en-GB" dirty="0">
                <a:solidFill>
                  <a:srgbClr val="002060"/>
                </a:solidFill>
                <a:latin typeface="Arial" panose="020B0604020202020204" pitchFamily="34" charset="0"/>
                <a:ea typeface="Times New Roman" panose="02020603050405020304" pitchFamily="18" charset="0"/>
              </a:rPr>
              <a:t>from</a:t>
            </a:r>
            <a:r>
              <a:rPr lang="en-GB" dirty="0">
                <a:solidFill>
                  <a:srgbClr val="FF0000"/>
                </a:solidFill>
                <a:latin typeface="Arial" panose="020B0604020202020204" pitchFamily="34" charset="0"/>
                <a:ea typeface="Times New Roman" panose="02020603050405020304" pitchFamily="18" charset="0"/>
              </a:rPr>
              <a:t> </a:t>
            </a:r>
            <a:r>
              <a:rPr lang="en-GB" dirty="0">
                <a:solidFill>
                  <a:schemeClr val="accent5"/>
                </a:solidFill>
                <a:latin typeface="Arial" panose="020B0604020202020204" pitchFamily="34" charset="0"/>
                <a:ea typeface="Times New Roman" panose="02020603050405020304" pitchFamily="18" charset="0"/>
              </a:rPr>
              <a:t>19</a:t>
            </a:r>
            <a:r>
              <a:rPr lang="en-GB" baseline="30000" dirty="0">
                <a:solidFill>
                  <a:schemeClr val="accent5"/>
                </a:solidFill>
                <a:latin typeface="Arial" panose="020B0604020202020204" pitchFamily="34" charset="0"/>
                <a:ea typeface="Times New Roman" panose="02020603050405020304" pitchFamily="18" charset="0"/>
              </a:rPr>
              <a:t>th</a:t>
            </a:r>
            <a:r>
              <a:rPr lang="en-GB" dirty="0">
                <a:solidFill>
                  <a:schemeClr val="accent5"/>
                </a:solidFill>
                <a:latin typeface="Arial" panose="020B0604020202020204" pitchFamily="34" charset="0"/>
                <a:ea typeface="Times New Roman" panose="02020603050405020304" pitchFamily="18" charset="0"/>
              </a:rPr>
              <a:t> January 2026 </a:t>
            </a:r>
            <a:r>
              <a:rPr lang="en-GB" sz="1800" dirty="0">
                <a:solidFill>
                  <a:srgbClr val="002060"/>
                </a:solidFill>
                <a:effectLst/>
                <a:latin typeface="Arial" panose="020B0604020202020204" pitchFamily="34" charset="0"/>
                <a:ea typeface="Times New Roman" panose="02020603050405020304" pitchFamily="18" charset="0"/>
              </a:rPr>
              <a:t>to</a:t>
            </a:r>
            <a:r>
              <a:rPr lang="en-GB" sz="1800" dirty="0">
                <a:solidFill>
                  <a:srgbClr val="FF0000"/>
                </a:solidFill>
                <a:effectLst/>
                <a:latin typeface="Arial" panose="020B0604020202020204" pitchFamily="34" charset="0"/>
                <a:ea typeface="Times New Roman" panose="02020603050405020304" pitchFamily="18" charset="0"/>
              </a:rPr>
              <a:t> </a:t>
            </a:r>
            <a:r>
              <a:rPr lang="en-GB" dirty="0">
                <a:solidFill>
                  <a:schemeClr val="accent5"/>
                </a:solidFill>
                <a:latin typeface="Arial" panose="020B0604020202020204" pitchFamily="34" charset="0"/>
                <a:ea typeface="Times New Roman" panose="02020603050405020304" pitchFamily="18" charset="0"/>
              </a:rPr>
              <a:t>23</a:t>
            </a:r>
            <a:r>
              <a:rPr lang="en-GB" baseline="30000" dirty="0">
                <a:solidFill>
                  <a:schemeClr val="accent5"/>
                </a:solidFill>
                <a:latin typeface="Arial" panose="020B0604020202020204" pitchFamily="34" charset="0"/>
                <a:ea typeface="Times New Roman" panose="02020603050405020304" pitchFamily="18" charset="0"/>
              </a:rPr>
              <a:t>rd</a:t>
            </a:r>
            <a:r>
              <a:rPr lang="en-GB" dirty="0">
                <a:solidFill>
                  <a:schemeClr val="accent5"/>
                </a:solidFill>
                <a:latin typeface="Arial" panose="020B0604020202020204" pitchFamily="34" charset="0"/>
                <a:ea typeface="Times New Roman" panose="02020603050405020304" pitchFamily="18" charset="0"/>
              </a:rPr>
              <a:t> February 2026 </a:t>
            </a:r>
            <a:r>
              <a:rPr lang="en-GB" sz="1800" dirty="0">
                <a:solidFill>
                  <a:srgbClr val="002060"/>
                </a:solidFill>
                <a:effectLst/>
                <a:latin typeface="Arial" panose="020B0604020202020204" pitchFamily="34" charset="0"/>
                <a:ea typeface="Times New Roman" panose="02020603050405020304" pitchFamily="18" charset="0"/>
              </a:rPr>
              <a:t>and included questions on the following: Accessing care when you need it (GP, Pharmacy, A&amp;E, care closer to home), peer support in communities and end-of-life care</a:t>
            </a:r>
          </a:p>
        </p:txBody>
      </p:sp>
      <p:sp>
        <p:nvSpPr>
          <p:cNvPr id="15" name="Rectangle 14">
            <a:extLst>
              <a:ext uri="{FF2B5EF4-FFF2-40B4-BE49-F238E27FC236}">
                <a16:creationId xmlns:a16="http://schemas.microsoft.com/office/drawing/2014/main" id="{0B9453F6-AD9A-4853-A7CA-AEC4A6881944}"/>
              </a:ext>
            </a:extLst>
          </p:cNvPr>
          <p:cNvSpPr/>
          <p:nvPr/>
        </p:nvSpPr>
        <p:spPr>
          <a:xfrm>
            <a:off x="0" y="0"/>
            <a:ext cx="2050742"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1 - Introduction</a:t>
            </a:r>
          </a:p>
        </p:txBody>
      </p:sp>
      <p:pic>
        <p:nvPicPr>
          <p:cNvPr id="7" name="Picture 6" descr="A group of people at a desk&#10;&#10;Description automatically generated">
            <a:extLst>
              <a:ext uri="{FF2B5EF4-FFF2-40B4-BE49-F238E27FC236}">
                <a16:creationId xmlns:a16="http://schemas.microsoft.com/office/drawing/2014/main" id="{F9AC9372-C4CB-7A15-293D-FFD6F3B5D9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3927" y="1298448"/>
            <a:ext cx="3600450" cy="4800600"/>
          </a:xfrm>
          <a:prstGeom prst="rect">
            <a:avLst/>
          </a:prstGeom>
          <a:effectLst>
            <a:softEdge rad="25400"/>
          </a:effectLst>
        </p:spPr>
      </p:pic>
    </p:spTree>
    <p:extLst>
      <p:ext uri="{BB962C8B-B14F-4D97-AF65-F5344CB8AC3E}">
        <p14:creationId xmlns:p14="http://schemas.microsoft.com/office/powerpoint/2010/main" val="2117626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6BAC4-6F59-5DD3-7850-2AA17D9DCD1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BB08EC-28E4-75FD-DB01-7E0DAB1EAD58}"/>
              </a:ext>
            </a:extLst>
          </p:cNvPr>
          <p:cNvSpPr>
            <a:spLocks noGrp="1"/>
          </p:cNvSpPr>
          <p:nvPr>
            <p:ph type="sldNum" sz="quarter" idx="12"/>
          </p:nvPr>
        </p:nvSpPr>
        <p:spPr/>
        <p:txBody>
          <a:bodyPr/>
          <a:lstStyle/>
          <a:p>
            <a:fld id="{F6E39E37-6BC0-A248-806A-337B0CEF6126}" type="slidenum">
              <a:rPr lang="en-US" smtClean="0"/>
              <a:t>4</a:t>
            </a:fld>
            <a:endParaRPr lang="en-US"/>
          </a:p>
        </p:txBody>
      </p:sp>
      <p:sp>
        <p:nvSpPr>
          <p:cNvPr id="3" name="Rectangle 2">
            <a:extLst>
              <a:ext uri="{FF2B5EF4-FFF2-40B4-BE49-F238E27FC236}">
                <a16:creationId xmlns:a16="http://schemas.microsoft.com/office/drawing/2014/main" id="{8B8A571E-7E4F-1912-B589-013B87EA7150}"/>
              </a:ext>
            </a:extLst>
          </p:cNvPr>
          <p:cNvSpPr/>
          <p:nvPr/>
        </p:nvSpPr>
        <p:spPr>
          <a:xfrm>
            <a:off x="-1" y="0"/>
            <a:ext cx="1764793"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1 Introduction</a:t>
            </a:r>
          </a:p>
        </p:txBody>
      </p:sp>
      <p:sp>
        <p:nvSpPr>
          <p:cNvPr id="11" name="TextBox 5">
            <a:extLst>
              <a:ext uri="{FF2B5EF4-FFF2-40B4-BE49-F238E27FC236}">
                <a16:creationId xmlns:a16="http://schemas.microsoft.com/office/drawing/2014/main" id="{4339F6A0-7294-7A37-17CF-9C43FF50A007}"/>
              </a:ext>
            </a:extLst>
          </p:cNvPr>
          <p:cNvSpPr txBox="1"/>
          <p:nvPr/>
        </p:nvSpPr>
        <p:spPr>
          <a:xfrm>
            <a:off x="2658797" y="1473392"/>
            <a:ext cx="9372389" cy="400105"/>
          </a:xfrm>
          <a:prstGeom prst="rect">
            <a:avLst/>
          </a:prstGeom>
          <a:noFill/>
        </p:spPr>
        <p:txBody>
          <a:bodyPr wrap="square" lIns="91436" tIns="45718" rIns="91436" bIns="45718"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b="1" dirty="0">
                <a:solidFill>
                  <a:schemeClr val="tx2">
                    <a:lumMod val="60000"/>
                    <a:lumOff val="40000"/>
                  </a:schemeClr>
                </a:solidFill>
                <a:latin typeface="Century Gothic" panose="020B0502020202020204" pitchFamily="34" charset="0"/>
              </a:rPr>
              <a:t>% survey 6 participant rim weighted profile </a:t>
            </a:r>
            <a:r>
              <a:rPr lang="en-GB" sz="1100" i="1" dirty="0">
                <a:solidFill>
                  <a:schemeClr val="tx2">
                    <a:lumMod val="60000"/>
                    <a:lumOff val="40000"/>
                  </a:schemeClr>
                </a:solidFill>
                <a:latin typeface="Century Gothic" panose="020B0502020202020204" pitchFamily="34" charset="0"/>
              </a:rPr>
              <a:t>(144)    </a:t>
            </a:r>
            <a:r>
              <a:rPr lang="en-GB" sz="1100" b="1" dirty="0">
                <a:solidFill>
                  <a:srgbClr val="B686DA"/>
                </a:solidFill>
                <a:latin typeface="Century Gothic" panose="020B0502020202020204" pitchFamily="34" charset="0"/>
              </a:rPr>
              <a:t>% of survey 6 participants unweighted </a:t>
            </a:r>
            <a:r>
              <a:rPr lang="en-GB" sz="1100" i="1" dirty="0">
                <a:solidFill>
                  <a:srgbClr val="B686DA"/>
                </a:solidFill>
                <a:latin typeface="Century Gothic" panose="020B0502020202020204" pitchFamily="34" charset="0"/>
              </a:rPr>
              <a:t>(144)</a:t>
            </a:r>
          </a:p>
          <a:p>
            <a:endParaRPr lang="en-GB" sz="900" i="1" dirty="0">
              <a:solidFill>
                <a:srgbClr val="000000"/>
              </a:solidFill>
              <a:latin typeface="Century Gothic" panose="020B0502020202020204" pitchFamily="34" charset="0"/>
            </a:endParaRPr>
          </a:p>
        </p:txBody>
      </p:sp>
      <p:sp>
        <p:nvSpPr>
          <p:cNvPr id="5" name="Text Placeholder 1">
            <a:extLst>
              <a:ext uri="{FF2B5EF4-FFF2-40B4-BE49-F238E27FC236}">
                <a16:creationId xmlns:a16="http://schemas.microsoft.com/office/drawing/2014/main" id="{EB6DDA43-0514-2CB0-A46B-2BA199713392}"/>
              </a:ext>
            </a:extLst>
          </p:cNvPr>
          <p:cNvSpPr txBox="1">
            <a:spLocks/>
          </p:cNvSpPr>
          <p:nvPr/>
        </p:nvSpPr>
        <p:spPr>
          <a:xfrm>
            <a:off x="0" y="321409"/>
            <a:ext cx="12031186" cy="1030287"/>
          </a:xfrm>
          <a:prstGeom prst="rect">
            <a:avLst/>
          </a:prstGeom>
        </p:spPr>
        <p:txBody>
          <a:bodyPr vert="horz" lIns="216000" tIns="45720" rIns="21600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dirty="0">
                <a:solidFill>
                  <a:srgbClr val="002060"/>
                </a:solidFill>
                <a:latin typeface="Arial" panose="020B0604020202020204" pitchFamily="34" charset="0"/>
                <a:ea typeface="Times New Roman" panose="02020603050405020304" pitchFamily="18" charset="0"/>
                <a:cs typeface="Arial" panose="020B0604020202020204" pitchFamily="34" charset="0"/>
              </a:rPr>
              <a:t>A total of 144 responses to survey 6 were received, with the sample weighted to reflect the NCL population (15% response rate)</a:t>
            </a:r>
            <a:endParaRPr lang="en-GB" sz="2800" i="1" dirty="0">
              <a:solidFill>
                <a:srgbClr val="002060"/>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B7BBE6F1-0E93-F12F-941C-9155C2509345}"/>
              </a:ext>
            </a:extLst>
          </p:cNvPr>
          <p:cNvSpPr/>
          <p:nvPr/>
        </p:nvSpPr>
        <p:spPr>
          <a:xfrm>
            <a:off x="5212080" y="3108781"/>
            <a:ext cx="484632" cy="1373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2F0D33E-FA9A-EEA8-503D-928DA0EE4181}"/>
              </a:ext>
            </a:extLst>
          </p:cNvPr>
          <p:cNvSpPr txBox="1"/>
          <p:nvPr/>
        </p:nvSpPr>
        <p:spPr>
          <a:xfrm>
            <a:off x="311828" y="2795404"/>
            <a:ext cx="1636776" cy="2462213"/>
          </a:xfrm>
          <a:prstGeom prst="rect">
            <a:avLst/>
          </a:prstGeom>
          <a:noFill/>
          <a:ln>
            <a:solidFill>
              <a:srgbClr val="003399"/>
            </a:solidFill>
          </a:ln>
        </p:spPr>
        <p:txBody>
          <a:bodyPr wrap="square" rtlCol="0">
            <a:spAutoFit/>
          </a:bodyPr>
          <a:lstStyle/>
          <a:p>
            <a:r>
              <a:rPr lang="en-GB" sz="1100" dirty="0">
                <a:solidFill>
                  <a:srgbClr val="002060"/>
                </a:solidFill>
                <a:latin typeface="Arial" panose="020B0604020202020204" pitchFamily="34" charset="0"/>
                <a:ea typeface="Calibri" panose="020F0502020204030204" pitchFamily="34" charset="0"/>
              </a:rPr>
              <a:t>We can see that females, older age groups and white panellists are more likely to respond to surveys </a:t>
            </a:r>
            <a:r>
              <a:rPr lang="en-GB" sz="1100" b="1" i="1" dirty="0">
                <a:solidFill>
                  <a:srgbClr val="C199DF"/>
                </a:solidFill>
                <a:latin typeface="Arial" panose="020B0604020202020204" pitchFamily="34" charset="0"/>
                <a:ea typeface="Calibri" panose="020F0502020204030204" pitchFamily="34" charset="0"/>
              </a:rPr>
              <a:t>(looking at the pink bars)</a:t>
            </a:r>
            <a:r>
              <a:rPr lang="en-GB" sz="1100" dirty="0">
                <a:solidFill>
                  <a:srgbClr val="C199DF"/>
                </a:solidFill>
                <a:latin typeface="Arial" panose="020B0604020202020204" pitchFamily="34" charset="0"/>
                <a:ea typeface="Calibri" panose="020F0502020204030204" pitchFamily="34" charset="0"/>
              </a:rPr>
              <a:t> </a:t>
            </a:r>
            <a:r>
              <a:rPr lang="en-GB" sz="1100" dirty="0">
                <a:solidFill>
                  <a:srgbClr val="002060"/>
                </a:solidFill>
                <a:latin typeface="Arial" panose="020B0604020202020204" pitchFamily="34" charset="0"/>
                <a:ea typeface="Calibri" panose="020F0502020204030204" pitchFamily="34" charset="0"/>
              </a:rPr>
              <a:t>than their counterparts. The sample has been rim weighted </a:t>
            </a:r>
            <a:r>
              <a:rPr lang="en-GB" sz="1100" b="1" i="1" dirty="0">
                <a:solidFill>
                  <a:schemeClr val="accent1">
                    <a:lumMod val="75000"/>
                  </a:schemeClr>
                </a:solidFill>
                <a:latin typeface="Arial" panose="020B0604020202020204" pitchFamily="34" charset="0"/>
                <a:ea typeface="Calibri" panose="020F0502020204030204" pitchFamily="34" charset="0"/>
              </a:rPr>
              <a:t>(green bars) </a:t>
            </a:r>
            <a:r>
              <a:rPr lang="en-GB" sz="1100" dirty="0">
                <a:solidFill>
                  <a:srgbClr val="002060"/>
                </a:solidFill>
                <a:latin typeface="Arial" panose="020B0604020202020204" pitchFamily="34" charset="0"/>
                <a:ea typeface="Calibri" panose="020F0502020204030204" pitchFamily="34" charset="0"/>
              </a:rPr>
              <a:t>to adjust for this.</a:t>
            </a:r>
            <a:endParaRPr lang="en-GB" sz="1100" dirty="0">
              <a:solidFill>
                <a:srgbClr val="002060"/>
              </a:solidFill>
            </a:endParaRPr>
          </a:p>
          <a:p>
            <a:endParaRPr lang="en-GB" sz="1100" dirty="0">
              <a:solidFill>
                <a:srgbClr val="002060"/>
              </a:solidFill>
              <a:latin typeface="Arial" panose="020B0604020202020204" pitchFamily="34" charset="0"/>
              <a:ea typeface="Calibri" panose="020F0502020204030204" pitchFamily="34" charset="0"/>
            </a:endParaRPr>
          </a:p>
          <a:p>
            <a:r>
              <a:rPr lang="en-GB" sz="1100" i="1" dirty="0">
                <a:solidFill>
                  <a:srgbClr val="002060"/>
                </a:solidFill>
                <a:effectLst/>
                <a:latin typeface="Arial" panose="020B0604020202020204" pitchFamily="34" charset="0"/>
                <a:ea typeface="Calibri" panose="020F0502020204030204" pitchFamily="34" charset="0"/>
              </a:rPr>
              <a:t>(Fuller profile in the appendices) </a:t>
            </a:r>
            <a:endParaRPr lang="en-GB" sz="1100" i="1" dirty="0">
              <a:solidFill>
                <a:srgbClr val="002060"/>
              </a:solidFill>
            </a:endParaRPr>
          </a:p>
        </p:txBody>
      </p:sp>
      <p:sp>
        <p:nvSpPr>
          <p:cNvPr id="6" name="Oval Callout 7">
            <a:extLst>
              <a:ext uri="{FF2B5EF4-FFF2-40B4-BE49-F238E27FC236}">
                <a16:creationId xmlns:a16="http://schemas.microsoft.com/office/drawing/2014/main" id="{6F67FE4E-399E-4C95-EF3A-FBFA5D596C49}"/>
              </a:ext>
            </a:extLst>
          </p:cNvPr>
          <p:cNvSpPr/>
          <p:nvPr/>
        </p:nvSpPr>
        <p:spPr>
          <a:xfrm>
            <a:off x="10094885" y="1705816"/>
            <a:ext cx="1712044" cy="4353778"/>
          </a:xfrm>
          <a:prstGeom prst="wedgeEllipseCallout">
            <a:avLst>
              <a:gd name="adj1" fmla="val -39613"/>
              <a:gd name="adj2" fmla="val 29797"/>
            </a:avLst>
          </a:prstGeom>
          <a:noFill/>
          <a:ln w="76200">
            <a:solidFill>
              <a:schemeClr val="accent5">
                <a:lumMod val="75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00" b="1" dirty="0">
              <a:solidFill>
                <a:schemeClr val="tx1"/>
              </a:solidFill>
              <a:latin typeface="Century Gothic" panose="020B0502020202020204" pitchFamily="34" charset="0"/>
            </a:endParaRPr>
          </a:p>
          <a:p>
            <a:pPr algn="ctr">
              <a:defRPr/>
            </a:pPr>
            <a:endParaRPr lang="en-GB" sz="1200" b="1" dirty="0">
              <a:solidFill>
                <a:schemeClr val="accent5">
                  <a:lumMod val="75000"/>
                </a:schemeClr>
              </a:solidFill>
              <a:latin typeface="Arial" panose="020B0604020202020204" pitchFamily="34" charset="0"/>
              <a:cs typeface="Arial" panose="020B0604020202020204" pitchFamily="34" charset="0"/>
            </a:endParaRPr>
          </a:p>
          <a:p>
            <a:pPr algn="ctr">
              <a:defRPr/>
            </a:pPr>
            <a:r>
              <a:rPr lang="en-GB" sz="1100" dirty="0">
                <a:solidFill>
                  <a:srgbClr val="002060"/>
                </a:solidFill>
                <a:latin typeface="Arial" panose="020B0604020202020204" pitchFamily="34" charset="0"/>
                <a:cs typeface="Arial" panose="020B0604020202020204" pitchFamily="34" charset="0"/>
              </a:rPr>
              <a:t>N.B.</a:t>
            </a:r>
          </a:p>
          <a:p>
            <a:pPr algn="ctr">
              <a:defRPr/>
            </a:pPr>
            <a:r>
              <a:rPr lang="en-GB" sz="1100" b="1" dirty="0">
                <a:solidFill>
                  <a:schemeClr val="tx2">
                    <a:lumMod val="60000"/>
                    <a:lumOff val="40000"/>
                  </a:schemeClr>
                </a:solidFill>
                <a:latin typeface="Arial" panose="020B0604020202020204" pitchFamily="34" charset="0"/>
                <a:cs typeface="Arial" panose="020B0604020202020204" pitchFamily="34" charset="0"/>
              </a:rPr>
              <a:t>Survey 6 participants’ responses have been rim weighted to reflect the profile of the NCL population (according to 2021 census data).</a:t>
            </a:r>
          </a:p>
          <a:p>
            <a:pPr algn="ctr">
              <a:defRPr/>
            </a:pPr>
            <a:endParaRPr lang="en-GB" sz="1100" b="1" dirty="0">
              <a:solidFill>
                <a:schemeClr val="accent5">
                  <a:lumMod val="75000"/>
                </a:schemeClr>
              </a:solidFill>
              <a:latin typeface="Arial" panose="020B0604020202020204" pitchFamily="34" charset="0"/>
              <a:cs typeface="Arial" panose="020B0604020202020204" pitchFamily="34" charset="0"/>
            </a:endParaRPr>
          </a:p>
          <a:p>
            <a:pPr algn="ctr">
              <a:defRPr/>
            </a:pPr>
            <a:r>
              <a:rPr lang="en-GB" sz="1100" i="1" dirty="0">
                <a:solidFill>
                  <a:srgbClr val="002060"/>
                </a:solidFill>
                <a:latin typeface="Arial" panose="020B0604020202020204" pitchFamily="34" charset="0"/>
                <a:cs typeface="Arial" panose="020B0604020202020204" pitchFamily="34" charset="0"/>
              </a:rPr>
              <a:t>Rim weighting means that a combination of reweights are applied to the sample, in this case: gender, age and ethnicity.</a:t>
            </a:r>
          </a:p>
          <a:p>
            <a:pPr algn="ctr">
              <a:defRPr/>
            </a:pPr>
            <a:endParaRPr lang="en-GB" sz="1100" i="1" dirty="0">
              <a:solidFill>
                <a:schemeClr val="accent5">
                  <a:lumMod val="75000"/>
                </a:schemeClr>
              </a:solidFill>
              <a:latin typeface="Arial" panose="020B0604020202020204" pitchFamily="34" charset="0"/>
              <a:cs typeface="Arial" panose="020B0604020202020204" pitchFamily="34" charset="0"/>
            </a:endParaRPr>
          </a:p>
          <a:p>
            <a:pPr algn="ctr">
              <a:defRPr/>
            </a:pPr>
            <a:r>
              <a:rPr lang="en-GB" sz="1100" i="1" dirty="0">
                <a:solidFill>
                  <a:schemeClr val="accent5">
                    <a:lumMod val="75000"/>
                  </a:schemeClr>
                </a:solidFill>
                <a:latin typeface="Arial" panose="020B0604020202020204" pitchFamily="34" charset="0"/>
                <a:cs typeface="Arial" panose="020B0604020202020204" pitchFamily="34" charset="0"/>
              </a:rPr>
              <a:t> </a:t>
            </a:r>
            <a:endParaRPr lang="en-GB" sz="1200" b="1" dirty="0">
              <a:solidFill>
                <a:schemeClr val="accent5">
                  <a:lumMod val="75000"/>
                </a:schemeClr>
              </a:solidFill>
              <a:latin typeface="Arial" panose="020B0604020202020204" pitchFamily="34" charset="0"/>
              <a:cs typeface="Arial" panose="020B0604020202020204" pitchFamily="34" charset="0"/>
            </a:endParaRPr>
          </a:p>
          <a:p>
            <a:pPr algn="ctr">
              <a:defRPr/>
            </a:pPr>
            <a:endParaRPr lang="en-GB" i="1" dirty="0">
              <a:solidFill>
                <a:schemeClr val="tx1"/>
              </a:solidFill>
              <a:latin typeface="Century Gothic" panose="020B0502020202020204" pitchFamily="34" charset="0"/>
            </a:endParaRPr>
          </a:p>
        </p:txBody>
      </p:sp>
      <p:graphicFrame>
        <p:nvGraphicFramePr>
          <p:cNvPr id="7" name="Content Placeholder 11">
            <a:extLst>
              <a:ext uri="{FF2B5EF4-FFF2-40B4-BE49-F238E27FC236}">
                <a16:creationId xmlns:a16="http://schemas.microsoft.com/office/drawing/2014/main" id="{5B113B4B-4AAA-47BC-3437-67EBC66F450B}"/>
              </a:ext>
            </a:extLst>
          </p:cNvPr>
          <p:cNvGraphicFramePr>
            <a:graphicFrameLocks/>
          </p:cNvGraphicFramePr>
          <p:nvPr>
            <p:extLst>
              <p:ext uri="{D42A27DB-BD31-4B8C-83A1-F6EECF244321}">
                <p14:modId xmlns:p14="http://schemas.microsoft.com/office/powerpoint/2010/main" val="112958118"/>
              </p:ext>
            </p:extLst>
          </p:nvPr>
        </p:nvGraphicFramePr>
        <p:xfrm>
          <a:off x="2799588" y="1783577"/>
          <a:ext cx="6592824" cy="38608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11">
            <a:extLst>
              <a:ext uri="{FF2B5EF4-FFF2-40B4-BE49-F238E27FC236}">
                <a16:creationId xmlns:a16="http://schemas.microsoft.com/office/drawing/2014/main" id="{2F8EB1AA-6DC3-7C9C-6929-E6D6987A36E8}"/>
              </a:ext>
            </a:extLst>
          </p:cNvPr>
          <p:cNvGraphicFramePr>
            <a:graphicFrameLocks/>
          </p:cNvGraphicFramePr>
          <p:nvPr>
            <p:extLst>
              <p:ext uri="{D42A27DB-BD31-4B8C-83A1-F6EECF244321}">
                <p14:modId xmlns:p14="http://schemas.microsoft.com/office/powerpoint/2010/main" val="3041666221"/>
              </p:ext>
            </p:extLst>
          </p:nvPr>
        </p:nvGraphicFramePr>
        <p:xfrm>
          <a:off x="3531141" y="5549660"/>
          <a:ext cx="5861272" cy="11928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29491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D6BA-FECB-744B-C115-9D4ADECF9A1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228274-AE67-0E47-6C49-49E931C703A7}"/>
              </a:ext>
            </a:extLst>
          </p:cNvPr>
          <p:cNvSpPr>
            <a:spLocks noGrp="1"/>
          </p:cNvSpPr>
          <p:nvPr>
            <p:ph type="body" sz="quarter" idx="20"/>
          </p:nvPr>
        </p:nvSpPr>
        <p:spPr/>
        <p:txBody>
          <a:bodyPr>
            <a:normAutofit/>
          </a:bodyPr>
          <a:lstStyle/>
          <a:p>
            <a:endParaRPr lang="en-GB" sz="3600" b="1" dirty="0"/>
          </a:p>
          <a:p>
            <a:endParaRPr lang="en-GB" sz="3600" b="1" dirty="0"/>
          </a:p>
          <a:p>
            <a:endParaRPr lang="en-GB" sz="3600" b="1" dirty="0"/>
          </a:p>
          <a:p>
            <a:endParaRPr lang="en-GB" sz="3600" b="1" dirty="0"/>
          </a:p>
          <a:p>
            <a:r>
              <a:rPr lang="en-GB" sz="3600" b="1" dirty="0"/>
              <a:t>Section 2:</a:t>
            </a:r>
          </a:p>
          <a:p>
            <a:r>
              <a:rPr lang="en-GB" sz="3600" b="1" dirty="0"/>
              <a:t>Overview summary</a:t>
            </a:r>
          </a:p>
          <a:p>
            <a:endParaRPr lang="en-GB" sz="2000" b="1" dirty="0"/>
          </a:p>
        </p:txBody>
      </p:sp>
      <p:sp>
        <p:nvSpPr>
          <p:cNvPr id="7" name="Slide Number Placeholder 6">
            <a:extLst>
              <a:ext uri="{FF2B5EF4-FFF2-40B4-BE49-F238E27FC236}">
                <a16:creationId xmlns:a16="http://schemas.microsoft.com/office/drawing/2014/main" id="{967728C9-86D3-98A3-3695-F17065ED0814}"/>
              </a:ext>
            </a:extLst>
          </p:cNvPr>
          <p:cNvSpPr>
            <a:spLocks noGrp="1"/>
          </p:cNvSpPr>
          <p:nvPr>
            <p:ph type="sldNum" sz="quarter" idx="12"/>
          </p:nvPr>
        </p:nvSpPr>
        <p:spPr/>
        <p:txBody>
          <a:bodyPr/>
          <a:lstStyle/>
          <a:p>
            <a:fld id="{F6E39E37-6BC0-A248-806A-337B0CEF6126}" type="slidenum">
              <a:rPr lang="en-US" smtClean="0"/>
              <a:t>5</a:t>
            </a:fld>
            <a:endParaRPr lang="en-US"/>
          </a:p>
        </p:txBody>
      </p:sp>
      <p:pic>
        <p:nvPicPr>
          <p:cNvPr id="9" name="Picture 8">
            <a:extLst>
              <a:ext uri="{FF2B5EF4-FFF2-40B4-BE49-F238E27FC236}">
                <a16:creationId xmlns:a16="http://schemas.microsoft.com/office/drawing/2014/main" id="{B521FD40-7DE4-F5B9-F2DE-0C8C34D02631}"/>
              </a:ext>
            </a:extLst>
          </p:cNvPr>
          <p:cNvPicPr>
            <a:picLocks noChangeAspect="1"/>
          </p:cNvPicPr>
          <p:nvPr/>
        </p:nvPicPr>
        <p:blipFill>
          <a:blip r:embed="rId2"/>
          <a:stretch>
            <a:fillRect/>
          </a:stretch>
        </p:blipFill>
        <p:spPr>
          <a:xfrm>
            <a:off x="7585659" y="1395336"/>
            <a:ext cx="3458058" cy="3829584"/>
          </a:xfrm>
          <a:prstGeom prst="rect">
            <a:avLst/>
          </a:prstGeom>
          <a:effectLst>
            <a:softEdge rad="25400"/>
          </a:effectLst>
        </p:spPr>
      </p:pic>
      <p:pic>
        <p:nvPicPr>
          <p:cNvPr id="13" name="Picture 12">
            <a:extLst>
              <a:ext uri="{FF2B5EF4-FFF2-40B4-BE49-F238E27FC236}">
                <a16:creationId xmlns:a16="http://schemas.microsoft.com/office/drawing/2014/main" id="{5D9DB18C-173F-C721-9BFF-7107FB80F147}"/>
              </a:ext>
            </a:extLst>
          </p:cNvPr>
          <p:cNvPicPr>
            <a:picLocks noChangeAspect="1"/>
          </p:cNvPicPr>
          <p:nvPr/>
        </p:nvPicPr>
        <p:blipFill>
          <a:blip r:embed="rId3"/>
          <a:stretch>
            <a:fillRect/>
          </a:stretch>
        </p:blipFill>
        <p:spPr>
          <a:xfrm>
            <a:off x="622" y="6272275"/>
            <a:ext cx="1627010" cy="585724"/>
          </a:xfrm>
          <a:prstGeom prst="rect">
            <a:avLst/>
          </a:prstGeom>
        </p:spPr>
      </p:pic>
    </p:spTree>
    <p:extLst>
      <p:ext uri="{BB962C8B-B14F-4D97-AF65-F5344CB8AC3E}">
        <p14:creationId xmlns:p14="http://schemas.microsoft.com/office/powerpoint/2010/main" val="1156406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504DE-2A6E-D852-22E5-5277006D1168}"/>
            </a:ext>
          </a:extLst>
        </p:cNvPr>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76CC14BC-58DF-BB69-35D0-92AF5D8780CE}"/>
              </a:ext>
            </a:extLst>
          </p:cNvPr>
          <p:cNvSpPr txBox="1">
            <a:spLocks/>
          </p:cNvSpPr>
          <p:nvPr/>
        </p:nvSpPr>
        <p:spPr>
          <a:xfrm>
            <a:off x="6420632" y="2052921"/>
            <a:ext cx="5415451" cy="4114416"/>
          </a:xfrm>
          <a:prstGeom prst="rect">
            <a:avLst/>
          </a:prstGeom>
          <a:ln w="76200">
            <a:solidFill>
              <a:srgbClr val="90A842"/>
            </a:solidFill>
          </a:ln>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endParaRPr lang="en-GB" sz="1200" dirty="0">
              <a:solidFill>
                <a:schemeClr val="accent4">
                  <a:lumMod val="75000"/>
                </a:schemeClr>
              </a:solidFill>
              <a:latin typeface="Century Gothic" panose="020B0502020202020204" pitchFamily="34" charset="0"/>
            </a:endParaRPr>
          </a:p>
          <a:p>
            <a:pPr>
              <a:lnSpc>
                <a:spcPct val="120000"/>
              </a:lnSpc>
            </a:pP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1400" dirty="0">
                <a:solidFill>
                  <a:srgbClr val="718434"/>
                </a:solidFill>
                <a:latin typeface="Arial" panose="020B0604020202020204" pitchFamily="34" charset="0"/>
                <a:ea typeface="Times New Roman" panose="02020603050405020304" pitchFamily="18" charset="0"/>
                <a:cs typeface="Arial" panose="020B0604020202020204" pitchFamily="34" charset="0"/>
              </a:rPr>
              <a:t>90%, </a:t>
            </a: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of respondents have </a:t>
            </a:r>
            <a:r>
              <a:rPr lang="en-US" sz="1400" dirty="0">
                <a:solidFill>
                  <a:srgbClr val="718434"/>
                </a:solidFill>
                <a:latin typeface="Arial" panose="020B0604020202020204" pitchFamily="34" charset="0"/>
                <a:ea typeface="Times New Roman" panose="02020603050405020304" pitchFamily="18" charset="0"/>
                <a:cs typeface="Arial" panose="020B0604020202020204" pitchFamily="34" charset="0"/>
              </a:rPr>
              <a:t>ever</a:t>
            </a: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 visited a pharmacy for health advice, for </a:t>
            </a:r>
            <a:r>
              <a:rPr lang="en-US" sz="1400" dirty="0">
                <a:solidFill>
                  <a:srgbClr val="718434"/>
                </a:solidFill>
                <a:latin typeface="Arial" panose="020B0604020202020204" pitchFamily="34" charset="0"/>
                <a:ea typeface="Times New Roman" panose="02020603050405020304" pitchFamily="18" charset="0"/>
                <a:cs typeface="Arial" panose="020B0604020202020204" pitchFamily="34" charset="0"/>
              </a:rPr>
              <a:t>78%</a:t>
            </a: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 in total this has been within the last 12 months</a:t>
            </a:r>
          </a:p>
          <a:p>
            <a:pPr lvl="1">
              <a:lnSpc>
                <a:spcPct val="120000"/>
              </a:lnSpc>
            </a:pPr>
            <a:r>
              <a:rPr lang="en-US" sz="1200" i="1" dirty="0">
                <a:solidFill>
                  <a:srgbClr val="00B0F0"/>
                </a:solidFill>
                <a:latin typeface="Arial" panose="020B0604020202020204" pitchFamily="34" charset="0"/>
                <a:ea typeface="Times New Roman" panose="02020603050405020304" pitchFamily="18" charset="0"/>
                <a:cs typeface="Arial" panose="020B0604020202020204" pitchFamily="34" charset="0"/>
              </a:rPr>
              <a:t>7% have never needed to do this and a further 3% did not know this was an option</a:t>
            </a:r>
          </a:p>
          <a:p>
            <a:pPr marL="0" indent="0">
              <a:lnSpc>
                <a:spcPct val="100000"/>
              </a:lnSpc>
              <a:buNone/>
            </a:pPr>
            <a:endParaRPr lang="en-US" sz="1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US" sz="1400" dirty="0">
                <a:solidFill>
                  <a:srgbClr val="718434"/>
                </a:solidFill>
                <a:latin typeface="Arial" panose="020B0604020202020204" pitchFamily="34" charset="0"/>
                <a:ea typeface="Times New Roman" panose="02020603050405020304" pitchFamily="18" charset="0"/>
                <a:cs typeface="Arial" panose="020B0604020202020204" pitchFamily="34" charset="0"/>
              </a:rPr>
              <a:t>87% of those who had ever visited a pharmacy for health advice</a:t>
            </a: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GB"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reported that they received advice that helped them with their health concern, at least to some extent</a:t>
            </a:r>
            <a:endPar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lvl="1">
              <a:lnSpc>
                <a:spcPct val="120000"/>
              </a:lnSpc>
            </a:pPr>
            <a:r>
              <a:rPr lang="en-US" sz="1400" i="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One in ten did not </a:t>
            </a:r>
            <a:r>
              <a:rPr lang="en-US" sz="1400" i="1" dirty="0">
                <a:solidFill>
                  <a:srgbClr val="002060"/>
                </a:solidFill>
                <a:latin typeface="Arial" panose="020B0604020202020204" pitchFamily="34" charset="0"/>
                <a:ea typeface="Times New Roman" panose="02020603050405020304" pitchFamily="18" charset="0"/>
                <a:cs typeface="Arial" panose="020B0604020202020204" pitchFamily="34" charset="0"/>
              </a:rPr>
              <a:t>receive advice that they felt helped with their concern at all</a:t>
            </a:r>
          </a:p>
          <a:p>
            <a:pPr>
              <a:lnSpc>
                <a:spcPct val="120000"/>
              </a:lnSpc>
            </a:pP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Approximately </a:t>
            </a:r>
            <a:r>
              <a:rPr lang="en-US" sz="14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one quarter </a:t>
            </a: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those who had ever visited a pharmacy for health advice sought further medical advice after visiting the pharmacy, from a variety of sources</a:t>
            </a:r>
            <a:endParaRPr lang="en-GB" sz="1400" i="1" dirty="0">
              <a:solidFill>
                <a:schemeClr val="accent4">
                  <a:lumMod val="75000"/>
                </a:schemeClr>
              </a:solidFill>
              <a:latin typeface="Arial" panose="020B0604020202020204" pitchFamily="34" charset="0"/>
              <a:cs typeface="Arial" panose="020B0604020202020204" pitchFamily="34" charset="0"/>
            </a:endParaRPr>
          </a:p>
          <a:p>
            <a:pPr lvl="5">
              <a:lnSpc>
                <a:spcPct val="100000"/>
              </a:lnSpc>
              <a:buFont typeface="Wingdings" panose="05000000000000000000" pitchFamily="2" charset="2"/>
              <a:buChar char="Ø"/>
            </a:pPr>
            <a:endParaRPr lang="en-GB" sz="1200" b="1" dirty="0">
              <a:solidFill>
                <a:schemeClr val="accent4">
                  <a:lumMod val="75000"/>
                </a:schemeClr>
              </a:solidFill>
              <a:latin typeface="Century Gothic" panose="020B0502020202020204" pitchFamily="34" charset="0"/>
            </a:endParaRPr>
          </a:p>
        </p:txBody>
      </p:sp>
      <p:sp>
        <p:nvSpPr>
          <p:cNvPr id="2" name="Text Placeholder 1">
            <a:extLst>
              <a:ext uri="{FF2B5EF4-FFF2-40B4-BE49-F238E27FC236}">
                <a16:creationId xmlns:a16="http://schemas.microsoft.com/office/drawing/2014/main" id="{EC81F27B-5AB3-599F-7D95-E68AC1296A56}"/>
              </a:ext>
            </a:extLst>
          </p:cNvPr>
          <p:cNvSpPr>
            <a:spLocks noGrp="1"/>
          </p:cNvSpPr>
          <p:nvPr>
            <p:ph type="body" sz="quarter" idx="13"/>
          </p:nvPr>
        </p:nvSpPr>
        <p:spPr>
          <a:xfrm>
            <a:off x="159258" y="316951"/>
            <a:ext cx="11407307" cy="1030287"/>
          </a:xfrm>
        </p:spPr>
        <p:txBody>
          <a:bodyPr>
            <a:normAutofit/>
          </a:bodyPr>
          <a:lstStyle/>
          <a:p>
            <a:r>
              <a:rPr lang="en-GB" sz="3600" dirty="0">
                <a:solidFill>
                  <a:srgbClr val="002060"/>
                </a:solidFill>
              </a:rPr>
              <a:t>Accessing care when you need it</a:t>
            </a:r>
          </a:p>
        </p:txBody>
      </p:sp>
      <p:sp>
        <p:nvSpPr>
          <p:cNvPr id="4" name="Slide Number Placeholder 3">
            <a:extLst>
              <a:ext uri="{FF2B5EF4-FFF2-40B4-BE49-F238E27FC236}">
                <a16:creationId xmlns:a16="http://schemas.microsoft.com/office/drawing/2014/main" id="{B152A764-9E2F-46F4-48DD-EECA9A08D38A}"/>
              </a:ext>
            </a:extLst>
          </p:cNvPr>
          <p:cNvSpPr>
            <a:spLocks noGrp="1"/>
          </p:cNvSpPr>
          <p:nvPr>
            <p:ph type="sldNum" sz="quarter" idx="12"/>
          </p:nvPr>
        </p:nvSpPr>
        <p:spPr/>
        <p:txBody>
          <a:bodyPr/>
          <a:lstStyle/>
          <a:p>
            <a:fld id="{F6E39E37-6BC0-A248-806A-337B0CEF6126}" type="slidenum">
              <a:rPr lang="en-US" smtClean="0"/>
              <a:t>6</a:t>
            </a:fld>
            <a:endParaRPr lang="en-US" dirty="0"/>
          </a:p>
        </p:txBody>
      </p:sp>
      <p:sp>
        <p:nvSpPr>
          <p:cNvPr id="6" name="Content Placeholder 2">
            <a:extLst>
              <a:ext uri="{FF2B5EF4-FFF2-40B4-BE49-F238E27FC236}">
                <a16:creationId xmlns:a16="http://schemas.microsoft.com/office/drawing/2014/main" id="{708E85C2-45DA-8D84-60E8-1483F0B87BB4}"/>
              </a:ext>
            </a:extLst>
          </p:cNvPr>
          <p:cNvSpPr txBox="1">
            <a:spLocks/>
          </p:cNvSpPr>
          <p:nvPr/>
        </p:nvSpPr>
        <p:spPr>
          <a:xfrm>
            <a:off x="362778" y="2101559"/>
            <a:ext cx="5415451" cy="4017139"/>
          </a:xfrm>
          <a:prstGeom prst="rect">
            <a:avLst/>
          </a:prstGeom>
          <a:ln w="76200">
            <a:solidFill>
              <a:srgbClr val="90A842"/>
            </a:solidFill>
          </a:ln>
        </p:spPr>
        <p:txBody>
          <a:bodyPr>
            <a:normAutofit fontScale="850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pitchFamily="2" charset="2"/>
              <a:buChar char="Ø"/>
            </a:pPr>
            <a:endParaRPr lang="en-GB" sz="1500" dirty="0">
              <a:latin typeface="Century Gothic" panose="020B0502020202020204" pitchFamily="34" charset="0"/>
            </a:endParaRPr>
          </a:p>
          <a:p>
            <a:pPr>
              <a:lnSpc>
                <a:spcPct val="120000"/>
              </a:lnSpc>
            </a:pP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One third, </a:t>
            </a:r>
            <a:r>
              <a:rPr lang="en-US" sz="1600" dirty="0">
                <a:solidFill>
                  <a:srgbClr val="718434"/>
                </a:solidFill>
                <a:latin typeface="Arial" panose="020B0604020202020204" pitchFamily="34" charset="0"/>
                <a:ea typeface="Times New Roman" panose="02020603050405020304" pitchFamily="18" charset="0"/>
                <a:cs typeface="Arial" panose="020B0604020202020204" pitchFamily="34" charset="0"/>
              </a:rPr>
              <a:t>35%, </a:t>
            </a: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of respondents, in total, have attended an evening or weekend GP appointment in the last 6 months and a further </a:t>
            </a:r>
            <a:r>
              <a:rPr lang="en-US" sz="1600" dirty="0">
                <a:solidFill>
                  <a:srgbClr val="718434"/>
                </a:solidFill>
                <a:latin typeface="Arial" panose="020B0604020202020204" pitchFamily="34" charset="0"/>
                <a:ea typeface="Times New Roman" panose="02020603050405020304" pitchFamily="18" charset="0"/>
                <a:cs typeface="Arial" panose="020B0604020202020204" pitchFamily="34" charset="0"/>
              </a:rPr>
              <a:t>25%</a:t>
            </a: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 have done so more than 12 months ago</a:t>
            </a:r>
          </a:p>
          <a:p>
            <a:pPr lvl="1">
              <a:lnSpc>
                <a:spcPct val="120000"/>
              </a:lnSpc>
            </a:pPr>
            <a:r>
              <a:rPr lang="en-US" sz="1500" i="1" dirty="0">
                <a:solidFill>
                  <a:srgbClr val="00B0F0"/>
                </a:solidFill>
                <a:latin typeface="Arial" panose="020B0604020202020204" pitchFamily="34" charset="0"/>
                <a:ea typeface="Times New Roman" panose="02020603050405020304" pitchFamily="18" charset="0"/>
                <a:cs typeface="Arial" panose="020B0604020202020204" pitchFamily="34" charset="0"/>
              </a:rPr>
              <a:t>One fifth have never needed a weekend nor evening appointment and a further fifth did not know this was an option</a:t>
            </a:r>
          </a:p>
          <a:p>
            <a:pPr>
              <a:lnSpc>
                <a:spcPct val="110000"/>
              </a:lnSpc>
            </a:pP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1700" dirty="0">
                <a:solidFill>
                  <a:srgbClr val="718434"/>
                </a:solidFill>
                <a:latin typeface="Arial" panose="020B0604020202020204" pitchFamily="34" charset="0"/>
                <a:ea typeface="Times New Roman" panose="02020603050405020304" pitchFamily="18" charset="0"/>
                <a:cs typeface="Arial" panose="020B0604020202020204" pitchFamily="34" charset="0"/>
              </a:rPr>
              <a:t>(78%) </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those who have ever had an evening or weekend GP appointment (and could remember the experience) found it a fairly or very good experience</a:t>
            </a:r>
          </a:p>
          <a:p>
            <a:pPr>
              <a:lnSpc>
                <a:spcPct val="110000"/>
              </a:lnSpc>
            </a:pP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were asked how the evening/weekend appointment booking process could be enhanced or improved</a:t>
            </a:r>
            <a:r>
              <a:rPr lang="en-US" sz="18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100" i="1" dirty="0">
                <a:solidFill>
                  <a:srgbClr val="002060"/>
                </a:solidFill>
                <a:latin typeface="Arial" panose="020B0604020202020204" pitchFamily="34" charset="0"/>
                <a:ea typeface="Times New Roman" panose="02020603050405020304" pitchFamily="18" charset="0"/>
                <a:cs typeface="Arial" panose="020B0604020202020204" pitchFamily="34" charset="0"/>
              </a:rPr>
              <a:t>(from a prompted list of options)</a:t>
            </a:r>
            <a:endParaRPr lang="en-US" sz="18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lvl="1">
              <a:lnSpc>
                <a:spcPct val="110000"/>
              </a:lnSpc>
            </a:pPr>
            <a:r>
              <a:rPr lang="en-US" sz="1500" i="1" dirty="0">
                <a:solidFill>
                  <a:srgbClr val="002060"/>
                </a:solidFill>
                <a:latin typeface="Arial" panose="020B0604020202020204" pitchFamily="34" charset="0"/>
                <a:ea typeface="Times New Roman" panose="02020603050405020304" pitchFamily="18" charset="0"/>
                <a:cs typeface="Arial" panose="020B0604020202020204" pitchFamily="34" charset="0"/>
              </a:rPr>
              <a:t>The main ways selected were </a:t>
            </a:r>
            <a:r>
              <a:rPr lang="en-US" sz="1500" i="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more appointments available (75%)</a:t>
            </a:r>
            <a:r>
              <a:rPr lang="en-US" sz="1500" i="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500" i="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clearer instructions on how to access these services (69%) </a:t>
            </a:r>
            <a:r>
              <a:rPr lang="en-US" sz="1500" i="1"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1500" i="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 being able to book further in advance (53%)</a:t>
            </a:r>
            <a:endParaRPr lang="en-US" sz="1500" i="1" dirty="0">
              <a:solidFill>
                <a:srgbClr val="90A842"/>
              </a:solidFill>
              <a:latin typeface="Arial" panose="020B0604020202020204" pitchFamily="34" charset="0"/>
              <a:ea typeface="Times New Roman" panose="02020603050405020304" pitchFamily="18" charset="0"/>
              <a:cs typeface="Arial" panose="020B0604020202020204" pitchFamily="34" charset="0"/>
            </a:endParaRPr>
          </a:p>
          <a:p>
            <a:pPr lvl="5">
              <a:lnSpc>
                <a:spcPct val="100000"/>
              </a:lnSpc>
              <a:buFont typeface="Wingdings" panose="05000000000000000000" pitchFamily="2" charset="2"/>
              <a:buChar char="Ø"/>
            </a:pPr>
            <a:endParaRPr lang="en-GB" sz="1100" b="1" dirty="0">
              <a:solidFill>
                <a:srgbClr val="0070C0"/>
              </a:solidFill>
              <a:latin typeface="Century Gothic" panose="020B0502020202020204" pitchFamily="34" charset="0"/>
            </a:endParaRPr>
          </a:p>
        </p:txBody>
      </p:sp>
      <p:sp>
        <p:nvSpPr>
          <p:cNvPr id="3" name="Rectangle 2">
            <a:extLst>
              <a:ext uri="{FF2B5EF4-FFF2-40B4-BE49-F238E27FC236}">
                <a16:creationId xmlns:a16="http://schemas.microsoft.com/office/drawing/2014/main" id="{4F0CD6A2-EF56-0FF1-728A-F8E656E32044}"/>
              </a:ext>
            </a:extLst>
          </p:cNvPr>
          <p:cNvSpPr/>
          <p:nvPr/>
        </p:nvSpPr>
        <p:spPr>
          <a:xfrm>
            <a:off x="0" y="0"/>
            <a:ext cx="2423604"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2 – Overview summary</a:t>
            </a:r>
          </a:p>
        </p:txBody>
      </p:sp>
      <p:pic>
        <p:nvPicPr>
          <p:cNvPr id="5" name="Picture 4">
            <a:extLst>
              <a:ext uri="{FF2B5EF4-FFF2-40B4-BE49-F238E27FC236}">
                <a16:creationId xmlns:a16="http://schemas.microsoft.com/office/drawing/2014/main" id="{1BA2CBBD-EB07-7C2C-FCBC-4759C48A152D}"/>
              </a:ext>
            </a:extLst>
          </p:cNvPr>
          <p:cNvPicPr>
            <a:picLocks noChangeAspect="1"/>
          </p:cNvPicPr>
          <p:nvPr/>
        </p:nvPicPr>
        <p:blipFill>
          <a:blip r:embed="rId3"/>
          <a:stretch>
            <a:fillRect/>
          </a:stretch>
        </p:blipFill>
        <p:spPr>
          <a:xfrm>
            <a:off x="2423604" y="905084"/>
            <a:ext cx="1060165" cy="1040772"/>
          </a:xfrm>
          <a:prstGeom prst="rect">
            <a:avLst/>
          </a:prstGeom>
        </p:spPr>
      </p:pic>
      <p:pic>
        <p:nvPicPr>
          <p:cNvPr id="7" name="Picture 6">
            <a:extLst>
              <a:ext uri="{FF2B5EF4-FFF2-40B4-BE49-F238E27FC236}">
                <a16:creationId xmlns:a16="http://schemas.microsoft.com/office/drawing/2014/main" id="{0F9E2A97-5804-05A6-C415-45EB5672CED6}"/>
              </a:ext>
            </a:extLst>
          </p:cNvPr>
          <p:cNvPicPr>
            <a:picLocks noChangeAspect="1"/>
          </p:cNvPicPr>
          <p:nvPr/>
        </p:nvPicPr>
        <p:blipFill>
          <a:blip r:embed="rId4"/>
          <a:stretch>
            <a:fillRect/>
          </a:stretch>
        </p:blipFill>
        <p:spPr>
          <a:xfrm>
            <a:off x="8645926" y="890374"/>
            <a:ext cx="1122470" cy="1070191"/>
          </a:xfrm>
          <a:prstGeom prst="rect">
            <a:avLst/>
          </a:prstGeom>
        </p:spPr>
      </p:pic>
    </p:spTree>
    <p:extLst>
      <p:ext uri="{BB962C8B-B14F-4D97-AF65-F5344CB8AC3E}">
        <p14:creationId xmlns:p14="http://schemas.microsoft.com/office/powerpoint/2010/main" val="405630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C349E-727A-9BD6-920C-25ECAE7CB3AC}"/>
            </a:ext>
          </a:extLst>
        </p:cNvPr>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8CD4760D-E25A-0E12-770F-05739F2D7D71}"/>
              </a:ext>
            </a:extLst>
          </p:cNvPr>
          <p:cNvSpPr txBox="1">
            <a:spLocks/>
          </p:cNvSpPr>
          <p:nvPr/>
        </p:nvSpPr>
        <p:spPr>
          <a:xfrm>
            <a:off x="159258" y="1837618"/>
            <a:ext cx="4492210" cy="4490170"/>
          </a:xfrm>
          <a:prstGeom prst="rect">
            <a:avLst/>
          </a:prstGeom>
          <a:solidFill>
            <a:schemeClr val="bg1"/>
          </a:solidFill>
          <a:ln w="76200">
            <a:solidFill>
              <a:srgbClr val="90A842"/>
            </a:solidFill>
          </a:ln>
        </p:spPr>
        <p:txBody>
          <a:bodyPr vert="horz" lIns="91436" tIns="45718" rIns="91436" bIns="45718" rtlCol="0">
            <a:normAutofit fontScale="25000" lnSpcReduction="2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a:lnSpc>
                <a:spcPct val="110000"/>
              </a:lnSpc>
            </a:pPr>
            <a:endParaRPr lang="en-US" sz="25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6400" b="1" dirty="0">
                <a:solidFill>
                  <a:srgbClr val="718434"/>
                </a:solidFill>
                <a:latin typeface="Arial" panose="020B0604020202020204" pitchFamily="34" charset="0"/>
                <a:ea typeface="Times New Roman" panose="02020603050405020304" pitchFamily="18" charset="0"/>
                <a:cs typeface="Arial" panose="020B0604020202020204" pitchFamily="34" charset="0"/>
              </a:rPr>
              <a:t>90%</a:t>
            </a:r>
            <a:r>
              <a:rPr lang="en-US" sz="6400" dirty="0">
                <a:solidFill>
                  <a:srgbClr val="718434"/>
                </a:solidFill>
                <a:latin typeface="Arial" panose="020B0604020202020204" pitchFamily="34" charset="0"/>
                <a:ea typeface="Times New Roman" panose="02020603050405020304" pitchFamily="18" charset="0"/>
                <a:cs typeface="Arial" panose="020B0604020202020204" pitchFamily="34" charset="0"/>
              </a:rPr>
              <a:t>, </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of respondents have </a:t>
            </a:r>
            <a:r>
              <a:rPr lang="en-US" sz="6400" b="1" dirty="0">
                <a:solidFill>
                  <a:srgbClr val="718434"/>
                </a:solidFill>
                <a:latin typeface="Arial" panose="020B0604020202020204" pitchFamily="34" charset="0"/>
                <a:ea typeface="Times New Roman" panose="02020603050405020304" pitchFamily="18" charset="0"/>
                <a:cs typeface="Arial" panose="020B0604020202020204" pitchFamily="34" charset="0"/>
              </a:rPr>
              <a:t>ever</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 visited A&amp;E or Emergency Department. For </a:t>
            </a:r>
            <a:r>
              <a:rPr lang="en-US" sz="6400" b="1" dirty="0">
                <a:solidFill>
                  <a:srgbClr val="718434"/>
                </a:solidFill>
                <a:latin typeface="Arial" panose="020B0604020202020204" pitchFamily="34" charset="0"/>
                <a:ea typeface="Times New Roman" panose="02020603050405020304" pitchFamily="18" charset="0"/>
                <a:cs typeface="Arial" panose="020B0604020202020204" pitchFamily="34" charset="0"/>
              </a:rPr>
              <a:t>32%</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 this has been within the </a:t>
            </a:r>
            <a:r>
              <a:rPr lang="en-US" sz="6400" b="1" dirty="0">
                <a:solidFill>
                  <a:srgbClr val="718434"/>
                </a:solidFill>
                <a:latin typeface="Arial" panose="020B0604020202020204" pitchFamily="34" charset="0"/>
                <a:ea typeface="Times New Roman" panose="02020603050405020304" pitchFamily="18" charset="0"/>
                <a:cs typeface="Arial" panose="020B0604020202020204" pitchFamily="34" charset="0"/>
              </a:rPr>
              <a:t>last 12 months</a:t>
            </a:r>
          </a:p>
          <a:p>
            <a:pPr lvl="1">
              <a:lnSpc>
                <a:spcPct val="120000"/>
              </a:lnSpc>
              <a:buFont typeface="Arial" panose="020B0604020202020204" pitchFamily="34" charset="0"/>
              <a:buChar char="•"/>
            </a:pPr>
            <a:r>
              <a:rPr lang="en-US" sz="5200" i="1" dirty="0">
                <a:solidFill>
                  <a:srgbClr val="21C5FF"/>
                </a:solidFill>
                <a:latin typeface="Arial" panose="020B0604020202020204" pitchFamily="34" charset="0"/>
                <a:ea typeface="Times New Roman" panose="02020603050405020304" pitchFamily="18" charset="0"/>
                <a:cs typeface="Arial" panose="020B0604020202020204" pitchFamily="34" charset="0"/>
              </a:rPr>
              <a:t>10% have</a:t>
            </a:r>
            <a:r>
              <a:rPr lang="en-US" sz="5200" i="1" dirty="0">
                <a:solidFill>
                  <a:srgbClr val="00B0F0"/>
                </a:solidFill>
                <a:latin typeface="Arial" panose="020B0604020202020204" pitchFamily="34" charset="0"/>
                <a:ea typeface="Times New Roman" panose="02020603050405020304" pitchFamily="18" charset="0"/>
                <a:cs typeface="Arial" panose="020B0604020202020204" pitchFamily="34" charset="0"/>
              </a:rPr>
              <a:t> never visited A&amp;E/ Emergency Department</a:t>
            </a:r>
          </a:p>
          <a:p>
            <a:pPr>
              <a:lnSpc>
                <a:spcPct val="120000"/>
              </a:lnSpc>
            </a:pPr>
            <a:r>
              <a:rPr lang="en-US" sz="60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One in five </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those who have ever visited A&amp;E/ED had </a:t>
            </a:r>
            <a:r>
              <a:rPr lang="en-US" sz="60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done nothing else prior </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to going there, this was similar across most subgroups</a:t>
            </a:r>
          </a:p>
          <a:p>
            <a:pPr>
              <a:lnSpc>
                <a:spcPct val="120000"/>
              </a:lnSpc>
            </a:pPr>
            <a:r>
              <a:rPr lang="en-US" sz="6000" dirty="0">
                <a:solidFill>
                  <a:srgbClr val="002060"/>
                </a:solidFill>
                <a:latin typeface="Arial" panose="020B0604020202020204" pitchFamily="34" charset="0"/>
                <a:cs typeface="Arial" panose="020B0604020202020204" pitchFamily="34" charset="0"/>
              </a:rPr>
              <a:t>A </a:t>
            </a:r>
            <a:r>
              <a:rPr lang="en-US" sz="6000" b="1" dirty="0">
                <a:solidFill>
                  <a:srgbClr val="718434"/>
                </a:solidFill>
                <a:latin typeface="Arial" panose="020B0604020202020204" pitchFamily="34" charset="0"/>
                <a:cs typeface="Arial" panose="020B0604020202020204" pitchFamily="34" charset="0"/>
              </a:rPr>
              <a:t>telephone call to NHS 111 (51%) </a:t>
            </a:r>
            <a:r>
              <a:rPr lang="en-US" sz="6000" dirty="0">
                <a:solidFill>
                  <a:srgbClr val="002060"/>
                </a:solidFill>
                <a:latin typeface="Arial" panose="020B0604020202020204" pitchFamily="34" charset="0"/>
                <a:cs typeface="Arial" panose="020B0604020202020204" pitchFamily="34" charset="0"/>
              </a:rPr>
              <a:t>was the most common route into A&amp;E for those that had visited in the last 12 months, followed by </a:t>
            </a:r>
            <a:r>
              <a:rPr lang="en-US" sz="6000" b="1" dirty="0">
                <a:solidFill>
                  <a:srgbClr val="718434"/>
                </a:solidFill>
                <a:latin typeface="Arial" panose="020B0604020202020204" pitchFamily="34" charset="0"/>
                <a:cs typeface="Arial" panose="020B0604020202020204" pitchFamily="34" charset="0"/>
              </a:rPr>
              <a:t>friends/family advice (21%)</a:t>
            </a:r>
            <a:r>
              <a:rPr lang="en-US" sz="6000" dirty="0">
                <a:solidFill>
                  <a:srgbClr val="718434"/>
                </a:solidFill>
                <a:latin typeface="Arial" panose="020B0604020202020204" pitchFamily="34" charset="0"/>
                <a:cs typeface="Arial" panose="020B0604020202020204" pitchFamily="34" charset="0"/>
              </a:rPr>
              <a:t> </a:t>
            </a:r>
            <a:r>
              <a:rPr lang="en-US" sz="6000" dirty="0">
                <a:solidFill>
                  <a:srgbClr val="002060"/>
                </a:solidFill>
                <a:latin typeface="Arial" panose="020B0604020202020204" pitchFamily="34" charset="0"/>
                <a:cs typeface="Arial" panose="020B0604020202020204" pitchFamily="34" charset="0"/>
              </a:rPr>
              <a:t>and/or a </a:t>
            </a:r>
            <a:r>
              <a:rPr lang="en-US" sz="6000" b="1" dirty="0">
                <a:solidFill>
                  <a:srgbClr val="718434"/>
                </a:solidFill>
                <a:latin typeface="Arial" panose="020B0604020202020204" pitchFamily="34" charset="0"/>
                <a:cs typeface="Arial" panose="020B0604020202020204" pitchFamily="34" charset="0"/>
              </a:rPr>
              <a:t>visit to the GP (17%)</a:t>
            </a:r>
          </a:p>
          <a:p>
            <a:pPr>
              <a:lnSpc>
                <a:spcPct val="110000"/>
              </a:lnSpc>
            </a:pPr>
            <a:endParaRPr lang="en-US" sz="6000" b="1" dirty="0">
              <a:solidFill>
                <a:srgbClr val="90A842"/>
              </a:solidFill>
              <a:latin typeface="Arial" panose="020B0604020202020204" pitchFamily="34" charset="0"/>
              <a:ea typeface="Times New Roman" panose="02020603050405020304" pitchFamily="18" charset="0"/>
              <a:cs typeface="Arial" panose="020B0604020202020204" pitchFamily="34" charset="0"/>
            </a:endParaRPr>
          </a:p>
          <a:p>
            <a:pPr lvl="1">
              <a:lnSpc>
                <a:spcPct val="120000"/>
              </a:lnSpc>
            </a:pPr>
            <a:endParaRPr lang="en-GB" sz="3800" i="1" dirty="0">
              <a:solidFill>
                <a:srgbClr val="002060"/>
              </a:solidFill>
            </a:endParaRPr>
          </a:p>
          <a:p>
            <a:pPr lvl="5">
              <a:lnSpc>
                <a:spcPct val="100000"/>
              </a:lnSpc>
              <a:buFont typeface="Wingdings" panose="05000000000000000000" pitchFamily="2" charset="2"/>
              <a:buChar char="Ø"/>
            </a:pPr>
            <a:endParaRPr lang="en-GB" sz="1100" b="1" dirty="0">
              <a:solidFill>
                <a:srgbClr val="0070C0"/>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A0E801A3-724F-E878-9C27-535A4F4BEED7}"/>
              </a:ext>
            </a:extLst>
          </p:cNvPr>
          <p:cNvSpPr>
            <a:spLocks noGrp="1"/>
          </p:cNvSpPr>
          <p:nvPr>
            <p:ph type="sldNum" sz="quarter" idx="12"/>
          </p:nvPr>
        </p:nvSpPr>
        <p:spPr/>
        <p:txBody>
          <a:bodyPr/>
          <a:lstStyle/>
          <a:p>
            <a:fld id="{F6E39E37-6BC0-A248-806A-337B0CEF6126}" type="slidenum">
              <a:rPr lang="en-US" smtClean="0"/>
              <a:t>7</a:t>
            </a:fld>
            <a:endParaRPr lang="en-US" dirty="0"/>
          </a:p>
        </p:txBody>
      </p:sp>
      <p:sp>
        <p:nvSpPr>
          <p:cNvPr id="3" name="Rectangle 2">
            <a:extLst>
              <a:ext uri="{FF2B5EF4-FFF2-40B4-BE49-F238E27FC236}">
                <a16:creationId xmlns:a16="http://schemas.microsoft.com/office/drawing/2014/main" id="{8EAD5954-D64C-34CE-38FB-D382714E1D7F}"/>
              </a:ext>
            </a:extLst>
          </p:cNvPr>
          <p:cNvSpPr/>
          <p:nvPr/>
        </p:nvSpPr>
        <p:spPr>
          <a:xfrm>
            <a:off x="0" y="0"/>
            <a:ext cx="2423604"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2 – Overview summary</a:t>
            </a:r>
          </a:p>
        </p:txBody>
      </p:sp>
      <p:sp>
        <p:nvSpPr>
          <p:cNvPr id="8" name="Text Placeholder 1">
            <a:extLst>
              <a:ext uri="{FF2B5EF4-FFF2-40B4-BE49-F238E27FC236}">
                <a16:creationId xmlns:a16="http://schemas.microsoft.com/office/drawing/2014/main" id="{7C6E0E83-C614-9397-9B39-C61A68A3CF80}"/>
              </a:ext>
            </a:extLst>
          </p:cNvPr>
          <p:cNvSpPr>
            <a:spLocks noGrp="1"/>
          </p:cNvSpPr>
          <p:nvPr>
            <p:ph type="body" sz="quarter" idx="13"/>
          </p:nvPr>
        </p:nvSpPr>
        <p:spPr>
          <a:xfrm>
            <a:off x="159258" y="316951"/>
            <a:ext cx="11407307" cy="788147"/>
          </a:xfrm>
        </p:spPr>
        <p:txBody>
          <a:bodyPr>
            <a:normAutofit/>
          </a:bodyPr>
          <a:lstStyle/>
          <a:p>
            <a:r>
              <a:rPr lang="en-GB" sz="3600" dirty="0">
                <a:solidFill>
                  <a:srgbClr val="002060"/>
                </a:solidFill>
              </a:rPr>
              <a:t>Accessing care when you need it</a:t>
            </a:r>
          </a:p>
        </p:txBody>
      </p:sp>
      <p:sp>
        <p:nvSpPr>
          <p:cNvPr id="10" name="Content Placeholder 2">
            <a:extLst>
              <a:ext uri="{FF2B5EF4-FFF2-40B4-BE49-F238E27FC236}">
                <a16:creationId xmlns:a16="http://schemas.microsoft.com/office/drawing/2014/main" id="{B35CFCA5-1B81-A09D-150D-B61BFA0DA8B8}"/>
              </a:ext>
            </a:extLst>
          </p:cNvPr>
          <p:cNvSpPr txBox="1">
            <a:spLocks/>
          </p:cNvSpPr>
          <p:nvPr/>
        </p:nvSpPr>
        <p:spPr>
          <a:xfrm>
            <a:off x="4910820" y="1837618"/>
            <a:ext cx="7120365" cy="4490170"/>
          </a:xfrm>
          <a:prstGeom prst="rect">
            <a:avLst/>
          </a:prstGeom>
          <a:ln w="76200">
            <a:solidFill>
              <a:schemeClr val="accent6">
                <a:lumMod val="75000"/>
              </a:schemeClr>
            </a:solidFill>
          </a:ln>
        </p:spPr>
        <p:txBody>
          <a:bodyP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pPr>
            <a:endParaRPr lang="en-US" sz="5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10000"/>
              </a:lnSpc>
            </a:pP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In terms of making local health services more convenient or appealing, the most effective would be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drop-in or same-day </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appointments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(71%)</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 shorter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waiting times (68%)</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evenings and weekend appointments (56%)</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seeing the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same professional regularly (55%) </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and being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close to home/places visited (52%)</a:t>
            </a:r>
            <a:endParaRPr lang="en-US" sz="1700" i="1"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GB"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In terms of preferences for dealing with several health issues presenting in one person, opinions split largely into 2 camps:</a:t>
            </a:r>
          </a:p>
          <a:p>
            <a:pPr lvl="1">
              <a:lnSpc>
                <a:spcPct val="120000"/>
              </a:lnSpc>
            </a:pPr>
            <a:r>
              <a:rPr lang="en-GB" sz="1600" dirty="0">
                <a:solidFill>
                  <a:srgbClr val="51AFFD"/>
                </a:solidFill>
                <a:latin typeface="Arial" panose="020B0604020202020204" pitchFamily="34" charset="0"/>
                <a:ea typeface="Times New Roman" panose="02020603050405020304" pitchFamily="18" charset="0"/>
                <a:cs typeface="Arial" panose="020B0604020202020204" pitchFamily="34" charset="0"/>
              </a:rPr>
              <a:t>40%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would prefer </a:t>
            </a:r>
            <a:r>
              <a:rPr lang="en-GB" sz="1600" dirty="0">
                <a:solidFill>
                  <a:srgbClr val="51AFFD"/>
                </a:solidFill>
                <a:latin typeface="Arial" panose="020B0604020202020204" pitchFamily="34" charset="0"/>
                <a:ea typeface="Times New Roman" panose="02020603050405020304" pitchFamily="18" charset="0"/>
                <a:cs typeface="Arial" panose="020B0604020202020204" pitchFamily="34" charset="0"/>
              </a:rPr>
              <a:t>one longer appointment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multiple health professionals in one day </a:t>
            </a:r>
            <a:r>
              <a:rPr lang="en-GB" sz="1100" i="1" dirty="0">
                <a:solidFill>
                  <a:srgbClr val="002060"/>
                </a:solidFill>
                <a:latin typeface="Arial" panose="020B0604020202020204" pitchFamily="34" charset="0"/>
                <a:ea typeface="Times New Roman" panose="02020603050405020304" pitchFamily="18" charset="0"/>
                <a:cs typeface="Arial" panose="020B0604020202020204" pitchFamily="34" charset="0"/>
              </a:rPr>
              <a:t>(few sub-group differences)</a:t>
            </a:r>
            <a:endParaRPr lang="en-US" sz="2200" i="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lvl="1">
              <a:lnSpc>
                <a:spcPct val="120000"/>
              </a:lnSpc>
            </a:pPr>
            <a:r>
              <a:rPr lang="en-US" sz="1600" b="1"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47%</a:t>
            </a:r>
            <a:r>
              <a:rPr lang="en-US" sz="16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say it </a:t>
            </a:r>
            <a:r>
              <a:rPr lang="en-US" sz="1600" b="1"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depends</a:t>
            </a: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 on the type of service or appointment </a:t>
            </a:r>
            <a:r>
              <a:rPr lang="en-US" sz="1000" i="1" dirty="0">
                <a:solidFill>
                  <a:srgbClr val="002060"/>
                </a:solidFill>
                <a:latin typeface="Arial" panose="020B0604020202020204" pitchFamily="34" charset="0"/>
                <a:ea typeface="Times New Roman" panose="02020603050405020304" pitchFamily="18" charset="0"/>
                <a:cs typeface="Arial" panose="020B0604020202020204" pitchFamily="34" charset="0"/>
              </a:rPr>
              <a:t>(few sub-group differences)</a:t>
            </a:r>
          </a:p>
          <a:p>
            <a:pPr>
              <a:lnSpc>
                <a:spcPct val="120000"/>
              </a:lnSpc>
            </a:pP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The most supported ideas for coordinated services to make life easier would be: </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GP, community services and social care in one location (72%)</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physical and mental health services together (48%) </a:t>
            </a:r>
            <a:r>
              <a:rPr lang="en-US" sz="1700"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17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coordination of services for carers and the people they care for (79%)</a:t>
            </a:r>
          </a:p>
          <a:p>
            <a:pPr marL="0" indent="0">
              <a:lnSpc>
                <a:spcPct val="120000"/>
              </a:lnSpc>
              <a:buFont typeface="Arial" panose="020B0604020202020204" pitchFamily="34" charset="0"/>
              <a:buNone/>
            </a:pPr>
            <a:endParaRPr lang="en-GB" sz="3300" i="1" dirty="0">
              <a:solidFill>
                <a:srgbClr val="002060"/>
              </a:solidFill>
              <a:latin typeface="Arial" panose="020B0604020202020204" pitchFamily="34" charset="0"/>
              <a:cs typeface="Arial" panose="020B0604020202020204" pitchFamily="34" charset="0"/>
            </a:endParaRPr>
          </a:p>
          <a:p>
            <a:pPr lvl="5">
              <a:lnSpc>
                <a:spcPct val="100000"/>
              </a:lnSpc>
              <a:buFont typeface="Wingdings" panose="05000000000000000000" pitchFamily="2" charset="2"/>
              <a:buChar char="Ø"/>
            </a:pPr>
            <a:endParaRPr lang="en-GB" sz="1100" b="1" dirty="0">
              <a:solidFill>
                <a:srgbClr val="0070C0"/>
              </a:solidFill>
              <a:latin typeface="Century Gothic" panose="020B0502020202020204" pitchFamily="34" charset="0"/>
            </a:endParaRPr>
          </a:p>
        </p:txBody>
      </p:sp>
      <p:pic>
        <p:nvPicPr>
          <p:cNvPr id="5" name="Picture 2">
            <a:extLst>
              <a:ext uri="{FF2B5EF4-FFF2-40B4-BE49-F238E27FC236}">
                <a16:creationId xmlns:a16="http://schemas.microsoft.com/office/drawing/2014/main" id="{54D53933-E213-26C1-265B-CE0469FDF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0761" y="936087"/>
            <a:ext cx="977971" cy="8320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276F447-1F77-0310-720B-A065E4D33B02}"/>
              </a:ext>
            </a:extLst>
          </p:cNvPr>
          <p:cNvPicPr>
            <a:picLocks noChangeAspect="1"/>
          </p:cNvPicPr>
          <p:nvPr/>
        </p:nvPicPr>
        <p:blipFill>
          <a:blip r:embed="rId4"/>
          <a:stretch>
            <a:fillRect/>
          </a:stretch>
        </p:blipFill>
        <p:spPr>
          <a:xfrm>
            <a:off x="7871715" y="731678"/>
            <a:ext cx="1198573" cy="1036447"/>
          </a:xfrm>
          <a:prstGeom prst="rect">
            <a:avLst/>
          </a:prstGeom>
        </p:spPr>
      </p:pic>
    </p:spTree>
    <p:extLst>
      <p:ext uri="{BB962C8B-B14F-4D97-AF65-F5344CB8AC3E}">
        <p14:creationId xmlns:p14="http://schemas.microsoft.com/office/powerpoint/2010/main" val="2915827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37C8E-F591-3DF7-4E49-BA75CC42219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FB273D6-75E2-D51A-765A-820C16385D9B}"/>
              </a:ext>
            </a:extLst>
          </p:cNvPr>
          <p:cNvPicPr>
            <a:picLocks noChangeAspect="1"/>
          </p:cNvPicPr>
          <p:nvPr/>
        </p:nvPicPr>
        <p:blipFill>
          <a:blip r:embed="rId3"/>
          <a:stretch>
            <a:fillRect/>
          </a:stretch>
        </p:blipFill>
        <p:spPr>
          <a:xfrm>
            <a:off x="2497011" y="690264"/>
            <a:ext cx="1332631" cy="872012"/>
          </a:xfrm>
          <a:prstGeom prst="rect">
            <a:avLst/>
          </a:prstGeom>
        </p:spPr>
      </p:pic>
      <p:sp>
        <p:nvSpPr>
          <p:cNvPr id="25" name="Content Placeholder 2">
            <a:extLst>
              <a:ext uri="{FF2B5EF4-FFF2-40B4-BE49-F238E27FC236}">
                <a16:creationId xmlns:a16="http://schemas.microsoft.com/office/drawing/2014/main" id="{89E64B84-CA25-F4EB-4A85-D0DBF4578BA0}"/>
              </a:ext>
            </a:extLst>
          </p:cNvPr>
          <p:cNvSpPr txBox="1">
            <a:spLocks/>
          </p:cNvSpPr>
          <p:nvPr/>
        </p:nvSpPr>
        <p:spPr>
          <a:xfrm>
            <a:off x="159258" y="1562276"/>
            <a:ext cx="6990572" cy="4765512"/>
          </a:xfrm>
          <a:prstGeom prst="rect">
            <a:avLst/>
          </a:prstGeom>
          <a:solidFill>
            <a:schemeClr val="bg1"/>
          </a:solidFill>
          <a:ln w="76200">
            <a:solidFill>
              <a:schemeClr val="accent5">
                <a:lumMod val="75000"/>
              </a:schemeClr>
            </a:solidFill>
          </a:ln>
        </p:spPr>
        <p:txBody>
          <a:bodyPr vert="horz" lIns="91436" tIns="45718" rIns="91436" bIns="45718" rtlCol="0">
            <a:normAutofit fontScale="25000" lnSpcReduction="2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a:lnSpc>
                <a:spcPct val="110000"/>
              </a:lnSpc>
            </a:pPr>
            <a:endParaRPr lang="en-US" sz="25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10000"/>
              </a:lnSpc>
            </a:pP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6400" b="1" dirty="0">
                <a:solidFill>
                  <a:srgbClr val="718434"/>
                </a:solidFill>
                <a:latin typeface="Arial" panose="020B0604020202020204" pitchFamily="34" charset="0"/>
                <a:ea typeface="Times New Roman" panose="02020603050405020304" pitchFamily="18" charset="0"/>
                <a:cs typeface="Arial" panose="020B0604020202020204" pitchFamily="34" charset="0"/>
              </a:rPr>
              <a:t>(70%) </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feel somewhat (37%) or very (33%) </a:t>
            </a:r>
            <a:r>
              <a:rPr lang="en-US" sz="6400" b="1" dirty="0">
                <a:solidFill>
                  <a:srgbClr val="718434"/>
                </a:solidFill>
                <a:latin typeface="Arial" panose="020B0604020202020204" pitchFamily="34" charset="0"/>
                <a:ea typeface="Times New Roman" panose="02020603050405020304" pitchFamily="18" charset="0"/>
                <a:cs typeface="Arial" panose="020B0604020202020204" pitchFamily="34" charset="0"/>
              </a:rPr>
              <a:t>comfortable</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 using digital tools and apps to book and /or manage appointments</a:t>
            </a:r>
            <a:endParaRPr lang="en-US" sz="6400" dirty="0">
              <a:solidFill>
                <a:srgbClr val="90A842"/>
              </a:solidFill>
              <a:latin typeface="Arial" panose="020B0604020202020204" pitchFamily="34" charset="0"/>
              <a:ea typeface="Times New Roman" panose="02020603050405020304" pitchFamily="18" charset="0"/>
              <a:cs typeface="Arial" panose="020B0604020202020204" pitchFamily="34" charset="0"/>
            </a:endParaRPr>
          </a:p>
          <a:p>
            <a:pPr lvl="1">
              <a:lnSpc>
                <a:spcPct val="120000"/>
              </a:lnSpc>
            </a:pPr>
            <a:r>
              <a:rPr lang="en-US" sz="6400" b="1" dirty="0">
                <a:solidFill>
                  <a:srgbClr val="7030A0"/>
                </a:solidFill>
                <a:latin typeface="Arial" panose="020B0604020202020204" pitchFamily="34" charset="0"/>
                <a:ea typeface="Times New Roman" panose="02020603050405020304" pitchFamily="18" charset="0"/>
                <a:cs typeface="Arial" panose="020B0604020202020204" pitchFamily="34" charset="0"/>
              </a:rPr>
              <a:t>One in six </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do not feel comfortable with this, </a:t>
            </a:r>
            <a:r>
              <a:rPr lang="en-US" sz="6400" i="1" dirty="0">
                <a:solidFill>
                  <a:srgbClr val="002060"/>
                </a:solidFill>
                <a:latin typeface="Arial" panose="020B0604020202020204" pitchFamily="34" charset="0"/>
                <a:ea typeface="Times New Roman" panose="02020603050405020304" pitchFamily="18" charset="0"/>
                <a:cs typeface="Arial" panose="020B0604020202020204" pitchFamily="34" charset="0"/>
              </a:rPr>
              <a:t>(rising to </a:t>
            </a:r>
            <a:r>
              <a:rPr lang="en-US" sz="6400" i="1" dirty="0">
                <a:solidFill>
                  <a:srgbClr val="7030A0"/>
                </a:solidFill>
                <a:latin typeface="Arial" panose="020B0604020202020204" pitchFamily="34" charset="0"/>
                <a:ea typeface="Times New Roman" panose="02020603050405020304" pitchFamily="18" charset="0"/>
                <a:cs typeface="Arial" panose="020B0604020202020204" pitchFamily="34" charset="0"/>
              </a:rPr>
              <a:t>29%</a:t>
            </a:r>
            <a:r>
              <a:rPr lang="en-US" sz="6400" i="1" dirty="0">
                <a:solidFill>
                  <a:srgbClr val="002060"/>
                </a:solidFill>
                <a:latin typeface="Arial" panose="020B0604020202020204" pitchFamily="34" charset="0"/>
                <a:ea typeface="Times New Roman" panose="02020603050405020304" pitchFamily="18" charset="0"/>
                <a:cs typeface="Arial" panose="020B0604020202020204" pitchFamily="34" charset="0"/>
              </a:rPr>
              <a:t> of those </a:t>
            </a:r>
            <a:r>
              <a:rPr lang="en-US" sz="6400" i="1" dirty="0">
                <a:solidFill>
                  <a:srgbClr val="7030A0"/>
                </a:solidFill>
                <a:latin typeface="Arial" panose="020B0604020202020204" pitchFamily="34" charset="0"/>
                <a:ea typeface="Times New Roman" panose="02020603050405020304" pitchFamily="18" charset="0"/>
                <a:cs typeface="Arial" panose="020B0604020202020204" pitchFamily="34" charset="0"/>
              </a:rPr>
              <a:t>aged 45-54</a:t>
            </a:r>
            <a:r>
              <a:rPr lang="en-US" sz="6400" i="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endPar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The most supported features that would make digital tools more useful or accessible were considered to be: </a:t>
            </a:r>
            <a:r>
              <a:rPr lang="en-US" sz="64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easy appointment booking and reminders (84%)</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64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4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clear info about services and locations (60%)</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64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4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ability to message the HCP (55%)</a:t>
            </a:r>
            <a:r>
              <a:rPr lang="en-US" sz="64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400"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64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4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option to speak to someone by phone instead (54%)</a:t>
            </a:r>
          </a:p>
          <a:p>
            <a:pPr>
              <a:lnSpc>
                <a:spcPct val="110000"/>
              </a:lnSpc>
            </a:pPr>
            <a:r>
              <a:rPr lang="en-US" sz="7200" b="1" dirty="0">
                <a:solidFill>
                  <a:srgbClr val="718434"/>
                </a:solidFill>
                <a:latin typeface="Arial" panose="020B0604020202020204" pitchFamily="34" charset="0"/>
                <a:ea typeface="Times New Roman" panose="02020603050405020304" pitchFamily="18" charset="0"/>
                <a:cs typeface="Arial" panose="020B0604020202020204" pitchFamily="34" charset="0"/>
              </a:rPr>
              <a:t>57%</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 of participants do not face any barriers or concerns that make it difficult for them to use online or digital healthcare tools </a:t>
            </a:r>
            <a:r>
              <a:rPr lang="en-US" sz="4400" i="1" dirty="0">
                <a:solidFill>
                  <a:srgbClr val="002060"/>
                </a:solidFill>
                <a:latin typeface="Arial" panose="020B0604020202020204" pitchFamily="34" charset="0"/>
                <a:ea typeface="Times New Roman" panose="02020603050405020304" pitchFamily="18" charset="0"/>
                <a:cs typeface="Arial" panose="020B0604020202020204" pitchFamily="34" charset="0"/>
              </a:rPr>
              <a:t>(N.B. this is an online citizen’s panel).</a:t>
            </a:r>
            <a:endParaRPr lang="en-US" sz="6000" i="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10000"/>
              </a:lnSpc>
            </a:pP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Where they did exist, the biggest barriers and concerns were: a preference for</a:t>
            </a:r>
            <a:r>
              <a:rPr lang="en-US" sz="6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0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face-to-face or phone contact (24%)</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6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worries about </a:t>
            </a:r>
            <a:r>
              <a:rPr lang="en-US" sz="60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hacking, privacy, leaks and misuse of data (20%)</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6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60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previous poor experience </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digital tools </a:t>
            </a:r>
            <a:r>
              <a:rPr lang="en-US" sz="60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(15%) </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and a </a:t>
            </a:r>
            <a:r>
              <a:rPr lang="en-US" sz="60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lack of confidence with/ awareness of </a:t>
            </a:r>
            <a:r>
              <a:rPr lang="en-US" sz="6000" dirty="0">
                <a:solidFill>
                  <a:srgbClr val="002060"/>
                </a:solidFill>
                <a:latin typeface="Arial" panose="020B0604020202020204" pitchFamily="34" charset="0"/>
                <a:ea typeface="Times New Roman" panose="02020603050405020304" pitchFamily="18" charset="0"/>
                <a:cs typeface="Arial" panose="020B0604020202020204" pitchFamily="34" charset="0"/>
              </a:rPr>
              <a:t>digital technology/ services (sometimes due to long term conditions) </a:t>
            </a:r>
            <a:r>
              <a:rPr lang="en-US" sz="6000" b="1"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(10%+)</a:t>
            </a:r>
          </a:p>
          <a:p>
            <a:pPr>
              <a:lnSpc>
                <a:spcPct val="120000"/>
              </a:lnSpc>
            </a:pPr>
            <a:endParaRPr lang="en-US" sz="6000" b="1" dirty="0">
              <a:solidFill>
                <a:srgbClr val="90A842"/>
              </a:solidFill>
              <a:latin typeface="Arial" panose="020B0604020202020204" pitchFamily="34" charset="0"/>
              <a:ea typeface="Times New Roman" panose="02020603050405020304" pitchFamily="18" charset="0"/>
              <a:cs typeface="Arial" panose="020B0604020202020204" pitchFamily="34" charset="0"/>
            </a:endParaRPr>
          </a:p>
          <a:p>
            <a:pPr lvl="1">
              <a:lnSpc>
                <a:spcPct val="120000"/>
              </a:lnSpc>
            </a:pPr>
            <a:endParaRPr lang="en-GB" sz="3800" i="1" dirty="0">
              <a:solidFill>
                <a:srgbClr val="002060"/>
              </a:solidFill>
            </a:endParaRPr>
          </a:p>
          <a:p>
            <a:pPr lvl="5">
              <a:lnSpc>
                <a:spcPct val="100000"/>
              </a:lnSpc>
              <a:buFont typeface="Wingdings" panose="05000000000000000000" pitchFamily="2" charset="2"/>
              <a:buChar char="Ø"/>
            </a:pPr>
            <a:endParaRPr lang="en-GB" sz="1100" b="1" dirty="0">
              <a:solidFill>
                <a:srgbClr val="0070C0"/>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609B787C-FB77-DDC4-40DC-7D11C78AF6C4}"/>
              </a:ext>
            </a:extLst>
          </p:cNvPr>
          <p:cNvSpPr>
            <a:spLocks noGrp="1"/>
          </p:cNvSpPr>
          <p:nvPr>
            <p:ph type="sldNum" sz="quarter" idx="12"/>
          </p:nvPr>
        </p:nvSpPr>
        <p:spPr/>
        <p:txBody>
          <a:bodyPr/>
          <a:lstStyle/>
          <a:p>
            <a:fld id="{F6E39E37-6BC0-A248-806A-337B0CEF6126}" type="slidenum">
              <a:rPr lang="en-US" smtClean="0"/>
              <a:t>8</a:t>
            </a:fld>
            <a:endParaRPr lang="en-US" dirty="0"/>
          </a:p>
        </p:txBody>
      </p:sp>
      <p:sp>
        <p:nvSpPr>
          <p:cNvPr id="3" name="Rectangle 2">
            <a:extLst>
              <a:ext uri="{FF2B5EF4-FFF2-40B4-BE49-F238E27FC236}">
                <a16:creationId xmlns:a16="http://schemas.microsoft.com/office/drawing/2014/main" id="{803F5029-D5DD-D178-FA8E-734922B04304}"/>
              </a:ext>
            </a:extLst>
          </p:cNvPr>
          <p:cNvSpPr/>
          <p:nvPr/>
        </p:nvSpPr>
        <p:spPr>
          <a:xfrm>
            <a:off x="0" y="0"/>
            <a:ext cx="2423604"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2 – Overview summary</a:t>
            </a:r>
          </a:p>
        </p:txBody>
      </p:sp>
      <p:sp>
        <p:nvSpPr>
          <p:cNvPr id="8" name="Text Placeholder 1">
            <a:extLst>
              <a:ext uri="{FF2B5EF4-FFF2-40B4-BE49-F238E27FC236}">
                <a16:creationId xmlns:a16="http://schemas.microsoft.com/office/drawing/2014/main" id="{731C6A48-789A-207B-3A08-3F9AB5B225BC}"/>
              </a:ext>
            </a:extLst>
          </p:cNvPr>
          <p:cNvSpPr>
            <a:spLocks noGrp="1"/>
          </p:cNvSpPr>
          <p:nvPr>
            <p:ph type="body" sz="quarter" idx="13"/>
          </p:nvPr>
        </p:nvSpPr>
        <p:spPr>
          <a:xfrm>
            <a:off x="830466" y="296190"/>
            <a:ext cx="5385508" cy="788147"/>
          </a:xfrm>
        </p:spPr>
        <p:txBody>
          <a:bodyPr>
            <a:normAutofit/>
          </a:bodyPr>
          <a:lstStyle/>
          <a:p>
            <a:r>
              <a:rPr lang="en-GB" sz="3200" dirty="0">
                <a:solidFill>
                  <a:srgbClr val="002060"/>
                </a:solidFill>
              </a:rPr>
              <a:t>Apps and digital tools</a:t>
            </a:r>
          </a:p>
        </p:txBody>
      </p:sp>
      <p:sp>
        <p:nvSpPr>
          <p:cNvPr id="10" name="Content Placeholder 2">
            <a:extLst>
              <a:ext uri="{FF2B5EF4-FFF2-40B4-BE49-F238E27FC236}">
                <a16:creationId xmlns:a16="http://schemas.microsoft.com/office/drawing/2014/main" id="{CCA4C938-EC9F-6ECC-DFB8-65F55CAD14F8}"/>
              </a:ext>
            </a:extLst>
          </p:cNvPr>
          <p:cNvSpPr txBox="1">
            <a:spLocks/>
          </p:cNvSpPr>
          <p:nvPr/>
        </p:nvSpPr>
        <p:spPr>
          <a:xfrm>
            <a:off x="7782128" y="1364801"/>
            <a:ext cx="4007796" cy="4765512"/>
          </a:xfrm>
          <a:prstGeom prst="rect">
            <a:avLst/>
          </a:prstGeom>
          <a:ln w="76200">
            <a:solidFill>
              <a:srgbClr val="90A842"/>
            </a:solidFill>
          </a:ln>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pPr>
            <a:endParaRPr lang="en-US" sz="5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GB" sz="1800" b="1" dirty="0">
                <a:solidFill>
                  <a:srgbClr val="718434"/>
                </a:solidFill>
                <a:latin typeface="Arial" panose="020B0604020202020204" pitchFamily="34" charset="0"/>
                <a:ea typeface="Times New Roman" panose="02020603050405020304" pitchFamily="18" charset="0"/>
                <a:cs typeface="Arial" panose="020B0604020202020204" pitchFamily="34" charset="0"/>
              </a:rPr>
              <a:t>Just over one in ten (13%)</a:t>
            </a:r>
            <a:r>
              <a:rPr lang="en-GB" sz="1800" b="1" dirty="0">
                <a:solidFill>
                  <a:srgbClr val="90A842"/>
                </a:solidFill>
                <a:latin typeface="Arial" panose="020B0604020202020204" pitchFamily="34" charset="0"/>
                <a:ea typeface="Times New Roman" panose="02020603050405020304" pitchFamily="18" charset="0"/>
                <a:cs typeface="Arial" panose="020B0604020202020204" pitchFamily="34" charset="0"/>
              </a:rPr>
              <a:t> </a:t>
            </a:r>
            <a:r>
              <a:rPr lang="en-GB" sz="18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have seen </a:t>
            </a:r>
            <a:r>
              <a:rPr lang="en-GB" sz="1800" b="1" dirty="0">
                <a:solidFill>
                  <a:srgbClr val="718434"/>
                </a:solidFill>
                <a:latin typeface="Arial" panose="020B0604020202020204" pitchFamily="34" charset="0"/>
                <a:ea typeface="Times New Roman" panose="02020603050405020304" pitchFamily="18" charset="0"/>
                <a:cs typeface="Arial" panose="020B0604020202020204" pitchFamily="34" charset="0"/>
              </a:rPr>
              <a:t>peer support in action in their community</a:t>
            </a:r>
            <a:endParaRPr lang="en-US" sz="1800" b="1" dirty="0">
              <a:solidFill>
                <a:srgbClr val="718434"/>
              </a:solidFill>
              <a:latin typeface="Arial" panose="020B0604020202020204" pitchFamily="34" charset="0"/>
              <a:ea typeface="Times New Roman" panose="02020603050405020304" pitchFamily="18" charset="0"/>
              <a:cs typeface="Arial" panose="020B0604020202020204" pitchFamily="34" charset="0"/>
            </a:endParaRPr>
          </a:p>
          <a:p>
            <a:pPr lvl="2">
              <a:lnSpc>
                <a:spcPct val="100000"/>
              </a:lnSpc>
              <a:buFont typeface="Courier New" panose="02070309020205020404" pitchFamily="49" charset="0"/>
              <a:buChar char="o"/>
            </a:pPr>
            <a:r>
              <a:rPr lang="en-GB" sz="1800" dirty="0">
                <a:solidFill>
                  <a:srgbClr val="002060"/>
                </a:solidFill>
                <a:latin typeface="Arial" panose="020B0604020202020204" pitchFamily="34" charset="0"/>
                <a:ea typeface="Calibri" panose="020F0502020204030204" pitchFamily="34" charset="0"/>
              </a:rPr>
              <a:t>Notably those in </a:t>
            </a:r>
            <a:r>
              <a:rPr lang="en-GB" sz="1800" b="1" dirty="0">
                <a:solidFill>
                  <a:srgbClr val="90A842"/>
                </a:solidFill>
                <a:latin typeface="Arial" panose="020B0604020202020204" pitchFamily="34" charset="0"/>
                <a:ea typeface="Calibri" panose="020F0502020204030204" pitchFamily="34" charset="0"/>
              </a:rPr>
              <a:t>Enfield (17%) </a:t>
            </a:r>
            <a:r>
              <a:rPr lang="en-GB" sz="1800" dirty="0">
                <a:solidFill>
                  <a:srgbClr val="002060"/>
                </a:solidFill>
                <a:latin typeface="Arial" panose="020B0604020202020204" pitchFamily="34" charset="0"/>
                <a:ea typeface="Calibri" panose="020F0502020204030204" pitchFamily="34" charset="0"/>
              </a:rPr>
              <a:t>and </a:t>
            </a:r>
            <a:r>
              <a:rPr lang="en-GB" sz="1800" b="1" dirty="0">
                <a:solidFill>
                  <a:srgbClr val="90A842"/>
                </a:solidFill>
                <a:latin typeface="Arial" panose="020B0604020202020204" pitchFamily="34" charset="0"/>
                <a:ea typeface="Calibri" panose="020F0502020204030204" pitchFamily="34" charset="0"/>
              </a:rPr>
              <a:t>Haringey (41%)</a:t>
            </a:r>
            <a:r>
              <a:rPr lang="en-GB" sz="1800" b="1" dirty="0">
                <a:solidFill>
                  <a:srgbClr val="002060"/>
                </a:solidFill>
                <a:latin typeface="Arial" panose="020B0604020202020204" pitchFamily="34" charset="0"/>
                <a:ea typeface="Calibri" panose="020F0502020204030204" pitchFamily="34" charset="0"/>
              </a:rPr>
              <a:t>, </a:t>
            </a:r>
            <a:r>
              <a:rPr lang="en-GB" sz="1800" dirty="0">
                <a:solidFill>
                  <a:srgbClr val="002060"/>
                </a:solidFill>
                <a:latin typeface="Arial" panose="020B0604020202020204" pitchFamily="34" charset="0"/>
                <a:ea typeface="Calibri" panose="020F0502020204030204" pitchFamily="34" charset="0"/>
              </a:rPr>
              <a:t>those with </a:t>
            </a:r>
            <a:r>
              <a:rPr lang="en-GB" sz="1800" b="1" dirty="0">
                <a:solidFill>
                  <a:srgbClr val="90A842"/>
                </a:solidFill>
                <a:latin typeface="Arial" panose="020B0604020202020204" pitchFamily="34" charset="0"/>
                <a:ea typeface="Calibri" panose="020F0502020204030204" pitchFamily="34" charset="0"/>
              </a:rPr>
              <a:t>long term conditions (24%) </a:t>
            </a:r>
            <a:r>
              <a:rPr lang="en-GB" sz="1800" dirty="0">
                <a:solidFill>
                  <a:srgbClr val="002060"/>
                </a:solidFill>
                <a:latin typeface="Arial" panose="020B0604020202020204" pitchFamily="34" charset="0"/>
                <a:ea typeface="Calibri" panose="020F0502020204030204" pitchFamily="34" charset="0"/>
              </a:rPr>
              <a:t>and</a:t>
            </a:r>
            <a:r>
              <a:rPr lang="en-GB" sz="1800" b="1" dirty="0">
                <a:solidFill>
                  <a:srgbClr val="002060"/>
                </a:solidFill>
                <a:latin typeface="Arial" panose="020B0604020202020204" pitchFamily="34" charset="0"/>
                <a:ea typeface="Calibri" panose="020F0502020204030204" pitchFamily="34" charset="0"/>
              </a:rPr>
              <a:t> </a:t>
            </a:r>
            <a:r>
              <a:rPr lang="en-GB" sz="1800" b="1" dirty="0">
                <a:solidFill>
                  <a:srgbClr val="90A842"/>
                </a:solidFill>
                <a:latin typeface="Arial" panose="020B0604020202020204" pitchFamily="34" charset="0"/>
                <a:ea typeface="Calibri" panose="020F0502020204030204" pitchFamily="34" charset="0"/>
              </a:rPr>
              <a:t>carers (27%)</a:t>
            </a:r>
          </a:p>
          <a:p>
            <a:pPr marL="0" indent="0">
              <a:lnSpc>
                <a:spcPct val="100000"/>
              </a:lnSpc>
              <a:buFont typeface="Arial" panose="020B0604020202020204" pitchFamily="34" charset="0"/>
              <a:buNone/>
            </a:pPr>
            <a:endParaRPr lang="en-GB" sz="3300" i="1" dirty="0">
              <a:solidFill>
                <a:srgbClr val="002060"/>
              </a:solidFill>
              <a:latin typeface="Arial" panose="020B0604020202020204" pitchFamily="34" charset="0"/>
              <a:cs typeface="Arial" panose="020B0604020202020204" pitchFamily="34" charset="0"/>
            </a:endParaRPr>
          </a:p>
          <a:p>
            <a:pPr lvl="5">
              <a:lnSpc>
                <a:spcPct val="100000"/>
              </a:lnSpc>
              <a:buFont typeface="Wingdings" panose="05000000000000000000" pitchFamily="2" charset="2"/>
              <a:buChar char="Ø"/>
            </a:pPr>
            <a:endParaRPr lang="en-GB" sz="1100" b="1" dirty="0">
              <a:solidFill>
                <a:srgbClr val="0070C0"/>
              </a:solidFill>
              <a:latin typeface="Century Gothic" panose="020B0502020202020204" pitchFamily="34" charset="0"/>
            </a:endParaRPr>
          </a:p>
        </p:txBody>
      </p:sp>
      <p:sp>
        <p:nvSpPr>
          <p:cNvPr id="2" name="Text Placeholder 1">
            <a:extLst>
              <a:ext uri="{FF2B5EF4-FFF2-40B4-BE49-F238E27FC236}">
                <a16:creationId xmlns:a16="http://schemas.microsoft.com/office/drawing/2014/main" id="{14D6C7BF-00FA-EF80-3FF4-196FDF5EAA89}"/>
              </a:ext>
            </a:extLst>
          </p:cNvPr>
          <p:cNvSpPr txBox="1">
            <a:spLocks/>
          </p:cNvSpPr>
          <p:nvPr/>
        </p:nvSpPr>
        <p:spPr>
          <a:xfrm>
            <a:off x="7928042" y="320047"/>
            <a:ext cx="3531140" cy="788147"/>
          </a:xfrm>
          <a:prstGeom prst="rect">
            <a:avLst/>
          </a:prstGeom>
        </p:spPr>
        <p:txBody>
          <a:bodyPr vert="horz" lIns="216000" tIns="45720" rIns="21600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3200" dirty="0">
                <a:solidFill>
                  <a:srgbClr val="002060"/>
                </a:solidFill>
              </a:rPr>
              <a:t>Peer support in communities</a:t>
            </a:r>
          </a:p>
        </p:txBody>
      </p:sp>
      <p:pic>
        <p:nvPicPr>
          <p:cNvPr id="7" name="Picture 6">
            <a:extLst>
              <a:ext uri="{FF2B5EF4-FFF2-40B4-BE49-F238E27FC236}">
                <a16:creationId xmlns:a16="http://schemas.microsoft.com/office/drawing/2014/main" id="{A9EA9C57-6F3C-78C4-A4BF-524CA0F94DB1}"/>
              </a:ext>
            </a:extLst>
          </p:cNvPr>
          <p:cNvPicPr>
            <a:picLocks noChangeAspect="1"/>
          </p:cNvPicPr>
          <p:nvPr/>
        </p:nvPicPr>
        <p:blipFill>
          <a:blip r:embed="rId4"/>
          <a:stretch>
            <a:fillRect/>
          </a:stretch>
        </p:blipFill>
        <p:spPr>
          <a:xfrm>
            <a:off x="9098174" y="4612668"/>
            <a:ext cx="1359060" cy="1172361"/>
          </a:xfrm>
          <a:prstGeom prst="rect">
            <a:avLst/>
          </a:prstGeom>
        </p:spPr>
      </p:pic>
    </p:spTree>
    <p:extLst>
      <p:ext uri="{BB962C8B-B14F-4D97-AF65-F5344CB8AC3E}">
        <p14:creationId xmlns:p14="http://schemas.microsoft.com/office/powerpoint/2010/main" val="1351904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F49F4-34E6-93CF-292F-BEFEE1722A4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F97FF4-6174-9911-E99D-52B65E561945}"/>
              </a:ext>
            </a:extLst>
          </p:cNvPr>
          <p:cNvPicPr>
            <a:picLocks noChangeAspect="1"/>
          </p:cNvPicPr>
          <p:nvPr/>
        </p:nvPicPr>
        <p:blipFill>
          <a:blip r:embed="rId3"/>
          <a:stretch>
            <a:fillRect/>
          </a:stretch>
        </p:blipFill>
        <p:spPr>
          <a:xfrm>
            <a:off x="10330774" y="147594"/>
            <a:ext cx="1499243" cy="1627038"/>
          </a:xfrm>
          <a:prstGeom prst="rect">
            <a:avLst/>
          </a:prstGeom>
        </p:spPr>
      </p:pic>
      <p:sp>
        <p:nvSpPr>
          <p:cNvPr id="2" name="Text Placeholder 1">
            <a:extLst>
              <a:ext uri="{FF2B5EF4-FFF2-40B4-BE49-F238E27FC236}">
                <a16:creationId xmlns:a16="http://schemas.microsoft.com/office/drawing/2014/main" id="{EFCB5AD8-7E4C-B322-C2C4-21711DC8D8DF}"/>
              </a:ext>
            </a:extLst>
          </p:cNvPr>
          <p:cNvSpPr>
            <a:spLocks noGrp="1"/>
          </p:cNvSpPr>
          <p:nvPr>
            <p:ph type="body" sz="quarter" idx="13"/>
          </p:nvPr>
        </p:nvSpPr>
        <p:spPr>
          <a:xfrm>
            <a:off x="186709" y="412097"/>
            <a:ext cx="6301640" cy="1030287"/>
          </a:xfrm>
        </p:spPr>
        <p:txBody>
          <a:bodyPr>
            <a:normAutofit/>
          </a:bodyPr>
          <a:lstStyle/>
          <a:p>
            <a:r>
              <a:rPr lang="en-GB" dirty="0">
                <a:solidFill>
                  <a:srgbClr val="002060"/>
                </a:solidFill>
              </a:rPr>
              <a:t>End of life care</a:t>
            </a:r>
          </a:p>
        </p:txBody>
      </p:sp>
      <p:sp>
        <p:nvSpPr>
          <p:cNvPr id="4" name="Slide Number Placeholder 3">
            <a:extLst>
              <a:ext uri="{FF2B5EF4-FFF2-40B4-BE49-F238E27FC236}">
                <a16:creationId xmlns:a16="http://schemas.microsoft.com/office/drawing/2014/main" id="{A63D360C-8694-DF84-B7AF-E91A65C2F3E9}"/>
              </a:ext>
            </a:extLst>
          </p:cNvPr>
          <p:cNvSpPr>
            <a:spLocks noGrp="1"/>
          </p:cNvSpPr>
          <p:nvPr>
            <p:ph type="sldNum" sz="quarter" idx="12"/>
          </p:nvPr>
        </p:nvSpPr>
        <p:spPr/>
        <p:txBody>
          <a:bodyPr/>
          <a:lstStyle/>
          <a:p>
            <a:fld id="{F6E39E37-6BC0-A248-806A-337B0CEF6126}" type="slidenum">
              <a:rPr lang="en-US" smtClean="0"/>
              <a:t>9</a:t>
            </a:fld>
            <a:endParaRPr lang="en-US" dirty="0"/>
          </a:p>
        </p:txBody>
      </p:sp>
      <p:sp>
        <p:nvSpPr>
          <p:cNvPr id="3" name="Rectangle 2">
            <a:extLst>
              <a:ext uri="{FF2B5EF4-FFF2-40B4-BE49-F238E27FC236}">
                <a16:creationId xmlns:a16="http://schemas.microsoft.com/office/drawing/2014/main" id="{AC66D4FB-B40F-467A-555F-782095AEECC7}"/>
              </a:ext>
            </a:extLst>
          </p:cNvPr>
          <p:cNvSpPr/>
          <p:nvPr/>
        </p:nvSpPr>
        <p:spPr>
          <a:xfrm>
            <a:off x="0" y="0"/>
            <a:ext cx="2423604"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2 – Overview summary</a:t>
            </a:r>
          </a:p>
        </p:txBody>
      </p:sp>
      <p:sp>
        <p:nvSpPr>
          <p:cNvPr id="8" name="TextBox 7">
            <a:extLst>
              <a:ext uri="{FF2B5EF4-FFF2-40B4-BE49-F238E27FC236}">
                <a16:creationId xmlns:a16="http://schemas.microsoft.com/office/drawing/2014/main" id="{29D7D691-D385-BDC6-6973-5669A42CE5C7}"/>
              </a:ext>
            </a:extLst>
          </p:cNvPr>
          <p:cNvSpPr txBox="1"/>
          <p:nvPr/>
        </p:nvSpPr>
        <p:spPr>
          <a:xfrm>
            <a:off x="488167" y="1594855"/>
            <a:ext cx="9978793" cy="4417107"/>
          </a:xfrm>
          <a:prstGeom prst="rect">
            <a:avLst/>
          </a:prstGeom>
          <a:noFill/>
          <a:ln w="57150">
            <a:solidFill>
              <a:schemeClr val="accent2"/>
            </a:solidFill>
          </a:ln>
        </p:spPr>
        <p:txBody>
          <a:bodyPr wrap="square" rtlCol="0">
            <a:spAutoFit/>
          </a:bodyPr>
          <a:lstStyle/>
          <a:p>
            <a:pPr marL="285750" indent="-285750">
              <a:lnSpc>
                <a:spcPct val="120000"/>
              </a:lnSpc>
              <a:buFont typeface="Wingdings" panose="05000000000000000000" pitchFamily="2" charset="2"/>
              <a:buChar char="v"/>
            </a:pP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A host of factors are</a:t>
            </a:r>
            <a:r>
              <a:rPr lang="en-US" sz="16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considered important for end-of-life care. Heading the list are </a:t>
            </a:r>
            <a:r>
              <a:rPr lang="en-US"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respect and dignity (85%)</a:t>
            </a:r>
            <a:r>
              <a:rPr lang="en-US" sz="16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comfortable and pain free (85%)</a:t>
            </a:r>
            <a:r>
              <a:rPr lang="en-US" sz="16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choice of where to receive care (84%)</a:t>
            </a:r>
            <a:r>
              <a:rPr lang="en-US" sz="16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clear and honest communication (77%)</a:t>
            </a:r>
            <a:r>
              <a:rPr lang="en-US" sz="1600" b="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1600" b="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being able to make choices and preferences (76%)</a:t>
            </a:r>
          </a:p>
          <a:p>
            <a:pPr marL="628650" lvl="1" indent="-171450">
              <a:buFont typeface="Courier New" panose="02070309020205020404" pitchFamily="49" charset="0"/>
              <a:buChar char="o"/>
            </a:pPr>
            <a:endParaRPr lang="en-GB" sz="1400" b="1" dirty="0">
              <a:solidFill>
                <a:schemeClr val="accent4">
                  <a:lumMod val="75000"/>
                </a:schemeClr>
              </a:solidFill>
              <a:latin typeface="Arial" panose="020B0604020202020204" pitchFamily="34" charset="0"/>
              <a:ea typeface="Calibri" panose="020F0502020204030204" pitchFamily="34" charset="0"/>
            </a:endParaRPr>
          </a:p>
          <a:p>
            <a:pPr marL="285750" indent="-285750">
              <a:lnSpc>
                <a:spcPct val="120000"/>
              </a:lnSpc>
              <a:buFont typeface="Wingdings" panose="05000000000000000000" pitchFamily="2" charset="2"/>
              <a:buChar char="v"/>
            </a:pP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Among those who have an opinion or have already thought about their end-of-life care, preferences are </a:t>
            </a:r>
            <a:r>
              <a:rPr lang="en-GB" sz="1600" b="1" u="sng" dirty="0">
                <a:solidFill>
                  <a:srgbClr val="002060"/>
                </a:solidFill>
                <a:latin typeface="Arial" panose="020B0604020202020204" pitchFamily="34" charset="0"/>
                <a:ea typeface="Times New Roman" panose="02020603050405020304" pitchFamily="18" charset="0"/>
                <a:cs typeface="Arial" panose="020B0604020202020204" pitchFamily="34" charset="0"/>
              </a:rPr>
              <a:t>split roughly into two camps</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 One half preferring to receive end-of-life care in their </a:t>
            </a:r>
            <a:r>
              <a:rPr lang="en-GB"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own home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and one half preferring a </a:t>
            </a:r>
            <a:r>
              <a:rPr lang="en-GB" sz="1600" b="1" dirty="0">
                <a:solidFill>
                  <a:srgbClr val="718434"/>
                </a:solidFill>
                <a:latin typeface="Arial" panose="020B0604020202020204" pitchFamily="34" charset="0"/>
                <a:ea typeface="Times New Roman" panose="02020603050405020304" pitchFamily="18" charset="0"/>
                <a:cs typeface="Arial" panose="020B0604020202020204" pitchFamily="34" charset="0"/>
              </a:rPr>
              <a:t>hospice</a:t>
            </a:r>
            <a:r>
              <a:rPr lang="en-GB" sz="1600" b="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specialised end-of-life care</a:t>
            </a:r>
          </a:p>
          <a:p>
            <a:pPr marL="285750" indent="-285750">
              <a:lnSpc>
                <a:spcPct val="120000"/>
              </a:lnSpc>
              <a:buFont typeface="Wingdings" panose="05000000000000000000" pitchFamily="2" charset="2"/>
              <a:buChar char="v"/>
            </a:pPr>
            <a:endPar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20000"/>
              </a:lnSpc>
              <a:buFont typeface="Wingdings" panose="05000000000000000000" pitchFamily="2" charset="2"/>
              <a:buChar char="v"/>
            </a:pP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Reasons for preferring to receive end-of-life care in their </a:t>
            </a:r>
            <a:r>
              <a:rPr lang="en-GB"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own home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were: Familiar surroundings, comfort and being</a:t>
            </a:r>
            <a:r>
              <a:rPr lang="en-GB" sz="1600" dirty="0">
                <a:solidFill>
                  <a:srgbClr val="002060"/>
                </a:solidFill>
              </a:rPr>
              <a:t> the happiest possible - at home among family, pets and garden</a:t>
            </a:r>
            <a:endPar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20000"/>
              </a:lnSpc>
              <a:buFont typeface="Wingdings" panose="05000000000000000000" pitchFamily="2" charset="2"/>
              <a:buChar char="v"/>
            </a:pPr>
            <a:endPar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20000"/>
              </a:lnSpc>
              <a:buFont typeface="Wingdings" panose="05000000000000000000" pitchFamily="2" charset="2"/>
              <a:buChar char="v"/>
            </a:pP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Reasons for preferring to receive end-of-life care in a </a:t>
            </a:r>
            <a:r>
              <a:rPr lang="en-GB" sz="1600" b="1" dirty="0">
                <a:solidFill>
                  <a:srgbClr val="718434"/>
                </a:solidFill>
                <a:latin typeface="Arial" panose="020B0604020202020204" pitchFamily="34" charset="0"/>
                <a:ea typeface="Times New Roman" panose="02020603050405020304" pitchFamily="18" charset="0"/>
                <a:cs typeface="Arial" panose="020B0604020202020204" pitchFamily="34" charset="0"/>
              </a:rPr>
              <a:t>hospice</a:t>
            </a:r>
            <a:r>
              <a:rPr lang="en-GB" sz="1600" dirty="0">
                <a:solidFill>
                  <a:srgbClr val="718434"/>
                </a:solidFill>
                <a:latin typeface="Arial" panose="020B0604020202020204" pitchFamily="34" charset="0"/>
                <a:ea typeface="Times New Roman" panose="02020603050405020304" pitchFamily="18" charset="0"/>
                <a:cs typeface="Arial" panose="020B0604020202020204" pitchFamily="34" charset="0"/>
              </a:rPr>
              <a:t>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specialised end-of-life care were: Receiving the best care possible with dignity, staff being specialised and more professional,</a:t>
            </a:r>
            <a:r>
              <a:rPr lang="en-GB" sz="1600" dirty="0">
                <a:solidFill>
                  <a:srgbClr val="002060"/>
                </a:solidFill>
              </a:rPr>
              <a:t> there being no pressure on family to deal with personal care and a calm, pleasant, peaceful  environment</a:t>
            </a:r>
            <a:endPar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20000"/>
              </a:lnSpc>
              <a:buFont typeface="Wingdings" panose="05000000000000000000" pitchFamily="2" charset="2"/>
              <a:buChar char="v"/>
            </a:pPr>
            <a:endPar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45931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F2760-EA79-AA06-9D1E-ED0A2B5E36E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35B6F5-D7F2-39CF-48C2-9ADBE9E8DA08}"/>
              </a:ext>
            </a:extLst>
          </p:cNvPr>
          <p:cNvPicPr>
            <a:picLocks noChangeAspect="1"/>
          </p:cNvPicPr>
          <p:nvPr/>
        </p:nvPicPr>
        <p:blipFill>
          <a:blip r:embed="rId3"/>
          <a:stretch>
            <a:fillRect/>
          </a:stretch>
        </p:blipFill>
        <p:spPr>
          <a:xfrm>
            <a:off x="10330774" y="147594"/>
            <a:ext cx="1499243" cy="1627038"/>
          </a:xfrm>
          <a:prstGeom prst="rect">
            <a:avLst/>
          </a:prstGeom>
        </p:spPr>
      </p:pic>
      <p:sp>
        <p:nvSpPr>
          <p:cNvPr id="2" name="Text Placeholder 1">
            <a:extLst>
              <a:ext uri="{FF2B5EF4-FFF2-40B4-BE49-F238E27FC236}">
                <a16:creationId xmlns:a16="http://schemas.microsoft.com/office/drawing/2014/main" id="{EBA0E87F-73A9-8335-C4B4-70084A7F8F77}"/>
              </a:ext>
            </a:extLst>
          </p:cNvPr>
          <p:cNvSpPr>
            <a:spLocks noGrp="1"/>
          </p:cNvSpPr>
          <p:nvPr>
            <p:ph type="body" sz="quarter" idx="13"/>
          </p:nvPr>
        </p:nvSpPr>
        <p:spPr>
          <a:xfrm>
            <a:off x="186709" y="412097"/>
            <a:ext cx="6301640" cy="1030287"/>
          </a:xfrm>
        </p:spPr>
        <p:txBody>
          <a:bodyPr>
            <a:normAutofit/>
          </a:bodyPr>
          <a:lstStyle/>
          <a:p>
            <a:r>
              <a:rPr lang="en-GB" dirty="0">
                <a:solidFill>
                  <a:srgbClr val="002060"/>
                </a:solidFill>
              </a:rPr>
              <a:t>End of life care</a:t>
            </a:r>
          </a:p>
        </p:txBody>
      </p:sp>
      <p:sp>
        <p:nvSpPr>
          <p:cNvPr id="4" name="Slide Number Placeholder 3">
            <a:extLst>
              <a:ext uri="{FF2B5EF4-FFF2-40B4-BE49-F238E27FC236}">
                <a16:creationId xmlns:a16="http://schemas.microsoft.com/office/drawing/2014/main" id="{7C5F4DF4-1EE0-459E-B53C-5C93786CBB3C}"/>
              </a:ext>
            </a:extLst>
          </p:cNvPr>
          <p:cNvSpPr>
            <a:spLocks noGrp="1"/>
          </p:cNvSpPr>
          <p:nvPr>
            <p:ph type="sldNum" sz="quarter" idx="12"/>
          </p:nvPr>
        </p:nvSpPr>
        <p:spPr/>
        <p:txBody>
          <a:bodyPr/>
          <a:lstStyle/>
          <a:p>
            <a:fld id="{F6E39E37-6BC0-A248-806A-337B0CEF6126}" type="slidenum">
              <a:rPr lang="en-US" smtClean="0"/>
              <a:t>10</a:t>
            </a:fld>
            <a:endParaRPr lang="en-US" dirty="0"/>
          </a:p>
        </p:txBody>
      </p:sp>
      <p:sp>
        <p:nvSpPr>
          <p:cNvPr id="3" name="Rectangle 2">
            <a:extLst>
              <a:ext uri="{FF2B5EF4-FFF2-40B4-BE49-F238E27FC236}">
                <a16:creationId xmlns:a16="http://schemas.microsoft.com/office/drawing/2014/main" id="{1DFED354-4BFA-A5DC-6659-A730169F7EFB}"/>
              </a:ext>
            </a:extLst>
          </p:cNvPr>
          <p:cNvSpPr/>
          <p:nvPr/>
        </p:nvSpPr>
        <p:spPr>
          <a:xfrm>
            <a:off x="0" y="0"/>
            <a:ext cx="2423604"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2 – Overview summary</a:t>
            </a:r>
          </a:p>
        </p:txBody>
      </p:sp>
      <p:sp>
        <p:nvSpPr>
          <p:cNvPr id="8" name="TextBox 7">
            <a:extLst>
              <a:ext uri="{FF2B5EF4-FFF2-40B4-BE49-F238E27FC236}">
                <a16:creationId xmlns:a16="http://schemas.microsoft.com/office/drawing/2014/main" id="{57627C62-4B96-78CA-3843-284745C5531A}"/>
              </a:ext>
            </a:extLst>
          </p:cNvPr>
          <p:cNvSpPr txBox="1"/>
          <p:nvPr/>
        </p:nvSpPr>
        <p:spPr>
          <a:xfrm>
            <a:off x="517348" y="1919099"/>
            <a:ext cx="9978793" cy="3019801"/>
          </a:xfrm>
          <a:prstGeom prst="rect">
            <a:avLst/>
          </a:prstGeom>
          <a:noFill/>
          <a:ln w="57150">
            <a:solidFill>
              <a:schemeClr val="accent2"/>
            </a:solidFill>
          </a:ln>
        </p:spPr>
        <p:txBody>
          <a:bodyPr wrap="square" rtlCol="0">
            <a:spAutoFit/>
          </a:bodyPr>
          <a:lstStyle/>
          <a:p>
            <a:pPr marL="285750" indent="-285750">
              <a:lnSpc>
                <a:spcPct val="120000"/>
              </a:lnSpc>
              <a:buFont typeface="Wingdings" panose="05000000000000000000" pitchFamily="2" charset="2"/>
              <a:buChar char="v"/>
            </a:pPr>
            <a:r>
              <a:rPr lang="en-GB"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One in five (19%)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have had experience of end-of-life care in north central London</a:t>
            </a:r>
          </a:p>
          <a:p>
            <a:pPr>
              <a:lnSpc>
                <a:spcPct val="120000"/>
              </a:lnSpc>
            </a:pPr>
            <a:endPar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20000"/>
              </a:lnSpc>
              <a:buFont typeface="Wingdings" panose="05000000000000000000" pitchFamily="2" charset="2"/>
              <a:buChar char="v"/>
            </a:pP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Caring compassionate staff (84%), respect for patient and family wishes (72%) and timely response and availability of care (71%) were the </a:t>
            </a:r>
            <a:r>
              <a:rPr lang="en-GB" sz="1600" b="1" dirty="0">
                <a:solidFill>
                  <a:srgbClr val="718434"/>
                </a:solidFill>
                <a:latin typeface="Arial" panose="020B0604020202020204" pitchFamily="34" charset="0"/>
                <a:ea typeface="Times New Roman" panose="02020603050405020304" pitchFamily="18" charset="0"/>
                <a:cs typeface="Arial" panose="020B0604020202020204" pitchFamily="34" charset="0"/>
              </a:rPr>
              <a:t>three factors that worked best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for individuals with end-of-life care experiences in north central London</a:t>
            </a:r>
            <a:endParaRPr lang="en-GB" sz="1400" dirty="0">
              <a:solidFill>
                <a:srgbClr val="002060"/>
              </a:solidFill>
            </a:endParaRPr>
          </a:p>
          <a:p>
            <a:pPr marL="285750" indent="-285750">
              <a:lnSpc>
                <a:spcPct val="120000"/>
              </a:lnSpc>
              <a:buFont typeface="Wingdings" panose="05000000000000000000" pitchFamily="2" charset="2"/>
              <a:buChar char="v"/>
            </a:pPr>
            <a:endPar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20000"/>
              </a:lnSpc>
              <a:buFont typeface="Wingdings" panose="05000000000000000000" pitchFamily="2" charset="2"/>
              <a:buChar char="v"/>
            </a:pP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Emotional support for family members (58%) and communication and coordination between services (44%) were the </a:t>
            </a:r>
            <a:r>
              <a:rPr lang="en-GB" sz="1600" b="1"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two factors that could have been improved the most </a:t>
            </a:r>
            <a:r>
              <a:rPr lang="en-GB" sz="1600" dirty="0">
                <a:solidFill>
                  <a:srgbClr val="002060"/>
                </a:solidFill>
                <a:latin typeface="Arial" panose="020B0604020202020204" pitchFamily="34" charset="0"/>
                <a:ea typeface="Times New Roman" panose="02020603050405020304" pitchFamily="18" charset="0"/>
                <a:cs typeface="Arial" panose="020B0604020202020204" pitchFamily="34" charset="0"/>
              </a:rPr>
              <a:t>for individuals with end-of-life care experiences in north central London</a:t>
            </a:r>
            <a:endParaRPr lang="en-GB" sz="1400" dirty="0">
              <a:solidFill>
                <a:srgbClr val="002060"/>
              </a:solidFill>
            </a:endParaRPr>
          </a:p>
          <a:p>
            <a:pPr marL="285750" indent="-285750">
              <a:lnSpc>
                <a:spcPct val="120000"/>
              </a:lnSpc>
              <a:buFont typeface="Wingdings" panose="05000000000000000000" pitchFamily="2" charset="2"/>
              <a:buChar char="v"/>
            </a:pPr>
            <a:endParaRPr lang="en-US" sz="16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2965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5AD19-2C9C-1A54-8561-024F4C183C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4A1205-B847-D53C-6CE0-1113960BD5B4}"/>
              </a:ext>
            </a:extLst>
          </p:cNvPr>
          <p:cNvSpPr>
            <a:spLocks noGrp="1"/>
          </p:cNvSpPr>
          <p:nvPr>
            <p:ph type="body" sz="quarter" idx="20"/>
          </p:nvPr>
        </p:nvSpPr>
        <p:spPr>
          <a:xfrm>
            <a:off x="-12078" y="0"/>
            <a:ext cx="6443755" cy="6858001"/>
          </a:xfrm>
        </p:spPr>
        <p:txBody>
          <a:bodyPr>
            <a:normAutofit/>
          </a:bodyPr>
          <a:lstStyle/>
          <a:p>
            <a:endParaRPr lang="en-GB" sz="3600" b="1" dirty="0"/>
          </a:p>
          <a:p>
            <a:endParaRPr lang="en-GB" sz="3600" b="1" dirty="0"/>
          </a:p>
          <a:p>
            <a:endParaRPr lang="en-GB" sz="3600" b="1" dirty="0"/>
          </a:p>
          <a:p>
            <a:endParaRPr lang="en-GB" sz="3600" b="1" dirty="0"/>
          </a:p>
          <a:p>
            <a:r>
              <a:rPr lang="en-GB" sz="3600" b="1" dirty="0"/>
              <a:t>Section 3:</a:t>
            </a:r>
          </a:p>
          <a:p>
            <a:r>
              <a:rPr lang="en-GB" sz="3600" b="1" dirty="0"/>
              <a:t>Survey 6 results</a:t>
            </a:r>
          </a:p>
          <a:p>
            <a:endParaRPr lang="en-GB" sz="3600" b="1" dirty="0"/>
          </a:p>
          <a:p>
            <a:r>
              <a:rPr lang="en-GB" sz="3600" b="1" dirty="0"/>
              <a:t>3.1 Accessing care when you need it </a:t>
            </a:r>
            <a:r>
              <a:rPr lang="en-GB" sz="2800" i="1" dirty="0"/>
              <a:t>(General Practice, Pharmacy, A&amp;E)</a:t>
            </a:r>
          </a:p>
          <a:p>
            <a:endParaRPr lang="en-GB" sz="2000" b="1" dirty="0"/>
          </a:p>
        </p:txBody>
      </p:sp>
      <p:sp>
        <p:nvSpPr>
          <p:cNvPr id="7" name="Slide Number Placeholder 6">
            <a:extLst>
              <a:ext uri="{FF2B5EF4-FFF2-40B4-BE49-F238E27FC236}">
                <a16:creationId xmlns:a16="http://schemas.microsoft.com/office/drawing/2014/main" id="{BF7ACA0B-9DFA-98BF-E67D-D3E21BBC4EC4}"/>
              </a:ext>
            </a:extLst>
          </p:cNvPr>
          <p:cNvSpPr>
            <a:spLocks noGrp="1"/>
          </p:cNvSpPr>
          <p:nvPr>
            <p:ph type="sldNum" sz="quarter" idx="12"/>
          </p:nvPr>
        </p:nvSpPr>
        <p:spPr/>
        <p:txBody>
          <a:bodyPr/>
          <a:lstStyle/>
          <a:p>
            <a:fld id="{F6E39E37-6BC0-A248-806A-337B0CEF6126}" type="slidenum">
              <a:rPr lang="en-US" smtClean="0"/>
              <a:t>11</a:t>
            </a:fld>
            <a:endParaRPr lang="en-US"/>
          </a:p>
        </p:txBody>
      </p:sp>
      <p:pic>
        <p:nvPicPr>
          <p:cNvPr id="9" name="Picture 8">
            <a:extLst>
              <a:ext uri="{FF2B5EF4-FFF2-40B4-BE49-F238E27FC236}">
                <a16:creationId xmlns:a16="http://schemas.microsoft.com/office/drawing/2014/main" id="{A9E4787D-EC8F-32F0-AB17-394501957868}"/>
              </a:ext>
            </a:extLst>
          </p:cNvPr>
          <p:cNvPicPr>
            <a:picLocks noChangeAspect="1"/>
          </p:cNvPicPr>
          <p:nvPr/>
        </p:nvPicPr>
        <p:blipFill>
          <a:blip r:embed="rId2"/>
          <a:stretch>
            <a:fillRect/>
          </a:stretch>
        </p:blipFill>
        <p:spPr>
          <a:xfrm>
            <a:off x="7264646" y="1030211"/>
            <a:ext cx="4097260" cy="4537460"/>
          </a:xfrm>
          <a:prstGeom prst="rect">
            <a:avLst/>
          </a:prstGeom>
          <a:effectLst>
            <a:softEdge rad="25400"/>
          </a:effectLst>
        </p:spPr>
      </p:pic>
      <p:pic>
        <p:nvPicPr>
          <p:cNvPr id="13" name="Picture 12">
            <a:extLst>
              <a:ext uri="{FF2B5EF4-FFF2-40B4-BE49-F238E27FC236}">
                <a16:creationId xmlns:a16="http://schemas.microsoft.com/office/drawing/2014/main" id="{C10D231D-241C-6152-1B40-B18AEFB87873}"/>
              </a:ext>
            </a:extLst>
          </p:cNvPr>
          <p:cNvPicPr>
            <a:picLocks noChangeAspect="1"/>
          </p:cNvPicPr>
          <p:nvPr/>
        </p:nvPicPr>
        <p:blipFill>
          <a:blip r:embed="rId3"/>
          <a:stretch>
            <a:fillRect/>
          </a:stretch>
        </p:blipFill>
        <p:spPr>
          <a:xfrm>
            <a:off x="622" y="6272275"/>
            <a:ext cx="1627010" cy="585724"/>
          </a:xfrm>
          <a:prstGeom prst="rect">
            <a:avLst/>
          </a:prstGeom>
        </p:spPr>
      </p:pic>
    </p:spTree>
    <p:extLst>
      <p:ext uri="{BB962C8B-B14F-4D97-AF65-F5344CB8AC3E}">
        <p14:creationId xmlns:p14="http://schemas.microsoft.com/office/powerpoint/2010/main" val="2012759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05B1-8649-E58D-4384-48D5FD7E16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F41D7F-FEDF-260F-4984-9F56C120C707}"/>
              </a:ext>
            </a:extLst>
          </p:cNvPr>
          <p:cNvSpPr>
            <a:spLocks noGrp="1"/>
          </p:cNvSpPr>
          <p:nvPr>
            <p:ph type="sldNum" sz="quarter" idx="12"/>
          </p:nvPr>
        </p:nvSpPr>
        <p:spPr/>
        <p:txBody>
          <a:bodyPr/>
          <a:lstStyle/>
          <a:p>
            <a:fld id="{F6E39E37-6BC0-A248-806A-337B0CEF6126}" type="slidenum">
              <a:rPr lang="en-US" smtClean="0"/>
              <a:t>12</a:t>
            </a:fld>
            <a:endParaRPr lang="en-US" dirty="0"/>
          </a:p>
        </p:txBody>
      </p:sp>
      <p:sp>
        <p:nvSpPr>
          <p:cNvPr id="10" name="Text Placeholder 1">
            <a:extLst>
              <a:ext uri="{FF2B5EF4-FFF2-40B4-BE49-F238E27FC236}">
                <a16:creationId xmlns:a16="http://schemas.microsoft.com/office/drawing/2014/main" id="{FCA708E4-0091-4D8D-2E6F-4263C4CA708C}"/>
              </a:ext>
            </a:extLst>
          </p:cNvPr>
          <p:cNvSpPr>
            <a:spLocks noGrp="1"/>
          </p:cNvSpPr>
          <p:nvPr>
            <p:ph type="body" sz="quarter" idx="13"/>
          </p:nvPr>
        </p:nvSpPr>
        <p:spPr>
          <a:xfrm>
            <a:off x="-3516" y="375409"/>
            <a:ext cx="10633198" cy="1367707"/>
          </a:xfrm>
        </p:spPr>
        <p:txBody>
          <a:bodyPr>
            <a:normAutofit fontScale="25000" lnSpcReduction="20000"/>
          </a:bodyPr>
          <a:lstStyle/>
          <a:p>
            <a:pPr>
              <a:lnSpc>
                <a:spcPct val="120000"/>
              </a:lnSpc>
            </a:pP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One third, </a:t>
            </a:r>
            <a:r>
              <a:rPr lang="en-US"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35%, </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of respondents, in total, have attended an evening or weekend GP appointment in the last 6 months and a further </a:t>
            </a:r>
            <a:r>
              <a:rPr lang="en-US" sz="7200" dirty="0">
                <a:solidFill>
                  <a:schemeClr val="tx2">
                    <a:lumMod val="60000"/>
                    <a:lumOff val="40000"/>
                  </a:schemeClr>
                </a:solidFill>
                <a:latin typeface="Arial" panose="020B0604020202020204" pitchFamily="34" charset="0"/>
                <a:ea typeface="Times New Roman" panose="02020603050405020304" pitchFamily="18" charset="0"/>
                <a:cs typeface="Arial" panose="020B0604020202020204" pitchFamily="34" charset="0"/>
              </a:rPr>
              <a:t>25%</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have done so more than 12 months ago</a:t>
            </a:r>
          </a:p>
          <a:p>
            <a:pPr>
              <a:lnSpc>
                <a:spcPct val="120000"/>
              </a:lnSpc>
            </a:pPr>
            <a:r>
              <a:rPr lang="en-US" sz="6000" i="1" dirty="0">
                <a:solidFill>
                  <a:srgbClr val="00B0F0"/>
                </a:solidFill>
                <a:latin typeface="Arial" panose="020B0604020202020204" pitchFamily="34" charset="0"/>
                <a:ea typeface="Times New Roman" panose="02020603050405020304" pitchFamily="18" charset="0"/>
                <a:cs typeface="Arial" panose="020B0604020202020204" pitchFamily="34" charset="0"/>
              </a:rPr>
              <a:t>One fifth have never needed a weekend nor evening appointment and a further fifth did not know this was an option</a:t>
            </a:r>
          </a:p>
          <a:p>
            <a:pPr>
              <a:lnSpc>
                <a:spcPct val="120000"/>
              </a:lnSpc>
            </a:pPr>
            <a:endParaRPr lang="en-US" sz="5600" i="1" dirty="0">
              <a:solidFill>
                <a:srgbClr val="002060"/>
              </a:solidFill>
            </a:endParaRPr>
          </a:p>
        </p:txBody>
      </p:sp>
      <p:sp>
        <p:nvSpPr>
          <p:cNvPr id="14" name="TextBox 13">
            <a:extLst>
              <a:ext uri="{FF2B5EF4-FFF2-40B4-BE49-F238E27FC236}">
                <a16:creationId xmlns:a16="http://schemas.microsoft.com/office/drawing/2014/main" id="{5F70B6D6-C16A-CB89-7467-21FDAFEBECAD}"/>
              </a:ext>
            </a:extLst>
          </p:cNvPr>
          <p:cNvSpPr txBox="1"/>
          <p:nvPr/>
        </p:nvSpPr>
        <p:spPr>
          <a:xfrm>
            <a:off x="2429981" y="6393098"/>
            <a:ext cx="7332037" cy="400110"/>
          </a:xfrm>
          <a:prstGeom prst="rect">
            <a:avLst/>
          </a:prstGeom>
          <a:noFill/>
        </p:spPr>
        <p:txBody>
          <a:bodyPr wrap="square" rtlCol="0">
            <a:spAutoFit/>
          </a:bodyPr>
          <a:lstStyle/>
          <a:p>
            <a:r>
              <a:rPr lang="en-GB" sz="1000" i="1" dirty="0">
                <a:solidFill>
                  <a:srgbClr val="002060"/>
                </a:solidFill>
              </a:rPr>
              <a:t>Q:When did you last see a GP for an evening or weekend appointment?  This might have been at your regular practice or another local practice you were directed to for the appointment?   </a:t>
            </a:r>
            <a:r>
              <a:rPr lang="en-US" sz="1000" i="1" dirty="0">
                <a:solidFill>
                  <a:srgbClr val="002060"/>
                </a:solidFill>
                <a:effectLst/>
                <a:ea typeface="Calibri" panose="020F0502020204030204" pitchFamily="34" charset="0"/>
              </a:rPr>
              <a:t>Base: n=1</a:t>
            </a:r>
            <a:r>
              <a:rPr lang="en-US" sz="1000" i="1" dirty="0">
                <a:solidFill>
                  <a:srgbClr val="002060"/>
                </a:solidFill>
                <a:ea typeface="Calibri" panose="020F0502020204030204" pitchFamily="34" charset="0"/>
              </a:rPr>
              <a:t>44</a:t>
            </a:r>
            <a:r>
              <a:rPr lang="en-US" sz="1000" i="1" dirty="0">
                <a:solidFill>
                  <a:srgbClr val="002060"/>
                </a:solidFill>
                <a:effectLst/>
                <a:ea typeface="Calibri" panose="020F0502020204030204" pitchFamily="34" charset="0"/>
              </a:rPr>
              <a:t>, total sample</a:t>
            </a:r>
            <a:endParaRPr lang="en-GB" sz="1000" i="1" dirty="0">
              <a:solidFill>
                <a:srgbClr val="002060"/>
              </a:solidFill>
            </a:endParaRPr>
          </a:p>
        </p:txBody>
      </p:sp>
      <p:sp>
        <p:nvSpPr>
          <p:cNvPr id="39" name="TextBox 38">
            <a:extLst>
              <a:ext uri="{FF2B5EF4-FFF2-40B4-BE49-F238E27FC236}">
                <a16:creationId xmlns:a16="http://schemas.microsoft.com/office/drawing/2014/main" id="{93E32E1A-1702-2F23-5742-A9A1140A007C}"/>
              </a:ext>
            </a:extLst>
          </p:cNvPr>
          <p:cNvSpPr txBox="1"/>
          <p:nvPr/>
        </p:nvSpPr>
        <p:spPr>
          <a:xfrm>
            <a:off x="8354547" y="2213753"/>
            <a:ext cx="3554463" cy="3708708"/>
          </a:xfrm>
          <a:prstGeom prst="rect">
            <a:avLst/>
          </a:prstGeom>
          <a:noFill/>
          <a:ln>
            <a:solidFill>
              <a:schemeClr val="tx1"/>
            </a:solidFill>
          </a:ln>
        </p:spPr>
        <p:txBody>
          <a:bodyPr wrap="square" rtlCol="0">
            <a:spAutoFit/>
          </a:bodyPr>
          <a:lstStyle/>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Those </a:t>
            </a:r>
            <a:r>
              <a:rPr lang="en-GB" sz="1400" b="1" dirty="0">
                <a:solidFill>
                  <a:srgbClr val="718434"/>
                </a:solidFill>
                <a:latin typeface="Arial" panose="020B0604020202020204" pitchFamily="34" charset="0"/>
                <a:ea typeface="Calibri" panose="020F0502020204030204" pitchFamily="34" charset="0"/>
              </a:rPr>
              <a:t>aged 45 to 54 </a:t>
            </a:r>
            <a:r>
              <a:rPr lang="en-GB" sz="1400" dirty="0">
                <a:solidFill>
                  <a:srgbClr val="002060"/>
                </a:solidFill>
                <a:latin typeface="Arial" panose="020B0604020202020204" pitchFamily="34" charset="0"/>
                <a:ea typeface="Calibri" panose="020F0502020204030204" pitchFamily="34" charset="0"/>
              </a:rPr>
              <a:t>are the most likely to have attended a weekend or evening appointment </a:t>
            </a:r>
            <a:r>
              <a:rPr lang="en-GB" sz="1400" i="1" dirty="0">
                <a:solidFill>
                  <a:srgbClr val="002060"/>
                </a:solidFill>
                <a:latin typeface="Arial" panose="020B0604020202020204" pitchFamily="34" charset="0"/>
                <a:ea typeface="Calibri" panose="020F0502020204030204" pitchFamily="34" charset="0"/>
              </a:rPr>
              <a:t>(</a:t>
            </a:r>
            <a:r>
              <a:rPr lang="en-GB" sz="1400" b="1" i="1" dirty="0">
                <a:solidFill>
                  <a:srgbClr val="718434"/>
                </a:solidFill>
                <a:latin typeface="Arial" panose="020B0604020202020204" pitchFamily="34" charset="0"/>
                <a:ea typeface="Calibri" panose="020F0502020204030204" pitchFamily="34" charset="0"/>
              </a:rPr>
              <a:t>85% </a:t>
            </a:r>
            <a:r>
              <a:rPr lang="en-GB" sz="1400" i="1" dirty="0">
                <a:solidFill>
                  <a:srgbClr val="002060"/>
                </a:solidFill>
                <a:latin typeface="Arial" panose="020B0604020202020204" pitchFamily="34" charset="0"/>
                <a:ea typeface="Calibri" panose="020F0502020204030204" pitchFamily="34" charset="0"/>
              </a:rPr>
              <a:t>of this age group had attended, compared to </a:t>
            </a:r>
            <a:r>
              <a:rPr lang="en-GB" sz="1400" b="1" i="1" dirty="0">
                <a:solidFill>
                  <a:srgbClr val="718434"/>
                </a:solidFill>
                <a:latin typeface="Arial" panose="020B0604020202020204" pitchFamily="34" charset="0"/>
                <a:ea typeface="Calibri" panose="020F0502020204030204" pitchFamily="34" charset="0"/>
              </a:rPr>
              <a:t>60% </a:t>
            </a:r>
            <a:r>
              <a:rPr lang="en-GB" sz="1400" i="1" dirty="0">
                <a:solidFill>
                  <a:srgbClr val="002060"/>
                </a:solidFill>
                <a:latin typeface="Arial" panose="020B0604020202020204" pitchFamily="34" charset="0"/>
                <a:ea typeface="Calibri" panose="020F0502020204030204" pitchFamily="34" charset="0"/>
              </a:rPr>
              <a:t>of the total sample)</a:t>
            </a:r>
            <a:endParaRPr lang="en-GB" sz="1400" i="1" dirty="0">
              <a:solidFill>
                <a:srgbClr val="002060"/>
              </a:solidFill>
              <a:effectLst/>
              <a:latin typeface="Arial" panose="020B0604020202020204" pitchFamily="34" charset="0"/>
              <a:ea typeface="Calibri" panose="020F0502020204030204" pitchFamily="34" charset="0"/>
            </a:endParaRPr>
          </a:p>
          <a:p>
            <a:pPr marL="171450" indent="-171450">
              <a:buFont typeface="Courier New" panose="02070309020205020404" pitchFamily="49" charset="0"/>
              <a:buChar char="o"/>
            </a:pPr>
            <a:endParaRPr lang="en-GB" sz="1400" dirty="0">
              <a:solidFill>
                <a:srgbClr val="002060"/>
              </a:solidFill>
              <a:latin typeface="Arial" panose="020B0604020202020204" pitchFamily="34" charset="0"/>
              <a:ea typeface="Calibri" panose="020F0502020204030204" pitchFamily="34" charset="0"/>
            </a:endParaRPr>
          </a:p>
          <a:p>
            <a:pPr marL="171450" indent="-171450">
              <a:buFont typeface="Courier New" panose="02070309020205020404" pitchFamily="49" charset="0"/>
              <a:buChar char="o"/>
            </a:pPr>
            <a:r>
              <a:rPr lang="en-GB" sz="1400" dirty="0">
                <a:solidFill>
                  <a:srgbClr val="002060"/>
                </a:solidFill>
                <a:effectLst/>
                <a:latin typeface="Arial" panose="020B0604020202020204" pitchFamily="34" charset="0"/>
                <a:ea typeface="Calibri" panose="020F0502020204030204" pitchFamily="34" charset="0"/>
              </a:rPr>
              <a:t>Comparisons across the sub-groups reveal: </a:t>
            </a:r>
          </a:p>
          <a:p>
            <a:pPr marL="628650" lvl="1" indent="-171450">
              <a:buFont typeface="Courier New" panose="02070309020205020404" pitchFamily="49" charset="0"/>
              <a:buChar char="o"/>
            </a:pPr>
            <a:r>
              <a:rPr lang="en-GB" sz="1400" dirty="0">
                <a:solidFill>
                  <a:srgbClr val="002060"/>
                </a:solidFill>
                <a:effectLst/>
                <a:latin typeface="Arial" panose="020B0604020202020204" pitchFamily="34" charset="0"/>
                <a:ea typeface="Calibri" panose="020F0502020204030204" pitchFamily="34" charset="0"/>
              </a:rPr>
              <a:t>Those in </a:t>
            </a:r>
            <a:r>
              <a:rPr lang="en-GB" sz="1400" b="1" dirty="0">
                <a:solidFill>
                  <a:srgbClr val="00B0F0"/>
                </a:solidFill>
                <a:effectLst/>
                <a:latin typeface="Arial" panose="020B0604020202020204" pitchFamily="34" charset="0"/>
                <a:ea typeface="Calibri" panose="020F0502020204030204" pitchFamily="34" charset="0"/>
              </a:rPr>
              <a:t>Barnet</a:t>
            </a:r>
            <a:r>
              <a:rPr lang="en-GB" sz="1400" dirty="0">
                <a:solidFill>
                  <a:srgbClr val="002060"/>
                </a:solidFill>
                <a:effectLst/>
                <a:latin typeface="Arial" panose="020B0604020202020204" pitchFamily="34" charset="0"/>
                <a:ea typeface="Calibri" panose="020F0502020204030204" pitchFamily="34" charset="0"/>
              </a:rPr>
              <a:t> were more likely to say they’d never needed such an appointment (</a:t>
            </a:r>
            <a:r>
              <a:rPr lang="en-GB" sz="1400" b="1" dirty="0">
                <a:solidFill>
                  <a:srgbClr val="00B0F0"/>
                </a:solidFill>
                <a:effectLst/>
                <a:latin typeface="Arial" panose="020B0604020202020204" pitchFamily="34" charset="0"/>
                <a:ea typeface="Calibri" panose="020F0502020204030204" pitchFamily="34" charset="0"/>
              </a:rPr>
              <a:t>31%</a:t>
            </a:r>
            <a:r>
              <a:rPr lang="en-GB" sz="1400" dirty="0">
                <a:solidFill>
                  <a:srgbClr val="002060"/>
                </a:solidFill>
                <a:effectLst/>
                <a:latin typeface="Arial" panose="020B0604020202020204" pitchFamily="34" charset="0"/>
                <a:ea typeface="Calibri" panose="020F0502020204030204" pitchFamily="34" charset="0"/>
              </a:rPr>
              <a:t>), as were those </a:t>
            </a:r>
            <a:r>
              <a:rPr lang="en-GB" sz="1400" b="1" dirty="0">
                <a:solidFill>
                  <a:srgbClr val="00B0F0"/>
                </a:solidFill>
                <a:effectLst/>
                <a:latin typeface="Arial" panose="020B0604020202020204" pitchFamily="34" charset="0"/>
                <a:ea typeface="Calibri" panose="020F0502020204030204" pitchFamily="34" charset="0"/>
              </a:rPr>
              <a:t>aged 65+ </a:t>
            </a:r>
            <a:r>
              <a:rPr lang="en-GB" sz="1400" dirty="0">
                <a:solidFill>
                  <a:srgbClr val="002060"/>
                </a:solidFill>
                <a:effectLst/>
                <a:latin typeface="Arial" panose="020B0604020202020204" pitchFamily="34" charset="0"/>
                <a:ea typeface="Calibri" panose="020F0502020204030204" pitchFamily="34" charset="0"/>
              </a:rPr>
              <a:t>(</a:t>
            </a:r>
            <a:r>
              <a:rPr lang="en-GB" sz="1400" b="1" dirty="0">
                <a:solidFill>
                  <a:srgbClr val="00B0F0"/>
                </a:solidFill>
                <a:effectLst/>
                <a:latin typeface="Arial" panose="020B0604020202020204" pitchFamily="34" charset="0"/>
                <a:ea typeface="Calibri" panose="020F0502020204030204" pitchFamily="34" charset="0"/>
              </a:rPr>
              <a:t>42%</a:t>
            </a:r>
            <a:r>
              <a:rPr lang="en-GB" sz="1400" dirty="0">
                <a:solidFill>
                  <a:srgbClr val="002060"/>
                </a:solidFill>
                <a:effectLst/>
                <a:latin typeface="Arial" panose="020B0604020202020204" pitchFamily="34" charset="0"/>
                <a:ea typeface="Calibri" panose="020F0502020204030204" pitchFamily="34" charset="0"/>
              </a:rPr>
              <a:t>). </a:t>
            </a:r>
          </a:p>
          <a:p>
            <a:pPr marL="628650" lvl="1" indent="-171450">
              <a:buFont typeface="Courier New" panose="02070309020205020404" pitchFamily="49" charset="0"/>
              <a:buChar char="o"/>
            </a:pPr>
            <a:r>
              <a:rPr lang="en-GB" sz="1400" dirty="0">
                <a:solidFill>
                  <a:srgbClr val="002060"/>
                </a:solidFill>
                <a:effectLst/>
                <a:latin typeface="Arial" panose="020B0604020202020204" pitchFamily="34" charset="0"/>
                <a:ea typeface="Calibri" panose="020F0502020204030204" pitchFamily="34" charset="0"/>
              </a:rPr>
              <a:t>Those in </a:t>
            </a:r>
            <a:r>
              <a:rPr lang="en-GB" sz="1400" b="1" dirty="0">
                <a:solidFill>
                  <a:srgbClr val="00B0F0"/>
                </a:solidFill>
                <a:effectLst/>
                <a:latin typeface="Arial" panose="020B0604020202020204" pitchFamily="34" charset="0"/>
                <a:ea typeface="Calibri" panose="020F0502020204030204" pitchFamily="34" charset="0"/>
              </a:rPr>
              <a:t>Enfield</a:t>
            </a:r>
            <a:r>
              <a:rPr lang="en-GB" sz="1400" dirty="0">
                <a:solidFill>
                  <a:srgbClr val="002060"/>
                </a:solidFill>
                <a:effectLst/>
                <a:latin typeface="Arial" panose="020B0604020202020204" pitchFamily="34" charset="0"/>
                <a:ea typeface="Calibri" panose="020F0502020204030204" pitchFamily="34" charset="0"/>
              </a:rPr>
              <a:t> </a:t>
            </a:r>
            <a:r>
              <a:rPr lang="en-GB" sz="1400" dirty="0">
                <a:solidFill>
                  <a:srgbClr val="002060"/>
                </a:solidFill>
                <a:latin typeface="Arial" panose="020B0604020202020204" pitchFamily="34" charset="0"/>
                <a:ea typeface="Calibri" panose="020F0502020204030204" pitchFamily="34" charset="0"/>
              </a:rPr>
              <a:t>were </a:t>
            </a:r>
            <a:r>
              <a:rPr lang="en-GB" sz="1400" dirty="0">
                <a:solidFill>
                  <a:srgbClr val="002060"/>
                </a:solidFill>
                <a:effectLst/>
                <a:latin typeface="Arial" panose="020B0604020202020204" pitchFamily="34" charset="0"/>
                <a:ea typeface="Calibri" panose="020F0502020204030204" pitchFamily="34" charset="0"/>
              </a:rPr>
              <a:t>more likely to say they did not know this was an option (</a:t>
            </a:r>
            <a:r>
              <a:rPr lang="en-GB" sz="1400" b="1" dirty="0">
                <a:solidFill>
                  <a:srgbClr val="00B0F0"/>
                </a:solidFill>
                <a:effectLst/>
                <a:latin typeface="Arial" panose="020B0604020202020204" pitchFamily="34" charset="0"/>
                <a:ea typeface="Calibri" panose="020F0502020204030204" pitchFamily="34" charset="0"/>
              </a:rPr>
              <a:t>36%</a:t>
            </a:r>
            <a:r>
              <a:rPr lang="en-GB" sz="1400" dirty="0">
                <a:solidFill>
                  <a:srgbClr val="002060"/>
                </a:solidFill>
                <a:effectLst/>
                <a:latin typeface="Arial" panose="020B0604020202020204" pitchFamily="34" charset="0"/>
                <a:ea typeface="Calibri" panose="020F0502020204030204" pitchFamily="34" charset="0"/>
              </a:rPr>
              <a:t>), as were </a:t>
            </a:r>
            <a:r>
              <a:rPr lang="en-GB" sz="1400" b="1" dirty="0">
                <a:solidFill>
                  <a:srgbClr val="00B0F0"/>
                </a:solidFill>
                <a:effectLst/>
                <a:latin typeface="Arial" panose="020B0604020202020204" pitchFamily="34" charset="0"/>
                <a:ea typeface="Calibri" panose="020F0502020204030204" pitchFamily="34" charset="0"/>
              </a:rPr>
              <a:t>females</a:t>
            </a:r>
            <a:r>
              <a:rPr lang="en-GB" sz="1400" dirty="0">
                <a:solidFill>
                  <a:srgbClr val="002060"/>
                </a:solidFill>
                <a:effectLst/>
                <a:latin typeface="Arial" panose="020B0604020202020204" pitchFamily="34" charset="0"/>
                <a:ea typeface="Calibri" panose="020F0502020204030204" pitchFamily="34" charset="0"/>
              </a:rPr>
              <a:t> (</a:t>
            </a:r>
            <a:r>
              <a:rPr lang="en-GB" sz="1400" b="1" dirty="0">
                <a:solidFill>
                  <a:srgbClr val="00B0F0"/>
                </a:solidFill>
                <a:effectLst/>
                <a:latin typeface="Arial" panose="020B0604020202020204" pitchFamily="34" charset="0"/>
                <a:ea typeface="Calibri" panose="020F0502020204030204" pitchFamily="34" charset="0"/>
              </a:rPr>
              <a:t>30%)</a:t>
            </a:r>
            <a:endParaRPr lang="en-GB" sz="1400" b="1" dirty="0">
              <a:solidFill>
                <a:srgbClr val="00B0F0"/>
              </a:solidFill>
              <a:latin typeface="Arial" panose="020B0604020202020204" pitchFamily="34" charset="0"/>
              <a:ea typeface="Calibri" panose="020F0502020204030204" pitchFamily="34" charset="0"/>
            </a:endParaRPr>
          </a:p>
          <a:p>
            <a:pPr marL="171450" indent="-171450">
              <a:buFont typeface="Courier New" panose="02070309020205020404" pitchFamily="49" charset="0"/>
              <a:buChar char="o"/>
            </a:pPr>
            <a:endParaRPr lang="en-GB" sz="1100" dirty="0">
              <a:solidFill>
                <a:srgbClr val="002060"/>
              </a:solidFill>
              <a:latin typeface="Arial" panose="020B0604020202020204" pitchFamily="34" charset="0"/>
              <a:ea typeface="Calibri" panose="020F0502020204030204" pitchFamily="34" charset="0"/>
            </a:endParaRPr>
          </a:p>
        </p:txBody>
      </p:sp>
      <p:sp>
        <p:nvSpPr>
          <p:cNvPr id="2" name="Rectangle 1">
            <a:extLst>
              <a:ext uri="{FF2B5EF4-FFF2-40B4-BE49-F238E27FC236}">
                <a16:creationId xmlns:a16="http://schemas.microsoft.com/office/drawing/2014/main" id="{AD61E8B1-9641-BDD9-3F46-2032B4820F77}"/>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pic>
        <p:nvPicPr>
          <p:cNvPr id="7" name="Picture 6">
            <a:extLst>
              <a:ext uri="{FF2B5EF4-FFF2-40B4-BE49-F238E27FC236}">
                <a16:creationId xmlns:a16="http://schemas.microsoft.com/office/drawing/2014/main" id="{F0C88AC0-5BCF-E974-76DA-57E707636D69}"/>
              </a:ext>
            </a:extLst>
          </p:cNvPr>
          <p:cNvPicPr>
            <a:picLocks noChangeAspect="1"/>
          </p:cNvPicPr>
          <p:nvPr/>
        </p:nvPicPr>
        <p:blipFill>
          <a:blip r:embed="rId3"/>
          <a:stretch>
            <a:fillRect/>
          </a:stretch>
        </p:blipFill>
        <p:spPr>
          <a:xfrm>
            <a:off x="10369834" y="127760"/>
            <a:ext cx="1562318" cy="1533739"/>
          </a:xfrm>
          <a:prstGeom prst="rect">
            <a:avLst/>
          </a:prstGeom>
        </p:spPr>
      </p:pic>
      <p:graphicFrame>
        <p:nvGraphicFramePr>
          <p:cNvPr id="8" name="Content Placeholder 7">
            <a:extLst>
              <a:ext uri="{FF2B5EF4-FFF2-40B4-BE49-F238E27FC236}">
                <a16:creationId xmlns:a16="http://schemas.microsoft.com/office/drawing/2014/main" id="{0AEE2DD7-F621-3BB7-1041-AF143CE99620}"/>
              </a:ext>
            </a:extLst>
          </p:cNvPr>
          <p:cNvGraphicFramePr>
            <a:graphicFrameLocks/>
          </p:cNvGraphicFramePr>
          <p:nvPr>
            <p:extLst>
              <p:ext uri="{D42A27DB-BD31-4B8C-83A1-F6EECF244321}">
                <p14:modId xmlns:p14="http://schemas.microsoft.com/office/powerpoint/2010/main" val="2798231782"/>
              </p:ext>
            </p:extLst>
          </p:nvPr>
        </p:nvGraphicFramePr>
        <p:xfrm>
          <a:off x="-1272399" y="1777762"/>
          <a:ext cx="9109519" cy="43147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21097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B36BB-F06D-E310-CE7E-F06A9F4A0D9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42678D-E79A-928B-DE6E-727F2CD56D5F}"/>
              </a:ext>
            </a:extLst>
          </p:cNvPr>
          <p:cNvSpPr>
            <a:spLocks noGrp="1"/>
          </p:cNvSpPr>
          <p:nvPr>
            <p:ph type="sldNum" sz="quarter" idx="12"/>
          </p:nvPr>
        </p:nvSpPr>
        <p:spPr>
          <a:xfrm>
            <a:off x="9287986" y="6488364"/>
            <a:ext cx="2743200" cy="365125"/>
          </a:xfrm>
        </p:spPr>
        <p:txBody>
          <a:bodyPr/>
          <a:lstStyle/>
          <a:p>
            <a:fld id="{F6E39E37-6BC0-A248-806A-337B0CEF6126}" type="slidenum">
              <a:rPr lang="en-US" smtClean="0"/>
              <a:t>13</a:t>
            </a:fld>
            <a:endParaRPr lang="en-US"/>
          </a:p>
        </p:txBody>
      </p:sp>
      <p:sp>
        <p:nvSpPr>
          <p:cNvPr id="2" name="TextBox 1">
            <a:extLst>
              <a:ext uri="{FF2B5EF4-FFF2-40B4-BE49-F238E27FC236}">
                <a16:creationId xmlns:a16="http://schemas.microsoft.com/office/drawing/2014/main" id="{1DEAD7A0-D9E3-5AEB-8423-0701EB5ACF6E}"/>
              </a:ext>
            </a:extLst>
          </p:cNvPr>
          <p:cNvSpPr txBox="1"/>
          <p:nvPr/>
        </p:nvSpPr>
        <p:spPr>
          <a:xfrm>
            <a:off x="2468405" y="6417509"/>
            <a:ext cx="6929722" cy="400110"/>
          </a:xfrm>
          <a:prstGeom prst="rect">
            <a:avLst/>
          </a:prstGeom>
          <a:noFill/>
        </p:spPr>
        <p:txBody>
          <a:bodyPr wrap="square" rtlCol="0">
            <a:spAutoFit/>
          </a:bodyPr>
          <a:lstStyle/>
          <a:p>
            <a:r>
              <a:rPr lang="en-GB" sz="1000" i="1" dirty="0">
                <a:solidFill>
                  <a:srgbClr val="002060"/>
                </a:solidFill>
              </a:rPr>
              <a:t>Q How would you describe your experience of booking that evening or weekend appointment? </a:t>
            </a:r>
            <a:r>
              <a:rPr lang="en-GB" sz="1000" i="1" dirty="0">
                <a:solidFill>
                  <a:srgbClr val="002060"/>
                </a:solidFill>
                <a:ea typeface="Calibri" panose="020F0502020204030204" pitchFamily="34" charset="0"/>
              </a:rPr>
              <a:t>    </a:t>
            </a:r>
          </a:p>
          <a:p>
            <a:r>
              <a:rPr lang="en-US" sz="1000" i="1" dirty="0">
                <a:solidFill>
                  <a:srgbClr val="002060"/>
                </a:solidFill>
                <a:effectLst/>
                <a:ea typeface="Calibri" panose="020F0502020204030204" pitchFamily="34" charset="0"/>
              </a:rPr>
              <a:t>Base: n=</a:t>
            </a:r>
            <a:r>
              <a:rPr lang="en-US" sz="1000" i="1" dirty="0">
                <a:solidFill>
                  <a:srgbClr val="002060"/>
                </a:solidFill>
                <a:ea typeface="Calibri" panose="020F0502020204030204" pitchFamily="34" charset="0"/>
              </a:rPr>
              <a:t>73,</a:t>
            </a:r>
            <a:r>
              <a:rPr lang="en-US" sz="1000" i="1" dirty="0">
                <a:solidFill>
                  <a:srgbClr val="002060"/>
                </a:solidFill>
                <a:effectLst/>
                <a:ea typeface="Calibri" panose="020F0502020204030204" pitchFamily="34" charset="0"/>
              </a:rPr>
              <a:t> those who had ever had an evening or weekend GP appointment and could remember the experience</a:t>
            </a:r>
            <a:endParaRPr lang="en-GB" sz="1000" i="1" dirty="0">
              <a:solidFill>
                <a:srgbClr val="002060"/>
              </a:solidFill>
            </a:endParaRPr>
          </a:p>
        </p:txBody>
      </p:sp>
      <p:sp>
        <p:nvSpPr>
          <p:cNvPr id="8" name="Text Placeholder 1">
            <a:extLst>
              <a:ext uri="{FF2B5EF4-FFF2-40B4-BE49-F238E27FC236}">
                <a16:creationId xmlns:a16="http://schemas.microsoft.com/office/drawing/2014/main" id="{D27A9102-17FD-E596-2B11-2E103EC1D022}"/>
              </a:ext>
            </a:extLst>
          </p:cNvPr>
          <p:cNvSpPr txBox="1">
            <a:spLocks/>
          </p:cNvSpPr>
          <p:nvPr/>
        </p:nvSpPr>
        <p:spPr>
          <a:xfrm>
            <a:off x="108213" y="377519"/>
            <a:ext cx="9961123" cy="1404444"/>
          </a:xfrm>
          <a:prstGeom prst="rect">
            <a:avLst/>
          </a:prstGeom>
        </p:spPr>
        <p:txBody>
          <a:bodyPr vert="horz" lIns="216000" tIns="45720" rIns="21600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2000" dirty="0">
                <a:solidFill>
                  <a:srgbClr val="90A842"/>
                </a:solidFill>
                <a:latin typeface="Arial" panose="020B0604020202020204" pitchFamily="34" charset="0"/>
                <a:ea typeface="Times New Roman" panose="02020603050405020304" pitchFamily="18" charset="0"/>
                <a:cs typeface="Arial" panose="020B0604020202020204" pitchFamily="34" charset="0"/>
              </a:rPr>
              <a:t>(78%)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those who had ever had an evening or weekend GP appointment (and could remember the experience) found it a fairly or very good experience</a:t>
            </a:r>
            <a:endParaRPr lang="en-US" sz="2000" dirty="0">
              <a:solidFill>
                <a:srgbClr val="90A842"/>
              </a:solidFill>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3" name="Content Placeholder 7">
            <a:extLst>
              <a:ext uri="{FF2B5EF4-FFF2-40B4-BE49-F238E27FC236}">
                <a16:creationId xmlns:a16="http://schemas.microsoft.com/office/drawing/2014/main" id="{702DF104-4078-754B-5AD2-0FDB697EE409}"/>
              </a:ext>
            </a:extLst>
          </p:cNvPr>
          <p:cNvGraphicFramePr>
            <a:graphicFrameLocks/>
          </p:cNvGraphicFramePr>
          <p:nvPr>
            <p:extLst>
              <p:ext uri="{D42A27DB-BD31-4B8C-83A1-F6EECF244321}">
                <p14:modId xmlns:p14="http://schemas.microsoft.com/office/powerpoint/2010/main" val="252688488"/>
              </p:ext>
            </p:extLst>
          </p:nvPr>
        </p:nvGraphicFramePr>
        <p:xfrm>
          <a:off x="764281" y="1879225"/>
          <a:ext cx="9305055" cy="385664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EE9F4B76-1A5F-EA29-742F-FF8C2F61655F}"/>
              </a:ext>
            </a:extLst>
          </p:cNvPr>
          <p:cNvSpPr txBox="1"/>
          <p:nvPr/>
        </p:nvSpPr>
        <p:spPr>
          <a:xfrm>
            <a:off x="9060876" y="3807548"/>
            <a:ext cx="1851789" cy="369332"/>
          </a:xfrm>
          <a:prstGeom prst="rect">
            <a:avLst/>
          </a:prstGeom>
          <a:noFill/>
        </p:spPr>
        <p:txBody>
          <a:bodyPr wrap="none" rtlCol="0">
            <a:spAutoFit/>
          </a:bodyPr>
          <a:lstStyle/>
          <a:p>
            <a:r>
              <a:rPr lang="en-GB" b="1" dirty="0">
                <a:solidFill>
                  <a:srgbClr val="90A842"/>
                </a:solidFill>
              </a:rPr>
              <a:t>78% say ‘good’</a:t>
            </a:r>
          </a:p>
        </p:txBody>
      </p:sp>
      <p:sp>
        <p:nvSpPr>
          <p:cNvPr id="6" name="Rectangle 5">
            <a:extLst>
              <a:ext uri="{FF2B5EF4-FFF2-40B4-BE49-F238E27FC236}">
                <a16:creationId xmlns:a16="http://schemas.microsoft.com/office/drawing/2014/main" id="{98DA495F-EEDE-6485-064A-B2533B8AF9AF}"/>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pic>
        <p:nvPicPr>
          <p:cNvPr id="13" name="Picture 12">
            <a:extLst>
              <a:ext uri="{FF2B5EF4-FFF2-40B4-BE49-F238E27FC236}">
                <a16:creationId xmlns:a16="http://schemas.microsoft.com/office/drawing/2014/main" id="{2E31C1A5-DD96-7D15-0698-F3BD796A2388}"/>
              </a:ext>
            </a:extLst>
          </p:cNvPr>
          <p:cNvPicPr>
            <a:picLocks noChangeAspect="1"/>
          </p:cNvPicPr>
          <p:nvPr/>
        </p:nvPicPr>
        <p:blipFill>
          <a:blip r:embed="rId4"/>
          <a:stretch>
            <a:fillRect/>
          </a:stretch>
        </p:blipFill>
        <p:spPr>
          <a:xfrm>
            <a:off x="10369834" y="127760"/>
            <a:ext cx="1562318" cy="1533739"/>
          </a:xfrm>
          <a:prstGeom prst="rect">
            <a:avLst/>
          </a:prstGeom>
        </p:spPr>
      </p:pic>
    </p:spTree>
    <p:extLst>
      <p:ext uri="{BB962C8B-B14F-4D97-AF65-F5344CB8AC3E}">
        <p14:creationId xmlns:p14="http://schemas.microsoft.com/office/powerpoint/2010/main" val="2544614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B466E-E5C7-5F2B-CE43-19BC051608B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46CB2E-3EE3-7DB2-1BE8-EF127CB68716}"/>
              </a:ext>
            </a:extLst>
          </p:cNvPr>
          <p:cNvSpPr>
            <a:spLocks noGrp="1"/>
          </p:cNvSpPr>
          <p:nvPr>
            <p:ph type="sldNum" sz="quarter" idx="12"/>
          </p:nvPr>
        </p:nvSpPr>
        <p:spPr/>
        <p:txBody>
          <a:bodyPr/>
          <a:lstStyle/>
          <a:p>
            <a:fld id="{F6E39E37-6BC0-A248-806A-337B0CEF6126}" type="slidenum">
              <a:rPr lang="en-US" smtClean="0"/>
              <a:t>14</a:t>
            </a:fld>
            <a:endParaRPr lang="en-US" dirty="0"/>
          </a:p>
        </p:txBody>
      </p:sp>
      <p:sp>
        <p:nvSpPr>
          <p:cNvPr id="10" name="Text Placeholder 1">
            <a:extLst>
              <a:ext uri="{FF2B5EF4-FFF2-40B4-BE49-F238E27FC236}">
                <a16:creationId xmlns:a16="http://schemas.microsoft.com/office/drawing/2014/main" id="{EE768EA8-AFC6-FF08-7484-87D4362C3BD3}"/>
              </a:ext>
            </a:extLst>
          </p:cNvPr>
          <p:cNvSpPr>
            <a:spLocks noGrp="1"/>
          </p:cNvSpPr>
          <p:nvPr>
            <p:ph type="body" sz="quarter" idx="13"/>
          </p:nvPr>
        </p:nvSpPr>
        <p:spPr>
          <a:xfrm>
            <a:off x="90400" y="366916"/>
            <a:ext cx="10593394" cy="1404444"/>
          </a:xfrm>
        </p:spPr>
        <p:txBody>
          <a:bodyPr>
            <a:normAutofit fontScale="92500" lnSpcReduction="20000"/>
          </a:bodyPr>
          <a:lstStyle/>
          <a:p>
            <a:pPr>
              <a:lnSpc>
                <a:spcPct val="110000"/>
              </a:lnSpc>
            </a:pP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were asked how the evening/weekend appointment booking process could be enhanced or improved </a:t>
            </a:r>
            <a:r>
              <a:rPr lang="en-US" sz="14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(from a prompted list of options)</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 The main ways selected were </a:t>
            </a:r>
            <a:r>
              <a:rPr lang="en-US" sz="24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more appointments available</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24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clearer instructions on how to access these services </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24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 being able to book further in advance</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endParaRPr lang="en-US" sz="2400" dirty="0">
              <a:solidFill>
                <a:srgbClr val="002060"/>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8501DA4D-497D-85A6-3FFE-081F0097DE8A}"/>
              </a:ext>
            </a:extLst>
          </p:cNvPr>
          <p:cNvSpPr txBox="1"/>
          <p:nvPr/>
        </p:nvSpPr>
        <p:spPr>
          <a:xfrm>
            <a:off x="1895984" y="6474716"/>
            <a:ext cx="8400032" cy="400110"/>
          </a:xfrm>
          <a:prstGeom prst="rect">
            <a:avLst/>
          </a:prstGeom>
          <a:noFill/>
        </p:spPr>
        <p:txBody>
          <a:bodyPr wrap="square" rtlCol="0">
            <a:spAutoFit/>
          </a:bodyPr>
          <a:lstStyle/>
          <a:p>
            <a:r>
              <a:rPr lang="en-GB" sz="1000" i="1" dirty="0">
                <a:solidFill>
                  <a:srgbClr val="002060"/>
                </a:solidFill>
              </a:rPr>
              <a:t>Q:</a:t>
            </a:r>
            <a:r>
              <a:rPr lang="en-US" sz="1000" i="1" dirty="0">
                <a:solidFill>
                  <a:srgbClr val="002060"/>
                </a:solidFill>
                <a:effectLst/>
                <a:ea typeface="Calibri" panose="020F0502020204030204" pitchFamily="34" charset="0"/>
              </a:rPr>
              <a:t> </a:t>
            </a:r>
            <a:r>
              <a:rPr lang="en-GB" sz="1000" i="1" dirty="0">
                <a:solidFill>
                  <a:srgbClr val="002060"/>
                </a:solidFill>
              </a:rPr>
              <a:t>Still thinking about evening and weekend appts, please tell us w</a:t>
            </a:r>
            <a:r>
              <a:rPr lang="en-US" sz="1000" i="1" dirty="0">
                <a:solidFill>
                  <a:srgbClr val="002060"/>
                </a:solidFill>
              </a:rPr>
              <a:t>hat would improve/enhance your experience of the appt booking process for such appointments?        </a:t>
            </a:r>
            <a:r>
              <a:rPr lang="en-US" sz="1000" i="1" dirty="0">
                <a:solidFill>
                  <a:srgbClr val="002060"/>
                </a:solidFill>
                <a:effectLst/>
                <a:ea typeface="Calibri" panose="020F0502020204030204" pitchFamily="34" charset="0"/>
              </a:rPr>
              <a:t>Base: n=66, </a:t>
            </a:r>
            <a:r>
              <a:rPr lang="en-US" sz="1000" i="1" dirty="0">
                <a:solidFill>
                  <a:srgbClr val="002060"/>
                </a:solidFill>
                <a:ea typeface="Calibri" panose="020F0502020204030204" pitchFamily="34" charset="0"/>
              </a:rPr>
              <a:t>those who had ever had an evening or weekend GP appointment and had an improvement to suggest</a:t>
            </a:r>
            <a:endParaRPr lang="en-GB" sz="1000" i="1" dirty="0">
              <a:solidFill>
                <a:srgbClr val="002060"/>
              </a:solidFill>
            </a:endParaRPr>
          </a:p>
        </p:txBody>
      </p:sp>
      <p:sp>
        <p:nvSpPr>
          <p:cNvPr id="22" name="Speech Bubble: Oval 21">
            <a:extLst>
              <a:ext uri="{FF2B5EF4-FFF2-40B4-BE49-F238E27FC236}">
                <a16:creationId xmlns:a16="http://schemas.microsoft.com/office/drawing/2014/main" id="{A3A66CF6-1686-5C17-9E5C-40A732705402}"/>
              </a:ext>
            </a:extLst>
          </p:cNvPr>
          <p:cNvSpPr/>
          <p:nvPr/>
        </p:nvSpPr>
        <p:spPr>
          <a:xfrm>
            <a:off x="236475" y="1897695"/>
            <a:ext cx="2428339" cy="2306827"/>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rPr>
              <a:t>More appointments available</a:t>
            </a:r>
            <a:endParaRPr lang="en-GB" sz="2000" i="1" dirty="0">
              <a:solidFill>
                <a:srgbClr val="002060"/>
              </a:solidFill>
            </a:endParaRPr>
          </a:p>
        </p:txBody>
      </p:sp>
      <p:sp>
        <p:nvSpPr>
          <p:cNvPr id="6" name="Speech Bubble: Oval 5">
            <a:extLst>
              <a:ext uri="{FF2B5EF4-FFF2-40B4-BE49-F238E27FC236}">
                <a16:creationId xmlns:a16="http://schemas.microsoft.com/office/drawing/2014/main" id="{FD521B23-7827-F46E-B038-EE3D5C14E501}"/>
              </a:ext>
            </a:extLst>
          </p:cNvPr>
          <p:cNvSpPr/>
          <p:nvPr/>
        </p:nvSpPr>
        <p:spPr>
          <a:xfrm>
            <a:off x="7612390" y="2458316"/>
            <a:ext cx="1791121" cy="1585612"/>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rgbClr val="002060"/>
                </a:solidFill>
              </a:rPr>
              <a:t>Choice of phone, video or face-to-face appt</a:t>
            </a:r>
            <a:endParaRPr lang="en-GB" b="1" dirty="0">
              <a:solidFill>
                <a:srgbClr val="002060"/>
              </a:solidFill>
            </a:endParaRPr>
          </a:p>
        </p:txBody>
      </p:sp>
      <p:sp>
        <p:nvSpPr>
          <p:cNvPr id="12" name="Speech Bubble: Oval 10">
            <a:extLst>
              <a:ext uri="{FF2B5EF4-FFF2-40B4-BE49-F238E27FC236}">
                <a16:creationId xmlns:a16="http://schemas.microsoft.com/office/drawing/2014/main" id="{5C5F33FA-A17B-2FBC-A8FD-17EE568FDDB1}"/>
              </a:ext>
            </a:extLst>
          </p:cNvPr>
          <p:cNvSpPr/>
          <p:nvPr/>
        </p:nvSpPr>
        <p:spPr>
          <a:xfrm>
            <a:off x="9944490" y="5093232"/>
            <a:ext cx="1763383" cy="726571"/>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2060"/>
                </a:solidFill>
              </a:rPr>
              <a:t>Ability to book through NHS APP or website</a:t>
            </a:r>
          </a:p>
        </p:txBody>
      </p:sp>
      <p:sp>
        <p:nvSpPr>
          <p:cNvPr id="15" name="Speech Bubble: Oval 14">
            <a:extLst>
              <a:ext uri="{FF2B5EF4-FFF2-40B4-BE49-F238E27FC236}">
                <a16:creationId xmlns:a16="http://schemas.microsoft.com/office/drawing/2014/main" id="{1268EE96-5DFB-1698-0DE9-541AA45B7EBA}"/>
              </a:ext>
            </a:extLst>
          </p:cNvPr>
          <p:cNvSpPr/>
          <p:nvPr/>
        </p:nvSpPr>
        <p:spPr>
          <a:xfrm>
            <a:off x="787864" y="5071057"/>
            <a:ext cx="2644947" cy="880320"/>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rPr>
              <a:t>More choice of GP or clinician</a:t>
            </a:r>
            <a:endParaRPr lang="en-GB" i="0" u="none" strike="noStrike" baseline="0" dirty="0">
              <a:solidFill>
                <a:srgbClr val="002060"/>
              </a:solidFill>
            </a:endParaRPr>
          </a:p>
        </p:txBody>
      </p:sp>
      <p:sp>
        <p:nvSpPr>
          <p:cNvPr id="23" name="TextBox 22">
            <a:extLst>
              <a:ext uri="{FF2B5EF4-FFF2-40B4-BE49-F238E27FC236}">
                <a16:creationId xmlns:a16="http://schemas.microsoft.com/office/drawing/2014/main" id="{F8608BB8-34F8-E667-715C-38A0A4781E2A}"/>
              </a:ext>
            </a:extLst>
          </p:cNvPr>
          <p:cNvSpPr txBox="1"/>
          <p:nvPr/>
        </p:nvSpPr>
        <p:spPr>
          <a:xfrm>
            <a:off x="5260630" y="4083157"/>
            <a:ext cx="1385316" cy="500137"/>
          </a:xfrm>
          <a:prstGeom prst="rect">
            <a:avLst/>
          </a:prstGeom>
          <a:noFill/>
        </p:spPr>
        <p:txBody>
          <a:bodyPr wrap="none" rtlCol="0">
            <a:spAutoFit/>
          </a:bodyPr>
          <a:lstStyle/>
          <a:p>
            <a:r>
              <a:rPr lang="en-GB" sz="1600" b="1" i="1" dirty="0">
                <a:solidFill>
                  <a:srgbClr val="002060"/>
                </a:solidFill>
              </a:rPr>
              <a:t>(53%)</a:t>
            </a:r>
          </a:p>
          <a:p>
            <a:r>
              <a:rPr lang="en-GB" sz="1050" i="1" dirty="0">
                <a:solidFill>
                  <a:srgbClr val="002060"/>
                </a:solidFill>
              </a:rPr>
              <a:t>(across sub-groups)</a:t>
            </a:r>
          </a:p>
        </p:txBody>
      </p:sp>
      <p:sp>
        <p:nvSpPr>
          <p:cNvPr id="24" name="Speech Bubble: Oval 23">
            <a:extLst>
              <a:ext uri="{FF2B5EF4-FFF2-40B4-BE49-F238E27FC236}">
                <a16:creationId xmlns:a16="http://schemas.microsoft.com/office/drawing/2014/main" id="{FD01A286-1B94-AC98-3F01-3C6DFAAEF746}"/>
              </a:ext>
            </a:extLst>
          </p:cNvPr>
          <p:cNvSpPr/>
          <p:nvPr/>
        </p:nvSpPr>
        <p:spPr>
          <a:xfrm>
            <a:off x="2936459" y="1941582"/>
            <a:ext cx="2233277" cy="2219052"/>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rPr>
              <a:t>Clearer instructions on how to access evening/ weekend services</a:t>
            </a:r>
            <a:endParaRPr lang="en-GB" sz="1050" dirty="0">
              <a:solidFill>
                <a:srgbClr val="002060"/>
              </a:solidFill>
            </a:endParaRPr>
          </a:p>
        </p:txBody>
      </p:sp>
      <p:sp>
        <p:nvSpPr>
          <p:cNvPr id="26" name="TextBox 25">
            <a:extLst>
              <a:ext uri="{FF2B5EF4-FFF2-40B4-BE49-F238E27FC236}">
                <a16:creationId xmlns:a16="http://schemas.microsoft.com/office/drawing/2014/main" id="{D58819D9-A2B8-7193-8FBF-93BC2EA889CD}"/>
              </a:ext>
            </a:extLst>
          </p:cNvPr>
          <p:cNvSpPr txBox="1"/>
          <p:nvPr/>
        </p:nvSpPr>
        <p:spPr>
          <a:xfrm>
            <a:off x="10117611" y="5819803"/>
            <a:ext cx="1234328" cy="415498"/>
          </a:xfrm>
          <a:prstGeom prst="rect">
            <a:avLst/>
          </a:prstGeom>
          <a:noFill/>
        </p:spPr>
        <p:txBody>
          <a:bodyPr wrap="square" rtlCol="0">
            <a:spAutoFit/>
          </a:bodyPr>
          <a:lstStyle/>
          <a:p>
            <a:r>
              <a:rPr lang="en-GB" sz="1050" i="1" dirty="0">
                <a:solidFill>
                  <a:srgbClr val="002060"/>
                </a:solidFill>
              </a:rPr>
              <a:t>(1 panellist, unprompted)</a:t>
            </a:r>
          </a:p>
        </p:txBody>
      </p:sp>
      <p:sp>
        <p:nvSpPr>
          <p:cNvPr id="13" name="TextBox 12">
            <a:extLst>
              <a:ext uri="{FF2B5EF4-FFF2-40B4-BE49-F238E27FC236}">
                <a16:creationId xmlns:a16="http://schemas.microsoft.com/office/drawing/2014/main" id="{E4798C3F-2DC0-EF6D-A66C-C3742D3ABF62}"/>
              </a:ext>
            </a:extLst>
          </p:cNvPr>
          <p:cNvSpPr txBox="1"/>
          <p:nvPr/>
        </p:nvSpPr>
        <p:spPr>
          <a:xfrm>
            <a:off x="2812604" y="4080480"/>
            <a:ext cx="1686411" cy="823302"/>
          </a:xfrm>
          <a:prstGeom prst="rect">
            <a:avLst/>
          </a:prstGeom>
          <a:noFill/>
        </p:spPr>
        <p:txBody>
          <a:bodyPr wrap="square" rtlCol="0">
            <a:spAutoFit/>
          </a:bodyPr>
          <a:lstStyle/>
          <a:p>
            <a:r>
              <a:rPr lang="en-GB" sz="1600" b="1" i="1" dirty="0">
                <a:solidFill>
                  <a:srgbClr val="002060"/>
                </a:solidFill>
              </a:rPr>
              <a:t>(69%)</a:t>
            </a:r>
          </a:p>
          <a:p>
            <a:r>
              <a:rPr lang="en-GB" sz="1050" i="1" dirty="0">
                <a:solidFill>
                  <a:srgbClr val="002060"/>
                </a:solidFill>
              </a:rPr>
              <a:t>(Notably Barnet, 89%, and those with long term conditions, 81%)</a:t>
            </a:r>
          </a:p>
        </p:txBody>
      </p:sp>
      <p:sp>
        <p:nvSpPr>
          <p:cNvPr id="2" name="Rectangle 1">
            <a:extLst>
              <a:ext uri="{FF2B5EF4-FFF2-40B4-BE49-F238E27FC236}">
                <a16:creationId xmlns:a16="http://schemas.microsoft.com/office/drawing/2014/main" id="{5E041387-545A-9F31-83EF-E1F5C17F6FB2}"/>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pic>
        <p:nvPicPr>
          <p:cNvPr id="5" name="Picture 4">
            <a:extLst>
              <a:ext uri="{FF2B5EF4-FFF2-40B4-BE49-F238E27FC236}">
                <a16:creationId xmlns:a16="http://schemas.microsoft.com/office/drawing/2014/main" id="{4ACE4E0E-57B8-E73F-F188-CFA7733DCDC4}"/>
              </a:ext>
            </a:extLst>
          </p:cNvPr>
          <p:cNvPicPr>
            <a:picLocks noChangeAspect="1"/>
          </p:cNvPicPr>
          <p:nvPr/>
        </p:nvPicPr>
        <p:blipFill>
          <a:blip r:embed="rId3"/>
          <a:stretch>
            <a:fillRect/>
          </a:stretch>
        </p:blipFill>
        <p:spPr>
          <a:xfrm>
            <a:off x="10369834" y="127760"/>
            <a:ext cx="1562318" cy="1533739"/>
          </a:xfrm>
          <a:prstGeom prst="rect">
            <a:avLst/>
          </a:prstGeom>
        </p:spPr>
      </p:pic>
      <p:sp>
        <p:nvSpPr>
          <p:cNvPr id="8" name="TextBox 7">
            <a:extLst>
              <a:ext uri="{FF2B5EF4-FFF2-40B4-BE49-F238E27FC236}">
                <a16:creationId xmlns:a16="http://schemas.microsoft.com/office/drawing/2014/main" id="{40826930-1D7C-0263-5D00-AB56FFD44A36}"/>
              </a:ext>
            </a:extLst>
          </p:cNvPr>
          <p:cNvSpPr txBox="1"/>
          <p:nvPr/>
        </p:nvSpPr>
        <p:spPr>
          <a:xfrm>
            <a:off x="211899" y="4153110"/>
            <a:ext cx="1898439" cy="823302"/>
          </a:xfrm>
          <a:prstGeom prst="rect">
            <a:avLst/>
          </a:prstGeom>
          <a:noFill/>
        </p:spPr>
        <p:txBody>
          <a:bodyPr wrap="square" rtlCol="0">
            <a:spAutoFit/>
          </a:bodyPr>
          <a:lstStyle/>
          <a:p>
            <a:r>
              <a:rPr lang="en-GB" sz="1600" b="1" i="1" dirty="0">
                <a:solidFill>
                  <a:srgbClr val="002060"/>
                </a:solidFill>
              </a:rPr>
              <a:t>(75%)</a:t>
            </a:r>
          </a:p>
          <a:p>
            <a:r>
              <a:rPr lang="en-GB" sz="1050" i="1" dirty="0">
                <a:solidFill>
                  <a:srgbClr val="002060"/>
                </a:solidFill>
              </a:rPr>
              <a:t>(Notably those aged 45-54, and those from ethnic minority backgrounds 87%)</a:t>
            </a:r>
          </a:p>
        </p:txBody>
      </p:sp>
      <p:sp>
        <p:nvSpPr>
          <p:cNvPr id="9" name="Speech Bubble: Oval 8">
            <a:extLst>
              <a:ext uri="{FF2B5EF4-FFF2-40B4-BE49-F238E27FC236}">
                <a16:creationId xmlns:a16="http://schemas.microsoft.com/office/drawing/2014/main" id="{6C1CFD09-5121-84CC-6658-ED68222E2377}"/>
              </a:ext>
            </a:extLst>
          </p:cNvPr>
          <p:cNvSpPr/>
          <p:nvPr/>
        </p:nvSpPr>
        <p:spPr>
          <a:xfrm>
            <a:off x="5432082" y="2358094"/>
            <a:ext cx="1917962" cy="1802539"/>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rPr>
              <a:t>Being able to book further in advance</a:t>
            </a:r>
            <a:endParaRPr lang="en-GB" sz="1050" dirty="0">
              <a:solidFill>
                <a:srgbClr val="002060"/>
              </a:solidFill>
            </a:endParaRPr>
          </a:p>
        </p:txBody>
      </p:sp>
      <p:sp>
        <p:nvSpPr>
          <p:cNvPr id="18" name="TextBox 17">
            <a:extLst>
              <a:ext uri="{FF2B5EF4-FFF2-40B4-BE49-F238E27FC236}">
                <a16:creationId xmlns:a16="http://schemas.microsoft.com/office/drawing/2014/main" id="{9ECAEE31-723A-D433-6DCC-B8536C871E98}"/>
              </a:ext>
            </a:extLst>
          </p:cNvPr>
          <p:cNvSpPr txBox="1"/>
          <p:nvPr/>
        </p:nvSpPr>
        <p:spPr>
          <a:xfrm>
            <a:off x="7478383" y="4013890"/>
            <a:ext cx="1686411" cy="823302"/>
          </a:xfrm>
          <a:prstGeom prst="rect">
            <a:avLst/>
          </a:prstGeom>
          <a:noFill/>
        </p:spPr>
        <p:txBody>
          <a:bodyPr wrap="square" rtlCol="0">
            <a:spAutoFit/>
          </a:bodyPr>
          <a:lstStyle/>
          <a:p>
            <a:r>
              <a:rPr lang="en-GB" sz="1600" b="1" i="1" dirty="0">
                <a:solidFill>
                  <a:srgbClr val="002060"/>
                </a:solidFill>
              </a:rPr>
              <a:t>(48%)</a:t>
            </a:r>
          </a:p>
          <a:p>
            <a:r>
              <a:rPr lang="en-GB" sz="1050" i="1" dirty="0">
                <a:solidFill>
                  <a:srgbClr val="002060"/>
                </a:solidFill>
              </a:rPr>
              <a:t>(Notably those aged 65+, 58%, and those with long term conditions, 63%)</a:t>
            </a:r>
          </a:p>
        </p:txBody>
      </p:sp>
      <p:sp>
        <p:nvSpPr>
          <p:cNvPr id="21" name="Speech Bubble: Oval 20">
            <a:extLst>
              <a:ext uri="{FF2B5EF4-FFF2-40B4-BE49-F238E27FC236}">
                <a16:creationId xmlns:a16="http://schemas.microsoft.com/office/drawing/2014/main" id="{A5AD8D07-7297-3659-BA9E-91EED7ADA97C}"/>
              </a:ext>
            </a:extLst>
          </p:cNvPr>
          <p:cNvSpPr/>
          <p:nvPr/>
        </p:nvSpPr>
        <p:spPr>
          <a:xfrm>
            <a:off x="9665857" y="2465438"/>
            <a:ext cx="1791121" cy="1585612"/>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rgbClr val="002060"/>
                </a:solidFill>
              </a:rPr>
              <a:t>Shorter waiting times for appts</a:t>
            </a:r>
            <a:endParaRPr lang="en-GB" b="1" dirty="0">
              <a:solidFill>
                <a:srgbClr val="002060"/>
              </a:solidFill>
            </a:endParaRPr>
          </a:p>
        </p:txBody>
      </p:sp>
      <p:sp>
        <p:nvSpPr>
          <p:cNvPr id="30" name="TextBox 29">
            <a:extLst>
              <a:ext uri="{FF2B5EF4-FFF2-40B4-BE49-F238E27FC236}">
                <a16:creationId xmlns:a16="http://schemas.microsoft.com/office/drawing/2014/main" id="{3C26BA67-0EC6-3878-4A8A-99B0D32B17AB}"/>
              </a:ext>
            </a:extLst>
          </p:cNvPr>
          <p:cNvSpPr txBox="1"/>
          <p:nvPr/>
        </p:nvSpPr>
        <p:spPr>
          <a:xfrm>
            <a:off x="9665857" y="4002478"/>
            <a:ext cx="1898439" cy="823302"/>
          </a:xfrm>
          <a:prstGeom prst="rect">
            <a:avLst/>
          </a:prstGeom>
          <a:noFill/>
        </p:spPr>
        <p:txBody>
          <a:bodyPr wrap="square" rtlCol="0">
            <a:spAutoFit/>
          </a:bodyPr>
          <a:lstStyle/>
          <a:p>
            <a:r>
              <a:rPr lang="en-GB" sz="1600" b="1" i="1" dirty="0">
                <a:solidFill>
                  <a:srgbClr val="002060"/>
                </a:solidFill>
              </a:rPr>
              <a:t>(47%)</a:t>
            </a:r>
          </a:p>
          <a:p>
            <a:r>
              <a:rPr lang="en-GB" sz="1050" i="1" dirty="0">
                <a:solidFill>
                  <a:srgbClr val="002060"/>
                </a:solidFill>
              </a:rPr>
              <a:t>(Notably those in Islington, 82%,, and those from ethnic minority backgrounds 77%)</a:t>
            </a:r>
          </a:p>
        </p:txBody>
      </p:sp>
      <p:sp>
        <p:nvSpPr>
          <p:cNvPr id="31" name="TextBox 30">
            <a:extLst>
              <a:ext uri="{FF2B5EF4-FFF2-40B4-BE49-F238E27FC236}">
                <a16:creationId xmlns:a16="http://schemas.microsoft.com/office/drawing/2014/main" id="{4AC7C346-ECDD-3917-9D0B-3814668A3130}"/>
              </a:ext>
            </a:extLst>
          </p:cNvPr>
          <p:cNvSpPr txBox="1"/>
          <p:nvPr/>
        </p:nvSpPr>
        <p:spPr>
          <a:xfrm>
            <a:off x="840061" y="5913977"/>
            <a:ext cx="2182815" cy="338554"/>
          </a:xfrm>
          <a:prstGeom prst="rect">
            <a:avLst/>
          </a:prstGeom>
          <a:noFill/>
        </p:spPr>
        <p:txBody>
          <a:bodyPr wrap="square" rtlCol="0">
            <a:spAutoFit/>
          </a:bodyPr>
          <a:lstStyle/>
          <a:p>
            <a:r>
              <a:rPr lang="en-GB" sz="1600" b="1" i="1" dirty="0">
                <a:solidFill>
                  <a:srgbClr val="002060"/>
                </a:solidFill>
              </a:rPr>
              <a:t>(43%) </a:t>
            </a:r>
            <a:r>
              <a:rPr lang="en-GB" sz="1050" i="1" dirty="0">
                <a:solidFill>
                  <a:srgbClr val="002060"/>
                </a:solidFill>
              </a:rPr>
              <a:t>(across sub-groups)</a:t>
            </a:r>
          </a:p>
        </p:txBody>
      </p:sp>
      <p:sp>
        <p:nvSpPr>
          <p:cNvPr id="32" name="Speech Bubble: Oval 31">
            <a:extLst>
              <a:ext uri="{FF2B5EF4-FFF2-40B4-BE49-F238E27FC236}">
                <a16:creationId xmlns:a16="http://schemas.microsoft.com/office/drawing/2014/main" id="{5EAD1E77-BDEC-71EE-D22E-7B076CE1DB25}"/>
              </a:ext>
            </a:extLst>
          </p:cNvPr>
          <p:cNvSpPr/>
          <p:nvPr/>
        </p:nvSpPr>
        <p:spPr>
          <a:xfrm>
            <a:off x="3662200" y="5093232"/>
            <a:ext cx="1425366" cy="891543"/>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Option for online booking</a:t>
            </a:r>
            <a:endParaRPr lang="en-GB" sz="1200" i="0" u="none" strike="noStrike" baseline="0" dirty="0">
              <a:solidFill>
                <a:srgbClr val="002060"/>
              </a:solidFill>
            </a:endParaRPr>
          </a:p>
        </p:txBody>
      </p:sp>
      <p:sp>
        <p:nvSpPr>
          <p:cNvPr id="33" name="TextBox 32">
            <a:extLst>
              <a:ext uri="{FF2B5EF4-FFF2-40B4-BE49-F238E27FC236}">
                <a16:creationId xmlns:a16="http://schemas.microsoft.com/office/drawing/2014/main" id="{F43ED01D-073C-BF0E-FA43-FA185F9F8506}"/>
              </a:ext>
            </a:extLst>
          </p:cNvPr>
          <p:cNvSpPr txBox="1"/>
          <p:nvPr/>
        </p:nvSpPr>
        <p:spPr>
          <a:xfrm>
            <a:off x="3432811" y="5913977"/>
            <a:ext cx="2182815" cy="307777"/>
          </a:xfrm>
          <a:prstGeom prst="rect">
            <a:avLst/>
          </a:prstGeom>
          <a:noFill/>
        </p:spPr>
        <p:txBody>
          <a:bodyPr wrap="square" rtlCol="0">
            <a:spAutoFit/>
          </a:bodyPr>
          <a:lstStyle/>
          <a:p>
            <a:r>
              <a:rPr lang="en-GB" sz="1400" b="1" i="1" dirty="0">
                <a:solidFill>
                  <a:srgbClr val="002060"/>
                </a:solidFill>
              </a:rPr>
              <a:t>(27%) </a:t>
            </a:r>
            <a:r>
              <a:rPr lang="en-GB" sz="1050" i="1" dirty="0">
                <a:solidFill>
                  <a:srgbClr val="002060"/>
                </a:solidFill>
              </a:rPr>
              <a:t>(across sub-groups)</a:t>
            </a:r>
          </a:p>
        </p:txBody>
      </p:sp>
      <p:sp>
        <p:nvSpPr>
          <p:cNvPr id="34" name="Speech Bubble: Oval 33">
            <a:extLst>
              <a:ext uri="{FF2B5EF4-FFF2-40B4-BE49-F238E27FC236}">
                <a16:creationId xmlns:a16="http://schemas.microsoft.com/office/drawing/2014/main" id="{2AD5BD1A-D0D9-CD4D-0DC8-7487D0C7B88A}"/>
              </a:ext>
            </a:extLst>
          </p:cNvPr>
          <p:cNvSpPr/>
          <p:nvPr/>
        </p:nvSpPr>
        <p:spPr>
          <a:xfrm>
            <a:off x="5322845" y="5106633"/>
            <a:ext cx="1425366" cy="891543"/>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Accessible, support non-digital users</a:t>
            </a:r>
            <a:endParaRPr lang="en-GB" sz="1200" i="0" u="none" strike="noStrike" baseline="0" dirty="0">
              <a:solidFill>
                <a:srgbClr val="002060"/>
              </a:solidFill>
            </a:endParaRPr>
          </a:p>
        </p:txBody>
      </p:sp>
      <p:sp>
        <p:nvSpPr>
          <p:cNvPr id="35" name="TextBox 34">
            <a:extLst>
              <a:ext uri="{FF2B5EF4-FFF2-40B4-BE49-F238E27FC236}">
                <a16:creationId xmlns:a16="http://schemas.microsoft.com/office/drawing/2014/main" id="{BEA53348-CC32-F790-B188-A8168C07972A}"/>
              </a:ext>
            </a:extLst>
          </p:cNvPr>
          <p:cNvSpPr txBox="1"/>
          <p:nvPr/>
        </p:nvSpPr>
        <p:spPr>
          <a:xfrm>
            <a:off x="5270964" y="5954844"/>
            <a:ext cx="2182815" cy="307777"/>
          </a:xfrm>
          <a:prstGeom prst="rect">
            <a:avLst/>
          </a:prstGeom>
          <a:noFill/>
        </p:spPr>
        <p:txBody>
          <a:bodyPr wrap="square" rtlCol="0">
            <a:spAutoFit/>
          </a:bodyPr>
          <a:lstStyle/>
          <a:p>
            <a:r>
              <a:rPr lang="en-GB" sz="1400" b="1" i="1" dirty="0">
                <a:solidFill>
                  <a:srgbClr val="002060"/>
                </a:solidFill>
              </a:rPr>
              <a:t>(24%)</a:t>
            </a:r>
            <a:endParaRPr lang="en-GB" sz="1000" i="1" dirty="0">
              <a:solidFill>
                <a:srgbClr val="002060"/>
              </a:solidFill>
            </a:endParaRPr>
          </a:p>
        </p:txBody>
      </p:sp>
      <p:cxnSp>
        <p:nvCxnSpPr>
          <p:cNvPr id="37" name="Straight Arrow Connector 36">
            <a:extLst>
              <a:ext uri="{FF2B5EF4-FFF2-40B4-BE49-F238E27FC236}">
                <a16:creationId xmlns:a16="http://schemas.microsoft.com/office/drawing/2014/main" id="{0D7D45A1-A3EE-64A2-048E-1F670DAA4198}"/>
              </a:ext>
            </a:extLst>
          </p:cNvPr>
          <p:cNvCxnSpPr>
            <a:cxnSpLocks/>
          </p:cNvCxnSpPr>
          <p:nvPr/>
        </p:nvCxnSpPr>
        <p:spPr>
          <a:xfrm flipH="1" flipV="1">
            <a:off x="5031346" y="5844163"/>
            <a:ext cx="56220" cy="154013"/>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3CA8BD8-C0FB-F694-C845-243B345CA726}"/>
              </a:ext>
            </a:extLst>
          </p:cNvPr>
          <p:cNvCxnSpPr/>
          <p:nvPr/>
        </p:nvCxnSpPr>
        <p:spPr>
          <a:xfrm flipV="1">
            <a:off x="5191742" y="5869940"/>
            <a:ext cx="173064" cy="130214"/>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Speech Bubble: Oval 39">
            <a:extLst>
              <a:ext uri="{FF2B5EF4-FFF2-40B4-BE49-F238E27FC236}">
                <a16:creationId xmlns:a16="http://schemas.microsoft.com/office/drawing/2014/main" id="{7ED16BFB-8D49-0554-23D1-EA1B8AEE1723}"/>
              </a:ext>
            </a:extLst>
          </p:cNvPr>
          <p:cNvSpPr/>
          <p:nvPr/>
        </p:nvSpPr>
        <p:spPr>
          <a:xfrm>
            <a:off x="6874674" y="5044062"/>
            <a:ext cx="1712893" cy="1120910"/>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rPr>
              <a:t>Better communication / confirmation messages</a:t>
            </a:r>
            <a:endParaRPr lang="en-GB" sz="1200" i="0" u="none" strike="noStrike" baseline="0" dirty="0">
              <a:solidFill>
                <a:srgbClr val="002060"/>
              </a:solidFill>
            </a:endParaRPr>
          </a:p>
        </p:txBody>
      </p:sp>
      <p:sp>
        <p:nvSpPr>
          <p:cNvPr id="41" name="TextBox 40">
            <a:extLst>
              <a:ext uri="{FF2B5EF4-FFF2-40B4-BE49-F238E27FC236}">
                <a16:creationId xmlns:a16="http://schemas.microsoft.com/office/drawing/2014/main" id="{7B63C351-8353-6D4C-10E8-CAF99BEC25CA}"/>
              </a:ext>
            </a:extLst>
          </p:cNvPr>
          <p:cNvSpPr txBox="1"/>
          <p:nvPr/>
        </p:nvSpPr>
        <p:spPr>
          <a:xfrm>
            <a:off x="6626877" y="6091372"/>
            <a:ext cx="2182815" cy="307777"/>
          </a:xfrm>
          <a:prstGeom prst="rect">
            <a:avLst/>
          </a:prstGeom>
          <a:noFill/>
        </p:spPr>
        <p:txBody>
          <a:bodyPr wrap="square" rtlCol="0">
            <a:spAutoFit/>
          </a:bodyPr>
          <a:lstStyle/>
          <a:p>
            <a:r>
              <a:rPr lang="en-GB" sz="1400" b="1" i="1" dirty="0">
                <a:solidFill>
                  <a:srgbClr val="002060"/>
                </a:solidFill>
              </a:rPr>
              <a:t>(22%)</a:t>
            </a:r>
            <a:endParaRPr lang="en-GB" sz="1000" i="1" dirty="0">
              <a:solidFill>
                <a:srgbClr val="002060"/>
              </a:solidFill>
            </a:endParaRPr>
          </a:p>
        </p:txBody>
      </p:sp>
      <p:sp>
        <p:nvSpPr>
          <p:cNvPr id="42" name="Speech Bubble: Oval 41">
            <a:extLst>
              <a:ext uri="{FF2B5EF4-FFF2-40B4-BE49-F238E27FC236}">
                <a16:creationId xmlns:a16="http://schemas.microsoft.com/office/drawing/2014/main" id="{EF8497AE-A96E-3B14-7999-B586E84C2210}"/>
              </a:ext>
            </a:extLst>
          </p:cNvPr>
          <p:cNvSpPr/>
          <p:nvPr/>
        </p:nvSpPr>
        <p:spPr>
          <a:xfrm>
            <a:off x="8715285" y="5086285"/>
            <a:ext cx="1052692" cy="847032"/>
          </a:xfrm>
          <a:prstGeom prst="wedgeEllipseCallout">
            <a:avLst>
              <a:gd name="adj1" fmla="val -37418"/>
              <a:gd name="adj2" fmla="val 45559"/>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2060"/>
                </a:solidFill>
              </a:rPr>
              <a:t>Clearer info on location of appt</a:t>
            </a:r>
            <a:endParaRPr lang="en-GB" sz="1000" i="0" u="none" strike="noStrike" baseline="0" dirty="0">
              <a:solidFill>
                <a:srgbClr val="002060"/>
              </a:solidFill>
            </a:endParaRPr>
          </a:p>
        </p:txBody>
      </p:sp>
      <p:sp>
        <p:nvSpPr>
          <p:cNvPr id="43" name="TextBox 42">
            <a:extLst>
              <a:ext uri="{FF2B5EF4-FFF2-40B4-BE49-F238E27FC236}">
                <a16:creationId xmlns:a16="http://schemas.microsoft.com/office/drawing/2014/main" id="{CF3FBFDB-4DFA-D9EF-B1A0-31D3EEE38445}"/>
              </a:ext>
            </a:extLst>
          </p:cNvPr>
          <p:cNvSpPr txBox="1"/>
          <p:nvPr/>
        </p:nvSpPr>
        <p:spPr>
          <a:xfrm>
            <a:off x="8587567" y="5903362"/>
            <a:ext cx="2182815" cy="261610"/>
          </a:xfrm>
          <a:prstGeom prst="rect">
            <a:avLst/>
          </a:prstGeom>
          <a:noFill/>
        </p:spPr>
        <p:txBody>
          <a:bodyPr wrap="square" rtlCol="0">
            <a:spAutoFit/>
          </a:bodyPr>
          <a:lstStyle/>
          <a:p>
            <a:r>
              <a:rPr lang="en-GB" sz="1100" b="1" i="1" dirty="0">
                <a:solidFill>
                  <a:srgbClr val="002060"/>
                </a:solidFill>
              </a:rPr>
              <a:t>(8%)</a:t>
            </a:r>
            <a:endParaRPr lang="en-GB" sz="800" i="1" dirty="0">
              <a:solidFill>
                <a:srgbClr val="002060"/>
              </a:solidFill>
            </a:endParaRPr>
          </a:p>
        </p:txBody>
      </p:sp>
    </p:spTree>
    <p:extLst>
      <p:ext uri="{BB962C8B-B14F-4D97-AF65-F5344CB8AC3E}">
        <p14:creationId xmlns:p14="http://schemas.microsoft.com/office/powerpoint/2010/main" val="163247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D499A-2010-B571-A135-B5DB526272D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DA583A-F4E2-773A-7B1C-F18EECEB8B6A}"/>
              </a:ext>
            </a:extLst>
          </p:cNvPr>
          <p:cNvSpPr>
            <a:spLocks noGrp="1"/>
          </p:cNvSpPr>
          <p:nvPr>
            <p:ph type="sldNum" sz="quarter" idx="12"/>
          </p:nvPr>
        </p:nvSpPr>
        <p:spPr/>
        <p:txBody>
          <a:bodyPr/>
          <a:lstStyle/>
          <a:p>
            <a:fld id="{F6E39E37-6BC0-A248-806A-337B0CEF6126}" type="slidenum">
              <a:rPr lang="en-US" smtClean="0"/>
              <a:t>15</a:t>
            </a:fld>
            <a:endParaRPr lang="en-US" dirty="0"/>
          </a:p>
        </p:txBody>
      </p:sp>
      <p:sp>
        <p:nvSpPr>
          <p:cNvPr id="10" name="Text Placeholder 1">
            <a:extLst>
              <a:ext uri="{FF2B5EF4-FFF2-40B4-BE49-F238E27FC236}">
                <a16:creationId xmlns:a16="http://schemas.microsoft.com/office/drawing/2014/main" id="{02888346-4E42-4804-63BF-B333DB06C143}"/>
              </a:ext>
            </a:extLst>
          </p:cNvPr>
          <p:cNvSpPr>
            <a:spLocks noGrp="1"/>
          </p:cNvSpPr>
          <p:nvPr>
            <p:ph type="body" sz="quarter" idx="13"/>
          </p:nvPr>
        </p:nvSpPr>
        <p:spPr>
          <a:xfrm>
            <a:off x="-3516" y="375409"/>
            <a:ext cx="10633198" cy="1367707"/>
          </a:xfrm>
        </p:spPr>
        <p:txBody>
          <a:bodyPr>
            <a:normAutofit fontScale="32500" lnSpcReduction="20000"/>
          </a:bodyPr>
          <a:lstStyle/>
          <a:p>
            <a:pPr>
              <a:lnSpc>
                <a:spcPct val="120000"/>
              </a:lnSpc>
            </a:pP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90%, </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of respondents have </a:t>
            </a:r>
            <a:r>
              <a:rPr lang="en-US"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ever</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visited a pharmacy for health advice, for </a:t>
            </a:r>
            <a:r>
              <a:rPr lang="en-US"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78%</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in total this has been within the last 12 months</a:t>
            </a:r>
          </a:p>
          <a:p>
            <a:pPr>
              <a:lnSpc>
                <a:spcPct val="120000"/>
              </a:lnSpc>
            </a:pPr>
            <a:r>
              <a:rPr lang="en-US" sz="6000" i="1" dirty="0">
                <a:solidFill>
                  <a:srgbClr val="00B0F0"/>
                </a:solidFill>
                <a:latin typeface="Arial" panose="020B0604020202020204" pitchFamily="34" charset="0"/>
                <a:ea typeface="Times New Roman" panose="02020603050405020304" pitchFamily="18" charset="0"/>
                <a:cs typeface="Arial" panose="020B0604020202020204" pitchFamily="34" charset="0"/>
              </a:rPr>
              <a:t>7% have never needed to do this and a further 3% did not know this was an option</a:t>
            </a:r>
          </a:p>
          <a:p>
            <a:pPr>
              <a:lnSpc>
                <a:spcPct val="120000"/>
              </a:lnSpc>
            </a:pPr>
            <a:endParaRPr lang="en-US" sz="5600" i="1" dirty="0">
              <a:solidFill>
                <a:srgbClr val="002060"/>
              </a:solidFill>
            </a:endParaRPr>
          </a:p>
        </p:txBody>
      </p:sp>
      <p:sp>
        <p:nvSpPr>
          <p:cNvPr id="14" name="TextBox 13">
            <a:extLst>
              <a:ext uri="{FF2B5EF4-FFF2-40B4-BE49-F238E27FC236}">
                <a16:creationId xmlns:a16="http://schemas.microsoft.com/office/drawing/2014/main" id="{0B1C66BF-9BB6-C1D5-EA8E-70EF4C87B1A3}"/>
              </a:ext>
            </a:extLst>
          </p:cNvPr>
          <p:cNvSpPr txBox="1"/>
          <p:nvPr/>
        </p:nvSpPr>
        <p:spPr>
          <a:xfrm>
            <a:off x="2107039" y="6570155"/>
            <a:ext cx="7696513" cy="246221"/>
          </a:xfrm>
          <a:prstGeom prst="rect">
            <a:avLst/>
          </a:prstGeom>
          <a:noFill/>
        </p:spPr>
        <p:txBody>
          <a:bodyPr wrap="square" rtlCol="0">
            <a:spAutoFit/>
          </a:bodyPr>
          <a:lstStyle/>
          <a:p>
            <a:r>
              <a:rPr lang="en-GB" sz="1000" i="1" dirty="0">
                <a:solidFill>
                  <a:srgbClr val="002060"/>
                </a:solidFill>
              </a:rPr>
              <a:t>Q:When, if at all, did you last visit a pharmacy for health advice, either for you or a family member/loved one?   </a:t>
            </a:r>
            <a:r>
              <a:rPr lang="en-US" sz="1000" i="1" dirty="0">
                <a:solidFill>
                  <a:srgbClr val="002060"/>
                </a:solidFill>
                <a:effectLst/>
                <a:ea typeface="Calibri" panose="020F0502020204030204" pitchFamily="34" charset="0"/>
              </a:rPr>
              <a:t>Base</a:t>
            </a:r>
            <a:r>
              <a:rPr lang="en-US" sz="1000" i="1" dirty="0">
                <a:solidFill>
                  <a:srgbClr val="002060"/>
                </a:solidFill>
                <a:ea typeface="Calibri" panose="020F0502020204030204" pitchFamily="34" charset="0"/>
              </a:rPr>
              <a:t> = </a:t>
            </a:r>
            <a:r>
              <a:rPr lang="en-US" sz="1000" i="1" dirty="0">
                <a:solidFill>
                  <a:srgbClr val="002060"/>
                </a:solidFill>
                <a:effectLst/>
                <a:ea typeface="Calibri" panose="020F0502020204030204" pitchFamily="34" charset="0"/>
              </a:rPr>
              <a:t>total sample</a:t>
            </a:r>
            <a:endParaRPr lang="en-GB" sz="1000" i="1" dirty="0">
              <a:solidFill>
                <a:srgbClr val="002060"/>
              </a:solidFill>
            </a:endParaRPr>
          </a:p>
        </p:txBody>
      </p:sp>
      <p:sp>
        <p:nvSpPr>
          <p:cNvPr id="39" name="TextBox 38">
            <a:extLst>
              <a:ext uri="{FF2B5EF4-FFF2-40B4-BE49-F238E27FC236}">
                <a16:creationId xmlns:a16="http://schemas.microsoft.com/office/drawing/2014/main" id="{6C0CD44B-32C8-0B39-DD53-9B96BE52392B}"/>
              </a:ext>
            </a:extLst>
          </p:cNvPr>
          <p:cNvSpPr txBox="1"/>
          <p:nvPr/>
        </p:nvSpPr>
        <p:spPr>
          <a:xfrm>
            <a:off x="8570068" y="2838322"/>
            <a:ext cx="3134661" cy="2200602"/>
          </a:xfrm>
          <a:prstGeom prst="rect">
            <a:avLst/>
          </a:prstGeom>
          <a:noFill/>
          <a:ln>
            <a:solidFill>
              <a:schemeClr val="tx1"/>
            </a:solidFill>
          </a:ln>
        </p:spPr>
        <p:txBody>
          <a:bodyPr wrap="square" rtlCol="0">
            <a:spAutoFit/>
          </a:bodyPr>
          <a:lstStyle/>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There are very few differences across the sub-groups</a:t>
            </a:r>
          </a:p>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Slightly higher proportion of those </a:t>
            </a:r>
            <a:r>
              <a:rPr lang="en-GB" sz="1400" b="1" dirty="0">
                <a:solidFill>
                  <a:srgbClr val="00B0F0"/>
                </a:solidFill>
                <a:latin typeface="Arial" panose="020B0604020202020204" pitchFamily="34" charset="0"/>
                <a:ea typeface="Calibri" panose="020F0502020204030204" pitchFamily="34" charset="0"/>
              </a:rPr>
              <a:t>aged</a:t>
            </a:r>
            <a:r>
              <a:rPr lang="en-GB" sz="1400" dirty="0">
                <a:solidFill>
                  <a:srgbClr val="002060"/>
                </a:solidFill>
                <a:latin typeface="Arial" panose="020B0604020202020204" pitchFamily="34" charset="0"/>
                <a:ea typeface="Calibri" panose="020F0502020204030204" pitchFamily="34" charset="0"/>
              </a:rPr>
              <a:t> </a:t>
            </a:r>
            <a:r>
              <a:rPr lang="en-GB" sz="1400" b="1" dirty="0">
                <a:solidFill>
                  <a:srgbClr val="00B0F0"/>
                </a:solidFill>
                <a:latin typeface="Arial" panose="020B0604020202020204" pitchFamily="34" charset="0"/>
                <a:ea typeface="Calibri" panose="020F0502020204030204" pitchFamily="34" charset="0"/>
              </a:rPr>
              <a:t>45-54 </a:t>
            </a:r>
            <a:r>
              <a:rPr lang="en-GB" sz="1400" dirty="0">
                <a:solidFill>
                  <a:srgbClr val="002060"/>
                </a:solidFill>
                <a:latin typeface="Arial" panose="020B0604020202020204" pitchFamily="34" charset="0"/>
                <a:ea typeface="Calibri" panose="020F0502020204030204" pitchFamily="34" charset="0"/>
              </a:rPr>
              <a:t>saying they did not know this was an option (</a:t>
            </a:r>
            <a:r>
              <a:rPr lang="en-GB" sz="1400" b="1" dirty="0">
                <a:solidFill>
                  <a:srgbClr val="00B0F0"/>
                </a:solidFill>
                <a:latin typeface="Arial" panose="020B0604020202020204" pitchFamily="34" charset="0"/>
                <a:ea typeface="Calibri" panose="020F0502020204030204" pitchFamily="34" charset="0"/>
              </a:rPr>
              <a:t>12%</a:t>
            </a:r>
            <a:r>
              <a:rPr lang="en-GB" sz="1400" dirty="0">
                <a:solidFill>
                  <a:srgbClr val="002060"/>
                </a:solidFill>
                <a:latin typeface="Arial" panose="020B0604020202020204" pitchFamily="34" charset="0"/>
                <a:ea typeface="Calibri" panose="020F0502020204030204" pitchFamily="34" charset="0"/>
              </a:rPr>
              <a:t>)</a:t>
            </a:r>
          </a:p>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Slightly higher proportion of those </a:t>
            </a:r>
            <a:r>
              <a:rPr lang="en-GB" sz="1400" b="1" dirty="0">
                <a:solidFill>
                  <a:srgbClr val="00B0F0"/>
                </a:solidFill>
                <a:latin typeface="Arial" panose="020B0604020202020204" pitchFamily="34" charset="0"/>
                <a:ea typeface="Calibri" panose="020F0502020204030204" pitchFamily="34" charset="0"/>
              </a:rPr>
              <a:t>aged 55+</a:t>
            </a:r>
            <a:r>
              <a:rPr lang="en-GB" sz="1400" dirty="0">
                <a:solidFill>
                  <a:srgbClr val="002060"/>
                </a:solidFill>
                <a:latin typeface="Arial" panose="020B0604020202020204" pitchFamily="34" charset="0"/>
                <a:ea typeface="Calibri" panose="020F0502020204030204" pitchFamily="34" charset="0"/>
              </a:rPr>
              <a:t> saying they have never needed health advice from a pharmacist (</a:t>
            </a:r>
            <a:r>
              <a:rPr lang="en-GB" sz="1400" b="1" dirty="0">
                <a:solidFill>
                  <a:srgbClr val="00B0F0"/>
                </a:solidFill>
                <a:latin typeface="Arial" panose="020B0604020202020204" pitchFamily="34" charset="0"/>
                <a:ea typeface="Calibri" panose="020F0502020204030204" pitchFamily="34" charset="0"/>
              </a:rPr>
              <a:t>18%</a:t>
            </a:r>
            <a:r>
              <a:rPr lang="en-GB" sz="1400" dirty="0">
                <a:solidFill>
                  <a:srgbClr val="002060"/>
                </a:solidFill>
                <a:latin typeface="Arial" panose="020B0604020202020204" pitchFamily="34" charset="0"/>
                <a:ea typeface="Calibri" panose="020F0502020204030204" pitchFamily="34" charset="0"/>
              </a:rPr>
              <a:t>)</a:t>
            </a:r>
            <a:endParaRPr lang="en-GB" sz="1400" dirty="0">
              <a:solidFill>
                <a:srgbClr val="00B0F0"/>
              </a:solidFill>
              <a:latin typeface="Arial" panose="020B0604020202020204" pitchFamily="34" charset="0"/>
              <a:ea typeface="Calibri" panose="020F0502020204030204" pitchFamily="34" charset="0"/>
            </a:endParaRPr>
          </a:p>
          <a:p>
            <a:pPr marL="171450" indent="-171450">
              <a:buFont typeface="Courier New" panose="02070309020205020404" pitchFamily="49" charset="0"/>
              <a:buChar char="o"/>
            </a:pPr>
            <a:endParaRPr lang="en-GB" sz="1100" dirty="0">
              <a:solidFill>
                <a:srgbClr val="002060"/>
              </a:solidFill>
              <a:latin typeface="Arial" panose="020B0604020202020204" pitchFamily="34" charset="0"/>
              <a:ea typeface="Calibri" panose="020F0502020204030204" pitchFamily="34" charset="0"/>
            </a:endParaRPr>
          </a:p>
        </p:txBody>
      </p:sp>
      <p:sp>
        <p:nvSpPr>
          <p:cNvPr id="2" name="Rectangle 1">
            <a:extLst>
              <a:ext uri="{FF2B5EF4-FFF2-40B4-BE49-F238E27FC236}">
                <a16:creationId xmlns:a16="http://schemas.microsoft.com/office/drawing/2014/main" id="{7018C64F-0351-6EF6-713C-F6D629280B0A}"/>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graphicFrame>
        <p:nvGraphicFramePr>
          <p:cNvPr id="8" name="Content Placeholder 7">
            <a:extLst>
              <a:ext uri="{FF2B5EF4-FFF2-40B4-BE49-F238E27FC236}">
                <a16:creationId xmlns:a16="http://schemas.microsoft.com/office/drawing/2014/main" id="{A5CEE06F-7FA5-9AA4-B02F-2C470306C9A4}"/>
              </a:ext>
            </a:extLst>
          </p:cNvPr>
          <p:cNvGraphicFramePr>
            <a:graphicFrameLocks/>
          </p:cNvGraphicFramePr>
          <p:nvPr>
            <p:extLst>
              <p:ext uri="{D42A27DB-BD31-4B8C-83A1-F6EECF244321}">
                <p14:modId xmlns:p14="http://schemas.microsoft.com/office/powerpoint/2010/main" val="2385644598"/>
              </p:ext>
            </p:extLst>
          </p:nvPr>
        </p:nvGraphicFramePr>
        <p:xfrm>
          <a:off x="-1272399" y="1777762"/>
          <a:ext cx="9109519" cy="4314716"/>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7D5AA6FD-1D55-F129-EDFA-1032F98CF40D}"/>
              </a:ext>
            </a:extLst>
          </p:cNvPr>
          <p:cNvPicPr>
            <a:picLocks noChangeAspect="1"/>
          </p:cNvPicPr>
          <p:nvPr/>
        </p:nvPicPr>
        <p:blipFill>
          <a:blip r:embed="rId4"/>
          <a:stretch>
            <a:fillRect/>
          </a:stretch>
        </p:blipFill>
        <p:spPr>
          <a:xfrm>
            <a:off x="10659586" y="332339"/>
            <a:ext cx="1122470" cy="1070191"/>
          </a:xfrm>
          <a:prstGeom prst="rect">
            <a:avLst/>
          </a:prstGeom>
        </p:spPr>
      </p:pic>
    </p:spTree>
    <p:extLst>
      <p:ext uri="{BB962C8B-B14F-4D97-AF65-F5344CB8AC3E}">
        <p14:creationId xmlns:p14="http://schemas.microsoft.com/office/powerpoint/2010/main" val="3261862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45EC6-4EB8-B68F-258D-BED1C1F58DA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19E99A-D3EA-E91B-5A5F-A341BC4F0DF0}"/>
              </a:ext>
            </a:extLst>
          </p:cNvPr>
          <p:cNvSpPr>
            <a:spLocks noGrp="1"/>
          </p:cNvSpPr>
          <p:nvPr>
            <p:ph type="sldNum" sz="quarter" idx="12"/>
          </p:nvPr>
        </p:nvSpPr>
        <p:spPr/>
        <p:txBody>
          <a:bodyPr/>
          <a:lstStyle/>
          <a:p>
            <a:fld id="{F6E39E37-6BC0-A248-806A-337B0CEF6126}" type="slidenum">
              <a:rPr lang="en-US" smtClean="0"/>
              <a:t>16</a:t>
            </a:fld>
            <a:endParaRPr lang="en-US" dirty="0"/>
          </a:p>
        </p:txBody>
      </p:sp>
      <p:sp>
        <p:nvSpPr>
          <p:cNvPr id="10" name="Text Placeholder 1">
            <a:extLst>
              <a:ext uri="{FF2B5EF4-FFF2-40B4-BE49-F238E27FC236}">
                <a16:creationId xmlns:a16="http://schemas.microsoft.com/office/drawing/2014/main" id="{D6144D6A-1BB6-DDFE-F6F1-A4E02D07C713}"/>
              </a:ext>
            </a:extLst>
          </p:cNvPr>
          <p:cNvSpPr>
            <a:spLocks noGrp="1"/>
          </p:cNvSpPr>
          <p:nvPr>
            <p:ph type="body" sz="quarter" idx="13"/>
          </p:nvPr>
        </p:nvSpPr>
        <p:spPr>
          <a:xfrm>
            <a:off x="86682" y="386388"/>
            <a:ext cx="11148765" cy="1367707"/>
          </a:xfrm>
        </p:spPr>
        <p:txBody>
          <a:bodyPr>
            <a:normAutofit fontScale="25000" lnSpcReduction="20000"/>
          </a:bodyPr>
          <a:lstStyle/>
          <a:p>
            <a:pPr>
              <a:lnSpc>
                <a:spcPct val="120000"/>
              </a:lnSpc>
            </a:pPr>
            <a:r>
              <a:rPr lang="en-US"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87% of those who had ever visited a pharmacy for health advice</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reported that they received advice that helped them with their health concern, at least to some extent</a:t>
            </a:r>
            <a:endPar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US" sz="72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One in ten did not </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receive advice that they felt helped with their concern at all</a:t>
            </a:r>
            <a:endParaRPr lang="en-US" sz="7200" i="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endParaRPr lang="en-US" sz="5600" i="1" dirty="0">
              <a:solidFill>
                <a:srgbClr val="002060"/>
              </a:solidFill>
            </a:endParaRPr>
          </a:p>
        </p:txBody>
      </p:sp>
      <p:sp>
        <p:nvSpPr>
          <p:cNvPr id="14" name="TextBox 13">
            <a:extLst>
              <a:ext uri="{FF2B5EF4-FFF2-40B4-BE49-F238E27FC236}">
                <a16:creationId xmlns:a16="http://schemas.microsoft.com/office/drawing/2014/main" id="{2A0B6C2D-D05C-233A-2188-A7B66825BDF1}"/>
              </a:ext>
            </a:extLst>
          </p:cNvPr>
          <p:cNvSpPr txBox="1"/>
          <p:nvPr/>
        </p:nvSpPr>
        <p:spPr>
          <a:xfrm>
            <a:off x="2308633" y="6442502"/>
            <a:ext cx="7924865" cy="415498"/>
          </a:xfrm>
          <a:prstGeom prst="rect">
            <a:avLst/>
          </a:prstGeom>
          <a:noFill/>
        </p:spPr>
        <p:txBody>
          <a:bodyPr wrap="square" rtlCol="0">
            <a:spAutoFit/>
          </a:bodyPr>
          <a:lstStyle/>
          <a:p>
            <a:r>
              <a:rPr lang="en-GB" sz="1000" i="1" dirty="0">
                <a:solidFill>
                  <a:srgbClr val="002060"/>
                </a:solidFill>
              </a:rPr>
              <a:t>Q:When you visited the pharmacy for health advice, did the advice you received help you and address your health concern</a:t>
            </a:r>
            <a:r>
              <a:rPr lang="en-GB" sz="1100" i="1" dirty="0">
                <a:solidFill>
                  <a:srgbClr val="002060"/>
                </a:solidFill>
              </a:rPr>
              <a:t>? </a:t>
            </a:r>
          </a:p>
          <a:p>
            <a:r>
              <a:rPr lang="en-US" sz="1000" i="1" dirty="0">
                <a:solidFill>
                  <a:srgbClr val="002060"/>
                </a:solidFill>
                <a:effectLst/>
                <a:ea typeface="Calibri" panose="020F0502020204030204" pitchFamily="34" charset="0"/>
              </a:rPr>
              <a:t>Base: n=106</a:t>
            </a:r>
            <a:r>
              <a:rPr lang="en-US" sz="1000" i="1" dirty="0">
                <a:solidFill>
                  <a:srgbClr val="002060"/>
                </a:solidFill>
                <a:ea typeface="Calibri" panose="020F0502020204030204" pitchFamily="34" charset="0"/>
              </a:rPr>
              <a:t>, </a:t>
            </a:r>
            <a:r>
              <a:rPr lang="en-US" sz="1000" i="1" dirty="0">
                <a:solidFill>
                  <a:srgbClr val="002060"/>
                </a:solidFill>
                <a:effectLst/>
                <a:ea typeface="Calibri" panose="020F0502020204030204" pitchFamily="34" charset="0"/>
              </a:rPr>
              <a:t>all those who have ever visited a pharmacy for health advice</a:t>
            </a:r>
            <a:endParaRPr lang="en-GB" sz="1000" i="1" dirty="0">
              <a:solidFill>
                <a:srgbClr val="002060"/>
              </a:solidFill>
            </a:endParaRPr>
          </a:p>
        </p:txBody>
      </p:sp>
      <p:graphicFrame>
        <p:nvGraphicFramePr>
          <p:cNvPr id="28" name="Chart 27">
            <a:extLst>
              <a:ext uri="{FF2B5EF4-FFF2-40B4-BE49-F238E27FC236}">
                <a16:creationId xmlns:a16="http://schemas.microsoft.com/office/drawing/2014/main" id="{5140D812-C0BF-6917-F52E-9C5BFE82363E}"/>
              </a:ext>
            </a:extLst>
          </p:cNvPr>
          <p:cNvGraphicFramePr/>
          <p:nvPr>
            <p:extLst>
              <p:ext uri="{D42A27DB-BD31-4B8C-83A1-F6EECF244321}">
                <p14:modId xmlns:p14="http://schemas.microsoft.com/office/powerpoint/2010/main" val="4259057337"/>
              </p:ext>
            </p:extLst>
          </p:nvPr>
        </p:nvGraphicFramePr>
        <p:xfrm>
          <a:off x="2224368" y="1649094"/>
          <a:ext cx="7263296" cy="4897065"/>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a:extLst>
              <a:ext uri="{FF2B5EF4-FFF2-40B4-BE49-F238E27FC236}">
                <a16:creationId xmlns:a16="http://schemas.microsoft.com/office/drawing/2014/main" id="{93611A54-6543-AF5A-7D2C-5128A77F6DB2}"/>
              </a:ext>
            </a:extLst>
          </p:cNvPr>
          <p:cNvSpPr txBox="1"/>
          <p:nvPr/>
        </p:nvSpPr>
        <p:spPr>
          <a:xfrm>
            <a:off x="421397" y="3136276"/>
            <a:ext cx="2999697" cy="1169551"/>
          </a:xfrm>
          <a:prstGeom prst="rect">
            <a:avLst/>
          </a:prstGeom>
          <a:noFill/>
          <a:ln>
            <a:solidFill>
              <a:schemeClr val="tx1"/>
            </a:solidFill>
          </a:ln>
        </p:spPr>
        <p:txBody>
          <a:bodyPr wrap="square" rtlCol="0">
            <a:spAutoFit/>
          </a:bodyPr>
          <a:lstStyle/>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Those who said </a:t>
            </a:r>
            <a:r>
              <a:rPr lang="en-GB" sz="1400" b="1" dirty="0">
                <a:solidFill>
                  <a:schemeClr val="accent4">
                    <a:lumMod val="75000"/>
                  </a:schemeClr>
                </a:solidFill>
                <a:latin typeface="Arial" panose="020B0604020202020204" pitchFamily="34" charset="0"/>
                <a:ea typeface="Calibri" panose="020F0502020204030204" pitchFamily="34" charset="0"/>
              </a:rPr>
              <a:t>‘no, not at all’ </a:t>
            </a:r>
            <a:r>
              <a:rPr lang="en-GB" sz="1400" dirty="0">
                <a:solidFill>
                  <a:srgbClr val="002060"/>
                </a:solidFill>
                <a:latin typeface="Arial" panose="020B0604020202020204" pitchFamily="34" charset="0"/>
                <a:ea typeface="Calibri" panose="020F0502020204030204" pitchFamily="34" charset="0"/>
              </a:rPr>
              <a:t>were more notable in </a:t>
            </a:r>
            <a:r>
              <a:rPr lang="en-GB" sz="1400" b="1" dirty="0">
                <a:solidFill>
                  <a:schemeClr val="accent4">
                    <a:lumMod val="75000"/>
                  </a:schemeClr>
                </a:solidFill>
                <a:latin typeface="Arial" panose="020B0604020202020204" pitchFamily="34" charset="0"/>
                <a:ea typeface="Calibri" panose="020F0502020204030204" pitchFamily="34" charset="0"/>
              </a:rPr>
              <a:t>Haringey (48%) </a:t>
            </a:r>
            <a:r>
              <a:rPr lang="en-GB" sz="1400" dirty="0">
                <a:solidFill>
                  <a:srgbClr val="002060"/>
                </a:solidFill>
                <a:latin typeface="Arial" panose="020B0604020202020204" pitchFamily="34" charset="0"/>
                <a:ea typeface="Calibri" panose="020F0502020204030204" pitchFamily="34" charset="0"/>
              </a:rPr>
              <a:t>and among those from </a:t>
            </a:r>
            <a:r>
              <a:rPr lang="en-GB" sz="1400" b="1" dirty="0">
                <a:solidFill>
                  <a:schemeClr val="accent4">
                    <a:lumMod val="75000"/>
                  </a:schemeClr>
                </a:solidFill>
                <a:latin typeface="Arial" panose="020B0604020202020204" pitchFamily="34" charset="0"/>
                <a:ea typeface="Calibri" panose="020F0502020204030204" pitchFamily="34" charset="0"/>
              </a:rPr>
              <a:t>ethnic minority backgrounds (22%)</a:t>
            </a:r>
            <a:endParaRPr lang="en-GB" sz="1400" b="1" dirty="0">
              <a:solidFill>
                <a:schemeClr val="accent4">
                  <a:lumMod val="75000"/>
                </a:schemeClr>
              </a:solidFill>
              <a:effectLst/>
              <a:latin typeface="Arial" panose="020B0604020202020204" pitchFamily="34" charset="0"/>
              <a:ea typeface="Calibri" panose="020F0502020204030204" pitchFamily="34" charset="0"/>
            </a:endParaRPr>
          </a:p>
        </p:txBody>
      </p:sp>
      <p:sp>
        <p:nvSpPr>
          <p:cNvPr id="2" name="Rectangle 1">
            <a:extLst>
              <a:ext uri="{FF2B5EF4-FFF2-40B4-BE49-F238E27FC236}">
                <a16:creationId xmlns:a16="http://schemas.microsoft.com/office/drawing/2014/main" id="{3D2737CC-A24A-2FFF-4FA6-79C80D7EDA15}"/>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pic>
        <p:nvPicPr>
          <p:cNvPr id="3" name="Picture 2">
            <a:extLst>
              <a:ext uri="{FF2B5EF4-FFF2-40B4-BE49-F238E27FC236}">
                <a16:creationId xmlns:a16="http://schemas.microsoft.com/office/drawing/2014/main" id="{EF4921E7-477B-9356-1FC8-2C18DE1EC153}"/>
              </a:ext>
            </a:extLst>
          </p:cNvPr>
          <p:cNvPicPr>
            <a:picLocks noChangeAspect="1"/>
          </p:cNvPicPr>
          <p:nvPr/>
        </p:nvPicPr>
        <p:blipFill>
          <a:blip r:embed="rId4"/>
          <a:stretch>
            <a:fillRect/>
          </a:stretch>
        </p:blipFill>
        <p:spPr>
          <a:xfrm>
            <a:off x="10782256" y="181120"/>
            <a:ext cx="1122470" cy="1070191"/>
          </a:xfrm>
          <a:prstGeom prst="rect">
            <a:avLst/>
          </a:prstGeom>
        </p:spPr>
      </p:pic>
      <p:sp>
        <p:nvSpPr>
          <p:cNvPr id="5" name="TextBox 4">
            <a:extLst>
              <a:ext uri="{FF2B5EF4-FFF2-40B4-BE49-F238E27FC236}">
                <a16:creationId xmlns:a16="http://schemas.microsoft.com/office/drawing/2014/main" id="{5E7DDAD5-10E0-27F0-20BA-A60CE6A61CF2}"/>
              </a:ext>
            </a:extLst>
          </p:cNvPr>
          <p:cNvSpPr txBox="1"/>
          <p:nvPr/>
        </p:nvSpPr>
        <p:spPr>
          <a:xfrm>
            <a:off x="8666167" y="2420355"/>
            <a:ext cx="3134661" cy="3062377"/>
          </a:xfrm>
          <a:prstGeom prst="rect">
            <a:avLst/>
          </a:prstGeom>
          <a:noFill/>
          <a:ln>
            <a:solidFill>
              <a:schemeClr val="tx1"/>
            </a:solidFill>
          </a:ln>
        </p:spPr>
        <p:txBody>
          <a:bodyPr wrap="square" rtlCol="0">
            <a:spAutoFit/>
          </a:bodyPr>
          <a:lstStyle/>
          <a:p>
            <a:r>
              <a:rPr lang="en-GB" sz="1400" dirty="0">
                <a:solidFill>
                  <a:srgbClr val="002060"/>
                </a:solidFill>
                <a:latin typeface="Arial" panose="020B0604020202020204" pitchFamily="34" charset="0"/>
                <a:ea typeface="Calibri" panose="020F0502020204030204" pitchFamily="34" charset="0"/>
              </a:rPr>
              <a:t>Of those who said: </a:t>
            </a:r>
          </a:p>
          <a:p>
            <a:pPr marL="171450" indent="-171450">
              <a:buFont typeface="Courier New" panose="02070309020205020404" pitchFamily="49" charset="0"/>
              <a:buChar char="o"/>
            </a:pPr>
            <a:r>
              <a:rPr lang="en-GB" sz="1400" dirty="0">
                <a:solidFill>
                  <a:srgbClr val="90A842"/>
                </a:solidFill>
                <a:latin typeface="Arial" panose="020B0604020202020204" pitchFamily="34" charset="0"/>
                <a:ea typeface="Calibri" panose="020F0502020204030204" pitchFamily="34" charset="0"/>
              </a:rPr>
              <a:t>‘Yes, definitely’, </a:t>
            </a:r>
            <a:r>
              <a:rPr lang="en-GB" sz="1400" dirty="0">
                <a:solidFill>
                  <a:srgbClr val="002060"/>
                </a:solidFill>
                <a:latin typeface="Arial" panose="020B0604020202020204" pitchFamily="34" charset="0"/>
                <a:ea typeface="Calibri" panose="020F0502020204030204" pitchFamily="34" charset="0"/>
              </a:rPr>
              <a:t>15% went on to seek further medical advice</a:t>
            </a:r>
          </a:p>
          <a:p>
            <a:pPr marL="171450" indent="-171450">
              <a:buFont typeface="Courier New" panose="02070309020205020404" pitchFamily="49" charset="0"/>
              <a:buChar char="o"/>
            </a:pPr>
            <a:r>
              <a:rPr lang="en-GB" sz="1400" dirty="0">
                <a:solidFill>
                  <a:srgbClr val="90A842"/>
                </a:solidFill>
                <a:latin typeface="Arial" panose="020B0604020202020204" pitchFamily="34" charset="0"/>
                <a:ea typeface="Calibri" panose="020F0502020204030204" pitchFamily="34" charset="0"/>
              </a:rPr>
              <a:t>‘Yes, to some extent’, </a:t>
            </a:r>
            <a:r>
              <a:rPr lang="en-GB" sz="1400" dirty="0">
                <a:solidFill>
                  <a:srgbClr val="002060"/>
                </a:solidFill>
                <a:latin typeface="Arial" panose="020B0604020202020204" pitchFamily="34" charset="0"/>
                <a:ea typeface="Calibri" panose="020F0502020204030204" pitchFamily="34" charset="0"/>
              </a:rPr>
              <a:t>30% went on to seek further medical advice</a:t>
            </a:r>
          </a:p>
          <a:p>
            <a:pPr marL="171450" indent="-171450">
              <a:buFont typeface="Courier New" panose="02070309020205020404" pitchFamily="49" charset="0"/>
              <a:buChar char="o"/>
            </a:pPr>
            <a:r>
              <a:rPr lang="en-GB" sz="1400" dirty="0">
                <a:solidFill>
                  <a:schemeClr val="accent4">
                    <a:lumMod val="75000"/>
                  </a:schemeClr>
                </a:solidFill>
                <a:latin typeface="Arial" panose="020B0604020202020204" pitchFamily="34" charset="0"/>
                <a:ea typeface="Calibri" panose="020F0502020204030204" pitchFamily="34" charset="0"/>
              </a:rPr>
              <a:t>‘No, not at all’, </a:t>
            </a:r>
            <a:r>
              <a:rPr lang="en-GB" sz="1400" dirty="0">
                <a:solidFill>
                  <a:srgbClr val="002060"/>
                </a:solidFill>
                <a:latin typeface="Arial" panose="020B0604020202020204" pitchFamily="34" charset="0"/>
                <a:ea typeface="Calibri" panose="020F0502020204030204" pitchFamily="34" charset="0"/>
              </a:rPr>
              <a:t>32% went on to seek further medical advice</a:t>
            </a:r>
          </a:p>
          <a:p>
            <a:endParaRPr lang="en-GB" sz="1400" dirty="0">
              <a:solidFill>
                <a:srgbClr val="002060"/>
              </a:solidFill>
              <a:latin typeface="Arial" panose="020B0604020202020204" pitchFamily="34" charset="0"/>
              <a:ea typeface="Calibri" panose="020F0502020204030204" pitchFamily="34" charset="0"/>
            </a:endParaRPr>
          </a:p>
          <a:p>
            <a:r>
              <a:rPr lang="en-GB" sz="1400" dirty="0">
                <a:solidFill>
                  <a:srgbClr val="002060"/>
                </a:solidFill>
                <a:latin typeface="Arial" panose="020B0604020202020204" pitchFamily="34" charset="0"/>
                <a:ea typeface="Calibri" panose="020F0502020204030204" pitchFamily="34" charset="0"/>
              </a:rPr>
              <a:t>In total, approximately one quarter went on to seek further medical advice after contacting the pharmacist</a:t>
            </a:r>
          </a:p>
          <a:p>
            <a:r>
              <a:rPr lang="en-GB" sz="1400" dirty="0">
                <a:solidFill>
                  <a:srgbClr val="002060"/>
                </a:solidFill>
                <a:latin typeface="Arial" panose="020B0604020202020204" pitchFamily="34" charset="0"/>
                <a:ea typeface="Calibri" panose="020F0502020204030204" pitchFamily="34" charset="0"/>
              </a:rPr>
              <a:t> </a:t>
            </a:r>
            <a:r>
              <a:rPr lang="en-GB" sz="1200" i="1" dirty="0">
                <a:solidFill>
                  <a:srgbClr val="002060"/>
                </a:solidFill>
                <a:latin typeface="Arial" panose="020B0604020202020204" pitchFamily="34" charset="0"/>
                <a:ea typeface="Calibri" panose="020F0502020204030204" pitchFamily="34" charset="0"/>
              </a:rPr>
              <a:t>(see next chart)</a:t>
            </a:r>
            <a:endParaRPr lang="en-GB" sz="1200" i="1" dirty="0">
              <a:solidFill>
                <a:srgbClr val="00B0F0"/>
              </a:solidFill>
              <a:latin typeface="Arial" panose="020B0604020202020204" pitchFamily="34" charset="0"/>
              <a:ea typeface="Calibri" panose="020F0502020204030204" pitchFamily="34" charset="0"/>
            </a:endParaRPr>
          </a:p>
          <a:p>
            <a:pPr marL="171450" indent="-171450">
              <a:buFont typeface="Courier New" panose="02070309020205020404" pitchFamily="49" charset="0"/>
              <a:buChar char="o"/>
            </a:pPr>
            <a:endParaRPr lang="en-GB" sz="1100" dirty="0">
              <a:solidFill>
                <a:srgbClr val="002060"/>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766971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D34B5-5178-B53D-D55C-CB025A63DB8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3AB8D6-901D-69C9-00C6-B7425736544A}"/>
              </a:ext>
            </a:extLst>
          </p:cNvPr>
          <p:cNvSpPr>
            <a:spLocks noGrp="1"/>
          </p:cNvSpPr>
          <p:nvPr>
            <p:ph type="sldNum" sz="quarter" idx="12"/>
          </p:nvPr>
        </p:nvSpPr>
        <p:spPr/>
        <p:txBody>
          <a:bodyPr/>
          <a:lstStyle/>
          <a:p>
            <a:fld id="{F6E39E37-6BC0-A248-806A-337B0CEF6126}" type="slidenum">
              <a:rPr lang="en-US" smtClean="0"/>
              <a:t>17</a:t>
            </a:fld>
            <a:endParaRPr lang="en-US" dirty="0"/>
          </a:p>
        </p:txBody>
      </p:sp>
      <p:sp>
        <p:nvSpPr>
          <p:cNvPr id="5" name="TextBox 4">
            <a:extLst>
              <a:ext uri="{FF2B5EF4-FFF2-40B4-BE49-F238E27FC236}">
                <a16:creationId xmlns:a16="http://schemas.microsoft.com/office/drawing/2014/main" id="{C962D106-82BD-B59D-E7D5-DC0AED0BD582}"/>
              </a:ext>
            </a:extLst>
          </p:cNvPr>
          <p:cNvSpPr txBox="1"/>
          <p:nvPr/>
        </p:nvSpPr>
        <p:spPr>
          <a:xfrm>
            <a:off x="2597286" y="6491761"/>
            <a:ext cx="7383292" cy="400110"/>
          </a:xfrm>
          <a:prstGeom prst="rect">
            <a:avLst/>
          </a:prstGeom>
          <a:noFill/>
        </p:spPr>
        <p:txBody>
          <a:bodyPr wrap="square" rtlCol="0">
            <a:spAutoFit/>
          </a:bodyPr>
          <a:lstStyle/>
          <a:p>
            <a:r>
              <a:rPr lang="en-GB" sz="1000" i="1" dirty="0">
                <a:solidFill>
                  <a:srgbClr val="002060"/>
                </a:solidFill>
              </a:rPr>
              <a:t>Q: Did you seek further medical advice for the same issue </a:t>
            </a:r>
            <a:r>
              <a:rPr lang="en-GB" sz="1000" i="1" u="sng" dirty="0">
                <a:solidFill>
                  <a:srgbClr val="002060"/>
                </a:solidFill>
              </a:rPr>
              <a:t>AFTER </a:t>
            </a:r>
            <a:r>
              <a:rPr lang="en-GB" sz="1000" i="1" dirty="0">
                <a:solidFill>
                  <a:srgbClr val="002060"/>
                </a:solidFill>
              </a:rPr>
              <a:t>contacting your pharmacist, and if so, where from?</a:t>
            </a:r>
          </a:p>
          <a:p>
            <a:r>
              <a:rPr lang="en-US" sz="1000" i="1" dirty="0">
                <a:solidFill>
                  <a:srgbClr val="002060"/>
                </a:solidFill>
                <a:ea typeface="Calibri" panose="020F0502020204030204" pitchFamily="34" charset="0"/>
              </a:rPr>
              <a:t>Base: n=106, all those who have ever visited a pharmacy for health advice</a:t>
            </a:r>
            <a:endParaRPr lang="en-GB" sz="1000" i="1" dirty="0">
              <a:solidFill>
                <a:srgbClr val="002060"/>
              </a:solidFill>
            </a:endParaRPr>
          </a:p>
        </p:txBody>
      </p:sp>
      <p:pic>
        <p:nvPicPr>
          <p:cNvPr id="21" name="Picture 20">
            <a:extLst>
              <a:ext uri="{FF2B5EF4-FFF2-40B4-BE49-F238E27FC236}">
                <a16:creationId xmlns:a16="http://schemas.microsoft.com/office/drawing/2014/main" id="{B4A5C2D4-85D6-9E6D-1CD7-010DDE03F5E4}"/>
              </a:ext>
            </a:extLst>
          </p:cNvPr>
          <p:cNvPicPr>
            <a:picLocks noChangeAspect="1"/>
          </p:cNvPicPr>
          <p:nvPr/>
        </p:nvPicPr>
        <p:blipFill>
          <a:blip r:embed="rId3"/>
          <a:stretch>
            <a:fillRect/>
          </a:stretch>
        </p:blipFill>
        <p:spPr>
          <a:xfrm>
            <a:off x="10782256" y="181120"/>
            <a:ext cx="1122470" cy="1070191"/>
          </a:xfrm>
          <a:prstGeom prst="rect">
            <a:avLst/>
          </a:prstGeom>
        </p:spPr>
      </p:pic>
      <p:sp>
        <p:nvSpPr>
          <p:cNvPr id="24" name="Text Placeholder 1">
            <a:extLst>
              <a:ext uri="{FF2B5EF4-FFF2-40B4-BE49-F238E27FC236}">
                <a16:creationId xmlns:a16="http://schemas.microsoft.com/office/drawing/2014/main" id="{479E06C5-32D2-BEB1-85F4-8C9CA849C7E9}"/>
              </a:ext>
            </a:extLst>
          </p:cNvPr>
          <p:cNvSpPr>
            <a:spLocks noGrp="1"/>
          </p:cNvSpPr>
          <p:nvPr>
            <p:ph type="body" sz="quarter" idx="13"/>
          </p:nvPr>
        </p:nvSpPr>
        <p:spPr>
          <a:xfrm>
            <a:off x="0" y="277018"/>
            <a:ext cx="11001955" cy="1520413"/>
          </a:xfrm>
        </p:spPr>
        <p:txBody>
          <a:bodyPr>
            <a:normAutofit/>
          </a:bodyPr>
          <a:lstStyle/>
          <a:p>
            <a:pPr>
              <a:lnSpc>
                <a:spcPct val="120000"/>
              </a:lnSpc>
            </a:pP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Approximately </a:t>
            </a:r>
            <a:r>
              <a:rPr lang="en-US" sz="24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one quarter </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those who had ever visited a pharmacy for health advice sought further medical advice </a:t>
            </a:r>
            <a:r>
              <a:rPr lang="en-US" sz="2400" u="sng" dirty="0">
                <a:solidFill>
                  <a:srgbClr val="002060"/>
                </a:solidFill>
                <a:latin typeface="Arial" panose="020B0604020202020204" pitchFamily="34" charset="0"/>
                <a:ea typeface="Times New Roman" panose="02020603050405020304" pitchFamily="18" charset="0"/>
                <a:cs typeface="Arial" panose="020B0604020202020204" pitchFamily="34" charset="0"/>
              </a:rPr>
              <a:t>after</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 visiting the pharmacy, from a variety of sources…</a:t>
            </a:r>
            <a:endParaRPr lang="en-US" sz="2400" dirty="0">
              <a:solidFill>
                <a:srgbClr val="002060"/>
              </a:solidFill>
              <a:latin typeface="Arial" panose="020B0604020202020204" pitchFamily="34" charset="0"/>
              <a:cs typeface="Arial" panose="020B0604020202020204" pitchFamily="34" charset="0"/>
            </a:endParaRPr>
          </a:p>
        </p:txBody>
      </p:sp>
      <p:graphicFrame>
        <p:nvGraphicFramePr>
          <p:cNvPr id="33" name="Content Placeholder 11">
            <a:extLst>
              <a:ext uri="{FF2B5EF4-FFF2-40B4-BE49-F238E27FC236}">
                <a16:creationId xmlns:a16="http://schemas.microsoft.com/office/drawing/2014/main" id="{E983255E-77FF-8EC1-E20F-A44B9F596883}"/>
              </a:ext>
            </a:extLst>
          </p:cNvPr>
          <p:cNvGraphicFramePr>
            <a:graphicFrameLocks/>
          </p:cNvGraphicFramePr>
          <p:nvPr>
            <p:extLst>
              <p:ext uri="{D42A27DB-BD31-4B8C-83A1-F6EECF244321}">
                <p14:modId xmlns:p14="http://schemas.microsoft.com/office/powerpoint/2010/main" val="2493256941"/>
              </p:ext>
            </p:extLst>
          </p:nvPr>
        </p:nvGraphicFramePr>
        <p:xfrm>
          <a:off x="390222" y="2322926"/>
          <a:ext cx="11411556" cy="4216298"/>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587D94AA-75A6-393C-6E6A-EFF2B36387F1}"/>
              </a:ext>
            </a:extLst>
          </p:cNvPr>
          <p:cNvSpPr txBox="1"/>
          <p:nvPr/>
        </p:nvSpPr>
        <p:spPr>
          <a:xfrm>
            <a:off x="5578826" y="2119704"/>
            <a:ext cx="2916183" cy="261610"/>
          </a:xfrm>
          <a:prstGeom prst="rect">
            <a:avLst/>
          </a:prstGeom>
          <a:noFill/>
        </p:spPr>
        <p:txBody>
          <a:bodyPr wrap="none" rtlCol="0">
            <a:spAutoFit/>
          </a:bodyPr>
          <a:lstStyle/>
          <a:p>
            <a:r>
              <a:rPr lang="en-GB" sz="1100" i="1" dirty="0">
                <a:solidFill>
                  <a:srgbClr val="002060"/>
                </a:solidFill>
              </a:rPr>
              <a:t>% choosing each item on the prompted list</a:t>
            </a:r>
          </a:p>
        </p:txBody>
      </p:sp>
      <p:sp>
        <p:nvSpPr>
          <p:cNvPr id="7" name="Rectangle 6">
            <a:extLst>
              <a:ext uri="{FF2B5EF4-FFF2-40B4-BE49-F238E27FC236}">
                <a16:creationId xmlns:a16="http://schemas.microsoft.com/office/drawing/2014/main" id="{086D8764-54EB-0C6D-4A11-27AD0D70DE46}"/>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sp>
        <p:nvSpPr>
          <p:cNvPr id="3" name="TextBox 2">
            <a:extLst>
              <a:ext uri="{FF2B5EF4-FFF2-40B4-BE49-F238E27FC236}">
                <a16:creationId xmlns:a16="http://schemas.microsoft.com/office/drawing/2014/main" id="{5680561E-D991-6FC2-EC77-2C0D97A2FF82}"/>
              </a:ext>
            </a:extLst>
          </p:cNvPr>
          <p:cNvSpPr txBox="1"/>
          <p:nvPr/>
        </p:nvSpPr>
        <p:spPr>
          <a:xfrm>
            <a:off x="5315589" y="6030547"/>
            <a:ext cx="973343" cy="246221"/>
          </a:xfrm>
          <a:prstGeom prst="rect">
            <a:avLst/>
          </a:prstGeom>
          <a:noFill/>
        </p:spPr>
        <p:txBody>
          <a:bodyPr wrap="none" rtlCol="0">
            <a:spAutoFit/>
          </a:bodyPr>
          <a:lstStyle/>
          <a:p>
            <a:r>
              <a:rPr lang="en-GB" sz="1000" i="1" dirty="0">
                <a:solidFill>
                  <a:srgbClr val="002060"/>
                </a:solidFill>
              </a:rPr>
              <a:t>(Unprompted)</a:t>
            </a:r>
          </a:p>
        </p:txBody>
      </p:sp>
    </p:spTree>
    <p:extLst>
      <p:ext uri="{BB962C8B-B14F-4D97-AF65-F5344CB8AC3E}">
        <p14:creationId xmlns:p14="http://schemas.microsoft.com/office/powerpoint/2010/main" val="409033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BF9C2-A360-28CF-4289-5016CE4A868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A9C8B1-A3DD-9B84-963B-CBB5B3AE1C16}"/>
              </a:ext>
            </a:extLst>
          </p:cNvPr>
          <p:cNvSpPr>
            <a:spLocks noGrp="1"/>
          </p:cNvSpPr>
          <p:nvPr>
            <p:ph type="sldNum" sz="quarter" idx="12"/>
          </p:nvPr>
        </p:nvSpPr>
        <p:spPr/>
        <p:txBody>
          <a:bodyPr/>
          <a:lstStyle/>
          <a:p>
            <a:fld id="{F6E39E37-6BC0-A248-806A-337B0CEF6126}" type="slidenum">
              <a:rPr lang="en-US" smtClean="0"/>
              <a:t>18</a:t>
            </a:fld>
            <a:endParaRPr lang="en-US" dirty="0"/>
          </a:p>
        </p:txBody>
      </p:sp>
      <p:sp>
        <p:nvSpPr>
          <p:cNvPr id="10" name="Text Placeholder 1">
            <a:extLst>
              <a:ext uri="{FF2B5EF4-FFF2-40B4-BE49-F238E27FC236}">
                <a16:creationId xmlns:a16="http://schemas.microsoft.com/office/drawing/2014/main" id="{EDECE0DA-98B9-15A0-27FC-741636722FC3}"/>
              </a:ext>
            </a:extLst>
          </p:cNvPr>
          <p:cNvSpPr>
            <a:spLocks noGrp="1"/>
          </p:cNvSpPr>
          <p:nvPr>
            <p:ph type="body" sz="quarter" idx="13"/>
          </p:nvPr>
        </p:nvSpPr>
        <p:spPr>
          <a:xfrm>
            <a:off x="-3516" y="375409"/>
            <a:ext cx="10633198" cy="1367707"/>
          </a:xfrm>
        </p:spPr>
        <p:txBody>
          <a:bodyPr>
            <a:normAutofit fontScale="32500" lnSpcReduction="20000"/>
          </a:bodyPr>
          <a:lstStyle/>
          <a:p>
            <a:pPr>
              <a:lnSpc>
                <a:spcPct val="120000"/>
              </a:lnSpc>
            </a:pP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A majority, </a:t>
            </a:r>
            <a:r>
              <a:rPr lang="en-US"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90%, </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of respondents have </a:t>
            </a:r>
            <a:r>
              <a:rPr lang="en-US"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ever</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visited A&amp;E or Emergency Department, for </a:t>
            </a:r>
            <a:r>
              <a:rPr lang="en-US"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32%</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in total this has been within the last 12 months</a:t>
            </a:r>
          </a:p>
          <a:p>
            <a:pPr>
              <a:lnSpc>
                <a:spcPct val="120000"/>
              </a:lnSpc>
            </a:pPr>
            <a:r>
              <a:rPr lang="en-US" sz="6000" i="1" dirty="0">
                <a:solidFill>
                  <a:srgbClr val="00B0F0"/>
                </a:solidFill>
                <a:latin typeface="Arial" panose="020B0604020202020204" pitchFamily="34" charset="0"/>
                <a:ea typeface="Times New Roman" panose="02020603050405020304" pitchFamily="18" charset="0"/>
                <a:cs typeface="Arial" panose="020B0604020202020204" pitchFamily="34" charset="0"/>
              </a:rPr>
              <a:t>10% have never visited A&amp;E/ Emergency Department</a:t>
            </a:r>
          </a:p>
          <a:p>
            <a:pPr>
              <a:lnSpc>
                <a:spcPct val="120000"/>
              </a:lnSpc>
            </a:pPr>
            <a:endParaRPr lang="en-US" sz="5600" i="1" dirty="0">
              <a:solidFill>
                <a:srgbClr val="002060"/>
              </a:solidFill>
            </a:endParaRPr>
          </a:p>
        </p:txBody>
      </p:sp>
      <p:sp>
        <p:nvSpPr>
          <p:cNvPr id="14" name="TextBox 13">
            <a:extLst>
              <a:ext uri="{FF2B5EF4-FFF2-40B4-BE49-F238E27FC236}">
                <a16:creationId xmlns:a16="http://schemas.microsoft.com/office/drawing/2014/main" id="{90614699-31E3-A0EE-CC80-98C8A79FC8EE}"/>
              </a:ext>
            </a:extLst>
          </p:cNvPr>
          <p:cNvSpPr txBox="1"/>
          <p:nvPr/>
        </p:nvSpPr>
        <p:spPr>
          <a:xfrm>
            <a:off x="2107039" y="6570155"/>
            <a:ext cx="7696513" cy="246221"/>
          </a:xfrm>
          <a:prstGeom prst="rect">
            <a:avLst/>
          </a:prstGeom>
          <a:noFill/>
        </p:spPr>
        <p:txBody>
          <a:bodyPr wrap="square" rtlCol="0">
            <a:spAutoFit/>
          </a:bodyPr>
          <a:lstStyle/>
          <a:p>
            <a:r>
              <a:rPr lang="en-GB" sz="1000" i="1" dirty="0">
                <a:solidFill>
                  <a:srgbClr val="002060"/>
                </a:solidFill>
              </a:rPr>
              <a:t>Q:When, if at all, did you last visit an Accident and Emergency (A&amp;E) or Emergency Department? </a:t>
            </a:r>
            <a:r>
              <a:rPr lang="en-US" sz="1000" i="1" dirty="0">
                <a:solidFill>
                  <a:srgbClr val="002060"/>
                </a:solidFill>
                <a:effectLst/>
                <a:ea typeface="Calibri" panose="020F0502020204030204" pitchFamily="34" charset="0"/>
              </a:rPr>
              <a:t>Base</a:t>
            </a:r>
            <a:r>
              <a:rPr lang="en-US" sz="1000" i="1" dirty="0">
                <a:solidFill>
                  <a:srgbClr val="002060"/>
                </a:solidFill>
                <a:ea typeface="Calibri" panose="020F0502020204030204" pitchFamily="34" charset="0"/>
              </a:rPr>
              <a:t> = </a:t>
            </a:r>
            <a:r>
              <a:rPr lang="en-US" sz="1000" i="1" dirty="0">
                <a:solidFill>
                  <a:srgbClr val="002060"/>
                </a:solidFill>
                <a:effectLst/>
                <a:ea typeface="Calibri" panose="020F0502020204030204" pitchFamily="34" charset="0"/>
              </a:rPr>
              <a:t>total sample</a:t>
            </a:r>
            <a:endParaRPr lang="en-GB" sz="1000" i="1" dirty="0">
              <a:solidFill>
                <a:srgbClr val="002060"/>
              </a:solidFill>
            </a:endParaRPr>
          </a:p>
        </p:txBody>
      </p:sp>
      <p:sp>
        <p:nvSpPr>
          <p:cNvPr id="39" name="TextBox 38">
            <a:extLst>
              <a:ext uri="{FF2B5EF4-FFF2-40B4-BE49-F238E27FC236}">
                <a16:creationId xmlns:a16="http://schemas.microsoft.com/office/drawing/2014/main" id="{8C21B6E5-00E2-E6BC-14B0-EC50C2EDF200}"/>
              </a:ext>
            </a:extLst>
          </p:cNvPr>
          <p:cNvSpPr txBox="1"/>
          <p:nvPr/>
        </p:nvSpPr>
        <p:spPr>
          <a:xfrm>
            <a:off x="8453336" y="3577624"/>
            <a:ext cx="3134661" cy="1338828"/>
          </a:xfrm>
          <a:prstGeom prst="rect">
            <a:avLst/>
          </a:prstGeom>
          <a:noFill/>
          <a:ln>
            <a:solidFill>
              <a:schemeClr val="tx1"/>
            </a:solidFill>
          </a:ln>
        </p:spPr>
        <p:txBody>
          <a:bodyPr wrap="square" rtlCol="0">
            <a:spAutoFit/>
          </a:bodyPr>
          <a:lstStyle/>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There are very few differences across the sub-groups</a:t>
            </a:r>
          </a:p>
          <a:p>
            <a:pPr marL="171450" indent="-171450">
              <a:buFont typeface="Courier New" panose="02070309020205020404" pitchFamily="49" charset="0"/>
              <a:buChar char="o"/>
            </a:pPr>
            <a:r>
              <a:rPr lang="en-GB" sz="1400" dirty="0">
                <a:solidFill>
                  <a:srgbClr val="002060"/>
                </a:solidFill>
                <a:latin typeface="Arial" panose="020B0604020202020204" pitchFamily="34" charset="0"/>
                <a:ea typeface="Calibri" panose="020F0502020204030204" pitchFamily="34" charset="0"/>
              </a:rPr>
              <a:t>Higher proportion of those </a:t>
            </a:r>
            <a:r>
              <a:rPr lang="en-GB" sz="1400" b="1" dirty="0">
                <a:solidFill>
                  <a:srgbClr val="00B0F0"/>
                </a:solidFill>
                <a:latin typeface="Arial" panose="020B0604020202020204" pitchFamily="34" charset="0"/>
                <a:ea typeface="Calibri" panose="020F0502020204030204" pitchFamily="34" charset="0"/>
              </a:rPr>
              <a:t>aged 65+</a:t>
            </a:r>
            <a:r>
              <a:rPr lang="en-GB" sz="1400" dirty="0">
                <a:solidFill>
                  <a:srgbClr val="002060"/>
                </a:solidFill>
                <a:latin typeface="Arial" panose="020B0604020202020204" pitchFamily="34" charset="0"/>
                <a:ea typeface="Calibri" panose="020F0502020204030204" pitchFamily="34" charset="0"/>
              </a:rPr>
              <a:t> saying they have never visited A&amp;E or ED (</a:t>
            </a:r>
            <a:r>
              <a:rPr lang="en-GB" sz="1400" b="1" dirty="0">
                <a:solidFill>
                  <a:srgbClr val="00B0F0"/>
                </a:solidFill>
                <a:latin typeface="Arial" panose="020B0604020202020204" pitchFamily="34" charset="0"/>
                <a:ea typeface="Calibri" panose="020F0502020204030204" pitchFamily="34" charset="0"/>
              </a:rPr>
              <a:t>21%</a:t>
            </a:r>
            <a:r>
              <a:rPr lang="en-GB" sz="1400" dirty="0">
                <a:solidFill>
                  <a:srgbClr val="002060"/>
                </a:solidFill>
                <a:latin typeface="Arial" panose="020B0604020202020204" pitchFamily="34" charset="0"/>
                <a:ea typeface="Calibri" panose="020F0502020204030204" pitchFamily="34" charset="0"/>
              </a:rPr>
              <a:t>)</a:t>
            </a:r>
            <a:endParaRPr lang="en-GB" sz="1400" dirty="0">
              <a:solidFill>
                <a:srgbClr val="00B0F0"/>
              </a:solidFill>
              <a:latin typeface="Arial" panose="020B0604020202020204" pitchFamily="34" charset="0"/>
              <a:ea typeface="Calibri" panose="020F0502020204030204" pitchFamily="34" charset="0"/>
            </a:endParaRPr>
          </a:p>
          <a:p>
            <a:pPr marL="171450" indent="-171450">
              <a:buFont typeface="Courier New" panose="02070309020205020404" pitchFamily="49" charset="0"/>
              <a:buChar char="o"/>
            </a:pPr>
            <a:endParaRPr lang="en-GB" sz="1100" dirty="0">
              <a:solidFill>
                <a:srgbClr val="002060"/>
              </a:solidFill>
              <a:latin typeface="Arial" panose="020B0604020202020204" pitchFamily="34" charset="0"/>
              <a:ea typeface="Calibri" panose="020F0502020204030204" pitchFamily="34" charset="0"/>
            </a:endParaRPr>
          </a:p>
        </p:txBody>
      </p:sp>
      <p:sp>
        <p:nvSpPr>
          <p:cNvPr id="2" name="Rectangle 1">
            <a:extLst>
              <a:ext uri="{FF2B5EF4-FFF2-40B4-BE49-F238E27FC236}">
                <a16:creationId xmlns:a16="http://schemas.microsoft.com/office/drawing/2014/main" id="{D26F9827-C5C9-98F3-E1AA-B499C79CC38F}"/>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graphicFrame>
        <p:nvGraphicFramePr>
          <p:cNvPr id="8" name="Content Placeholder 7">
            <a:extLst>
              <a:ext uri="{FF2B5EF4-FFF2-40B4-BE49-F238E27FC236}">
                <a16:creationId xmlns:a16="http://schemas.microsoft.com/office/drawing/2014/main" id="{09730C04-3561-9FF3-54A3-A11700281A69}"/>
              </a:ext>
            </a:extLst>
          </p:cNvPr>
          <p:cNvGraphicFramePr>
            <a:graphicFrameLocks/>
          </p:cNvGraphicFramePr>
          <p:nvPr>
            <p:extLst>
              <p:ext uri="{D42A27DB-BD31-4B8C-83A1-F6EECF244321}">
                <p14:modId xmlns:p14="http://schemas.microsoft.com/office/powerpoint/2010/main" val="2545201150"/>
              </p:ext>
            </p:extLst>
          </p:nvPr>
        </p:nvGraphicFramePr>
        <p:xfrm>
          <a:off x="-1272399" y="1777762"/>
          <a:ext cx="9109519" cy="4314716"/>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a:extLst>
              <a:ext uri="{FF2B5EF4-FFF2-40B4-BE49-F238E27FC236}">
                <a16:creationId xmlns:a16="http://schemas.microsoft.com/office/drawing/2014/main" id="{B2E7591A-41D6-3488-7101-84D51F0E3D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6393" y="262048"/>
            <a:ext cx="1228336" cy="104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86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704F5-0067-9BA4-528C-916876E674D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356CC6B-48A6-BF63-E8F1-BAF08DA1739B}"/>
              </a:ext>
            </a:extLst>
          </p:cNvPr>
          <p:cNvSpPr>
            <a:spLocks noGrp="1"/>
          </p:cNvSpPr>
          <p:nvPr>
            <p:ph type="sldNum" sz="quarter" idx="12"/>
          </p:nvPr>
        </p:nvSpPr>
        <p:spPr/>
        <p:txBody>
          <a:bodyPr/>
          <a:lstStyle/>
          <a:p>
            <a:fld id="{F6E39E37-6BC0-A248-806A-337B0CEF6126}" type="slidenum">
              <a:rPr lang="en-US" smtClean="0"/>
              <a:t>19</a:t>
            </a:fld>
            <a:endParaRPr lang="en-US" dirty="0"/>
          </a:p>
        </p:txBody>
      </p:sp>
      <p:sp>
        <p:nvSpPr>
          <p:cNvPr id="5" name="TextBox 4">
            <a:extLst>
              <a:ext uri="{FF2B5EF4-FFF2-40B4-BE49-F238E27FC236}">
                <a16:creationId xmlns:a16="http://schemas.microsoft.com/office/drawing/2014/main" id="{31761882-5A51-3F11-134D-2661D885AEB0}"/>
              </a:ext>
            </a:extLst>
          </p:cNvPr>
          <p:cNvSpPr txBox="1"/>
          <p:nvPr/>
        </p:nvSpPr>
        <p:spPr>
          <a:xfrm>
            <a:off x="2597286" y="6491761"/>
            <a:ext cx="7383292" cy="400110"/>
          </a:xfrm>
          <a:prstGeom prst="rect">
            <a:avLst/>
          </a:prstGeom>
          <a:noFill/>
        </p:spPr>
        <p:txBody>
          <a:bodyPr wrap="square" rtlCol="0">
            <a:spAutoFit/>
          </a:bodyPr>
          <a:lstStyle/>
          <a:p>
            <a:r>
              <a:rPr lang="en-GB" sz="1000" i="1" dirty="0">
                <a:solidFill>
                  <a:srgbClr val="002060"/>
                </a:solidFill>
              </a:rPr>
              <a:t>Q: Thinking about when you visited A&amp;E in the last 12 months, did you do any of the following </a:t>
            </a:r>
            <a:r>
              <a:rPr lang="en-GB" sz="1000" i="1" u="sng" dirty="0">
                <a:solidFill>
                  <a:srgbClr val="002060"/>
                </a:solidFill>
              </a:rPr>
              <a:t>BEFORE</a:t>
            </a:r>
            <a:r>
              <a:rPr lang="en-GB" sz="1000" i="1" dirty="0">
                <a:solidFill>
                  <a:srgbClr val="002060"/>
                </a:solidFill>
              </a:rPr>
              <a:t> visiting A&amp;E?</a:t>
            </a:r>
          </a:p>
          <a:p>
            <a:r>
              <a:rPr lang="en-US" sz="1000" i="1" dirty="0">
                <a:solidFill>
                  <a:srgbClr val="002060"/>
                </a:solidFill>
                <a:ea typeface="Calibri" panose="020F0502020204030204" pitchFamily="34" charset="0"/>
              </a:rPr>
              <a:t>Base: n=32, all those who have visited A&amp;E/ED in the last 12 months</a:t>
            </a:r>
            <a:endParaRPr lang="en-GB" sz="1000" i="1" dirty="0">
              <a:solidFill>
                <a:srgbClr val="002060"/>
              </a:solidFill>
            </a:endParaRPr>
          </a:p>
        </p:txBody>
      </p:sp>
      <p:sp>
        <p:nvSpPr>
          <p:cNvPr id="24" name="Text Placeholder 1">
            <a:extLst>
              <a:ext uri="{FF2B5EF4-FFF2-40B4-BE49-F238E27FC236}">
                <a16:creationId xmlns:a16="http://schemas.microsoft.com/office/drawing/2014/main" id="{22FD6764-F236-D6E1-DFCF-F731023202B0}"/>
              </a:ext>
            </a:extLst>
          </p:cNvPr>
          <p:cNvSpPr>
            <a:spLocks noGrp="1"/>
          </p:cNvSpPr>
          <p:nvPr>
            <p:ph type="body" sz="quarter" idx="13"/>
          </p:nvPr>
        </p:nvSpPr>
        <p:spPr>
          <a:xfrm>
            <a:off x="1" y="277018"/>
            <a:ext cx="10583694" cy="1520413"/>
          </a:xfrm>
        </p:spPr>
        <p:txBody>
          <a:bodyPr>
            <a:normAutofit fontScale="77500" lnSpcReduction="20000"/>
          </a:bodyPr>
          <a:lstStyle/>
          <a:p>
            <a:pPr>
              <a:lnSpc>
                <a:spcPct val="120000"/>
              </a:lnSpc>
            </a:pPr>
            <a:r>
              <a:rPr lang="en-US" sz="2400"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One in five </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those who had ever visited A&amp;E/ED had done nothing else </a:t>
            </a:r>
            <a:r>
              <a:rPr lang="en-US" sz="2400" u="sng" dirty="0">
                <a:solidFill>
                  <a:srgbClr val="002060"/>
                </a:solidFill>
                <a:latin typeface="Arial" panose="020B0604020202020204" pitchFamily="34" charset="0"/>
                <a:ea typeface="Times New Roman" panose="02020603050405020304" pitchFamily="18" charset="0"/>
                <a:cs typeface="Arial" panose="020B0604020202020204" pitchFamily="34" charset="0"/>
              </a:rPr>
              <a:t>prior to going </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there, this was similar across most subgroups</a:t>
            </a:r>
          </a:p>
          <a:p>
            <a:pPr>
              <a:lnSpc>
                <a:spcPct val="120000"/>
              </a:lnSpc>
            </a:pPr>
            <a:r>
              <a:rPr lang="en-US" sz="2400" dirty="0">
                <a:solidFill>
                  <a:srgbClr val="002060"/>
                </a:solidFill>
                <a:latin typeface="Arial" panose="020B0604020202020204" pitchFamily="34" charset="0"/>
                <a:cs typeface="Arial" panose="020B0604020202020204" pitchFamily="34" charset="0"/>
              </a:rPr>
              <a:t>A </a:t>
            </a:r>
            <a:r>
              <a:rPr lang="en-US" sz="2400" dirty="0">
                <a:solidFill>
                  <a:srgbClr val="718434"/>
                </a:solidFill>
                <a:latin typeface="Arial" panose="020B0604020202020204" pitchFamily="34" charset="0"/>
                <a:cs typeface="Arial" panose="020B0604020202020204" pitchFamily="34" charset="0"/>
              </a:rPr>
              <a:t>telephone call to NHS 111 </a:t>
            </a:r>
            <a:r>
              <a:rPr lang="en-US" sz="2400" dirty="0">
                <a:solidFill>
                  <a:srgbClr val="002060"/>
                </a:solidFill>
                <a:latin typeface="Arial" panose="020B0604020202020204" pitchFamily="34" charset="0"/>
                <a:cs typeface="Arial" panose="020B0604020202020204" pitchFamily="34" charset="0"/>
              </a:rPr>
              <a:t>was the most common route into A&amp;E for those that had visited in the last 12 months, followed by </a:t>
            </a:r>
            <a:r>
              <a:rPr lang="en-US" sz="2400" dirty="0">
                <a:solidFill>
                  <a:srgbClr val="718434"/>
                </a:solidFill>
                <a:latin typeface="Arial" panose="020B0604020202020204" pitchFamily="34" charset="0"/>
                <a:cs typeface="Arial" panose="020B0604020202020204" pitchFamily="34" charset="0"/>
              </a:rPr>
              <a:t>friends/family advice </a:t>
            </a:r>
            <a:r>
              <a:rPr lang="en-US" sz="2400" dirty="0">
                <a:solidFill>
                  <a:srgbClr val="002060"/>
                </a:solidFill>
                <a:latin typeface="Arial" panose="020B0604020202020204" pitchFamily="34" charset="0"/>
                <a:cs typeface="Arial" panose="020B0604020202020204" pitchFamily="34" charset="0"/>
              </a:rPr>
              <a:t>and/or a </a:t>
            </a:r>
            <a:r>
              <a:rPr lang="en-US" sz="2400" dirty="0">
                <a:solidFill>
                  <a:srgbClr val="718434"/>
                </a:solidFill>
                <a:latin typeface="Arial" panose="020B0604020202020204" pitchFamily="34" charset="0"/>
                <a:cs typeface="Arial" panose="020B0604020202020204" pitchFamily="34" charset="0"/>
              </a:rPr>
              <a:t>visit to the GP</a:t>
            </a:r>
          </a:p>
        </p:txBody>
      </p:sp>
      <p:graphicFrame>
        <p:nvGraphicFramePr>
          <p:cNvPr id="33" name="Content Placeholder 11">
            <a:extLst>
              <a:ext uri="{FF2B5EF4-FFF2-40B4-BE49-F238E27FC236}">
                <a16:creationId xmlns:a16="http://schemas.microsoft.com/office/drawing/2014/main" id="{4ED2624F-EE33-EB51-AC2C-EF02CA94660D}"/>
              </a:ext>
            </a:extLst>
          </p:cNvPr>
          <p:cNvGraphicFramePr>
            <a:graphicFrameLocks/>
          </p:cNvGraphicFramePr>
          <p:nvPr>
            <p:extLst>
              <p:ext uri="{D42A27DB-BD31-4B8C-83A1-F6EECF244321}">
                <p14:modId xmlns:p14="http://schemas.microsoft.com/office/powerpoint/2010/main" val="1278670065"/>
              </p:ext>
            </p:extLst>
          </p:nvPr>
        </p:nvGraphicFramePr>
        <p:xfrm>
          <a:off x="390222" y="2322926"/>
          <a:ext cx="11411556" cy="4216298"/>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AEE37C87-8E72-6C02-56FD-D315D663B6B7}"/>
              </a:ext>
            </a:extLst>
          </p:cNvPr>
          <p:cNvSpPr txBox="1"/>
          <p:nvPr/>
        </p:nvSpPr>
        <p:spPr>
          <a:xfrm>
            <a:off x="4965983" y="2040839"/>
            <a:ext cx="2916183" cy="261610"/>
          </a:xfrm>
          <a:prstGeom prst="rect">
            <a:avLst/>
          </a:prstGeom>
          <a:noFill/>
        </p:spPr>
        <p:txBody>
          <a:bodyPr wrap="none" rtlCol="0">
            <a:spAutoFit/>
          </a:bodyPr>
          <a:lstStyle/>
          <a:p>
            <a:r>
              <a:rPr lang="en-GB" sz="1100" i="1" dirty="0">
                <a:solidFill>
                  <a:srgbClr val="002060"/>
                </a:solidFill>
              </a:rPr>
              <a:t>% choosing each item on the prompted list</a:t>
            </a:r>
          </a:p>
        </p:txBody>
      </p:sp>
      <p:sp>
        <p:nvSpPr>
          <p:cNvPr id="7" name="Rectangle 6">
            <a:extLst>
              <a:ext uri="{FF2B5EF4-FFF2-40B4-BE49-F238E27FC236}">
                <a16:creationId xmlns:a16="http://schemas.microsoft.com/office/drawing/2014/main" id="{20CB25FF-37BB-29DD-E0C1-C70A8187D88C}"/>
              </a:ext>
            </a:extLst>
          </p:cNvPr>
          <p:cNvSpPr/>
          <p:nvPr/>
        </p:nvSpPr>
        <p:spPr>
          <a:xfrm>
            <a:off x="0" y="0"/>
            <a:ext cx="4617267" cy="3183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3.1 – Survey 6 results – Accessing care when you need it</a:t>
            </a:r>
          </a:p>
        </p:txBody>
      </p:sp>
      <p:pic>
        <p:nvPicPr>
          <p:cNvPr id="3" name="Picture 2">
            <a:extLst>
              <a:ext uri="{FF2B5EF4-FFF2-40B4-BE49-F238E27FC236}">
                <a16:creationId xmlns:a16="http://schemas.microsoft.com/office/drawing/2014/main" id="{D2946872-EC87-24CC-E863-FCCDA9BA81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9586" y="255882"/>
            <a:ext cx="1228336" cy="104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565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B26FE-F392-17CC-DFD7-3F21F57F8C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C78BB5E-EE01-9226-010A-0BD8394430D6}"/>
              </a:ext>
            </a:extLst>
          </p:cNvPr>
          <p:cNvSpPr>
            <a:spLocks noGrp="1"/>
          </p:cNvSpPr>
          <p:nvPr>
            <p:ph type="body" sz="quarter" idx="20"/>
          </p:nvPr>
        </p:nvSpPr>
        <p:spPr>
          <a:xfrm>
            <a:off x="-12078" y="0"/>
            <a:ext cx="6443755" cy="6858001"/>
          </a:xfrm>
        </p:spPr>
        <p:txBody>
          <a:bodyPr>
            <a:normAutofit/>
          </a:bodyPr>
          <a:lstStyle/>
          <a:p>
            <a:endParaRPr lang="en-GB" sz="3600" b="1" dirty="0"/>
          </a:p>
          <a:p>
            <a:endParaRPr lang="en-GB" sz="3600" b="1" dirty="0"/>
          </a:p>
          <a:p>
            <a:endParaRPr lang="en-GB" sz="3600" b="1" dirty="0"/>
          </a:p>
          <a:p>
            <a:endParaRPr lang="en-GB" sz="3600" b="1" dirty="0"/>
          </a:p>
          <a:p>
            <a:r>
              <a:rPr lang="en-GB" sz="3600" b="1" dirty="0"/>
              <a:t>Section 3:</a:t>
            </a:r>
          </a:p>
          <a:p>
            <a:r>
              <a:rPr lang="en-GB" sz="3600" b="1" dirty="0"/>
              <a:t>Survey 6 results</a:t>
            </a:r>
          </a:p>
          <a:p>
            <a:endParaRPr lang="en-GB" sz="3600" b="1" dirty="0"/>
          </a:p>
          <a:p>
            <a:r>
              <a:rPr lang="en-GB" sz="3600" b="1" dirty="0"/>
              <a:t>3.2 Care closer to home</a:t>
            </a:r>
          </a:p>
          <a:p>
            <a:r>
              <a:rPr lang="en-GB" sz="3200" i="1" dirty="0"/>
              <a:t>(including digital tools and apps)</a:t>
            </a:r>
            <a:endParaRPr lang="en-GB" sz="2400" i="1" dirty="0"/>
          </a:p>
          <a:p>
            <a:endParaRPr lang="en-GB" sz="2000" b="1" dirty="0"/>
          </a:p>
        </p:txBody>
      </p:sp>
      <p:sp>
        <p:nvSpPr>
          <p:cNvPr id="7" name="Slide Number Placeholder 6">
            <a:extLst>
              <a:ext uri="{FF2B5EF4-FFF2-40B4-BE49-F238E27FC236}">
                <a16:creationId xmlns:a16="http://schemas.microsoft.com/office/drawing/2014/main" id="{00582A16-D1E9-E802-D27A-87922F535236}"/>
              </a:ext>
            </a:extLst>
          </p:cNvPr>
          <p:cNvSpPr>
            <a:spLocks noGrp="1"/>
          </p:cNvSpPr>
          <p:nvPr>
            <p:ph type="sldNum" sz="quarter" idx="12"/>
          </p:nvPr>
        </p:nvSpPr>
        <p:spPr/>
        <p:txBody>
          <a:bodyPr/>
          <a:lstStyle/>
          <a:p>
            <a:fld id="{F6E39E37-6BC0-A248-806A-337B0CEF6126}" type="slidenum">
              <a:rPr lang="en-US" smtClean="0"/>
              <a:t>20</a:t>
            </a:fld>
            <a:endParaRPr lang="en-US"/>
          </a:p>
        </p:txBody>
      </p:sp>
      <p:pic>
        <p:nvPicPr>
          <p:cNvPr id="13" name="Picture 12">
            <a:extLst>
              <a:ext uri="{FF2B5EF4-FFF2-40B4-BE49-F238E27FC236}">
                <a16:creationId xmlns:a16="http://schemas.microsoft.com/office/drawing/2014/main" id="{FBF8CCAB-654F-2A75-4D41-72178F29AFAE}"/>
              </a:ext>
            </a:extLst>
          </p:cNvPr>
          <p:cNvPicPr>
            <a:picLocks noChangeAspect="1"/>
          </p:cNvPicPr>
          <p:nvPr/>
        </p:nvPicPr>
        <p:blipFill>
          <a:blip r:embed="rId2"/>
          <a:stretch>
            <a:fillRect/>
          </a:stretch>
        </p:blipFill>
        <p:spPr>
          <a:xfrm>
            <a:off x="622" y="6272275"/>
            <a:ext cx="1627010" cy="585724"/>
          </a:xfrm>
          <a:prstGeom prst="rect">
            <a:avLst/>
          </a:prstGeom>
        </p:spPr>
      </p:pic>
      <p:sp>
        <p:nvSpPr>
          <p:cNvPr id="4" name="TextBox 3">
            <a:extLst>
              <a:ext uri="{FF2B5EF4-FFF2-40B4-BE49-F238E27FC236}">
                <a16:creationId xmlns:a16="http://schemas.microsoft.com/office/drawing/2014/main" id="{9773BD05-1C43-E620-03A6-E3E6BC4AD8CD}"/>
              </a:ext>
            </a:extLst>
          </p:cNvPr>
          <p:cNvSpPr txBox="1"/>
          <p:nvPr/>
        </p:nvSpPr>
        <p:spPr>
          <a:xfrm>
            <a:off x="7435579" y="792475"/>
            <a:ext cx="3703806" cy="4850559"/>
          </a:xfrm>
          <a:prstGeom prst="rect">
            <a:avLst/>
          </a:prstGeom>
          <a:noFill/>
        </p:spPr>
        <p:txBody>
          <a:bodyPr wrap="square">
            <a:spAutoFit/>
          </a:bodyPr>
          <a:lstStyle/>
          <a:p>
            <a:pPr algn="ctr">
              <a:lnSpc>
                <a:spcPct val="125000"/>
              </a:lnSpc>
              <a:spcBef>
                <a:spcPts val="1050"/>
              </a:spcBef>
              <a:spcAft>
                <a:spcPts val="105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The government has set out a vision for care delivered in neighbourhoods and communities - not just in hospitals. </a:t>
            </a:r>
          </a:p>
          <a:p>
            <a:pPr algn="ctr">
              <a:lnSpc>
                <a:spcPct val="125000"/>
              </a:lnSpc>
              <a:spcBef>
                <a:spcPts val="1050"/>
              </a:spcBef>
              <a:spcAft>
                <a:spcPts val="105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Previously, we asked which services you’d like closer to home. We also recognise that sometimes a person may need to be seen by more than one professional as part of their care and that sometimes being seen at the same time as a person you care for can make access easier.</a:t>
            </a:r>
            <a:endParaRPr lang="en-GB" sz="20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94ACEEA-A8B6-9F08-3DFA-8AD7ADC2575D}"/>
              </a:ext>
            </a:extLst>
          </p:cNvPr>
          <p:cNvPicPr>
            <a:picLocks noChangeAspect="1"/>
          </p:cNvPicPr>
          <p:nvPr/>
        </p:nvPicPr>
        <p:blipFill>
          <a:blip r:embed="rId3"/>
          <a:stretch>
            <a:fillRect/>
          </a:stretch>
        </p:blipFill>
        <p:spPr>
          <a:xfrm>
            <a:off x="5675411" y="5552352"/>
            <a:ext cx="1509885" cy="1305649"/>
          </a:xfrm>
          <a:prstGeom prst="rect">
            <a:avLst/>
          </a:prstGeom>
        </p:spPr>
      </p:pic>
    </p:spTree>
    <p:extLst>
      <p:ext uri="{BB962C8B-B14F-4D97-AF65-F5344CB8AC3E}">
        <p14:creationId xmlns:p14="http://schemas.microsoft.com/office/powerpoint/2010/main" val="957478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E4A64-C82B-06F0-4449-E24EE369D51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2CC42F-7B7A-B4BD-0B83-08E479E206AB}"/>
              </a:ext>
            </a:extLst>
          </p:cNvPr>
          <p:cNvSpPr>
            <a:spLocks noGrp="1"/>
          </p:cNvSpPr>
          <p:nvPr>
            <p:ph type="sldNum" sz="quarter" idx="12"/>
          </p:nvPr>
        </p:nvSpPr>
        <p:spPr>
          <a:xfrm>
            <a:off x="9287986" y="6488364"/>
            <a:ext cx="2743200" cy="365125"/>
          </a:xfrm>
        </p:spPr>
        <p:txBody>
          <a:bodyPr/>
          <a:lstStyle/>
          <a:p>
            <a:fld id="{F6E39E37-6BC0-A248-806A-337B0CEF6126}" type="slidenum">
              <a:rPr lang="en-US" smtClean="0"/>
              <a:t>21</a:t>
            </a:fld>
            <a:endParaRPr lang="en-US"/>
          </a:p>
        </p:txBody>
      </p:sp>
      <p:sp>
        <p:nvSpPr>
          <p:cNvPr id="2" name="TextBox 1">
            <a:extLst>
              <a:ext uri="{FF2B5EF4-FFF2-40B4-BE49-F238E27FC236}">
                <a16:creationId xmlns:a16="http://schemas.microsoft.com/office/drawing/2014/main" id="{221DAAC7-C5C3-B0D6-CD40-889615332671}"/>
              </a:ext>
            </a:extLst>
          </p:cNvPr>
          <p:cNvSpPr txBox="1"/>
          <p:nvPr/>
        </p:nvSpPr>
        <p:spPr>
          <a:xfrm>
            <a:off x="2316828" y="6547815"/>
            <a:ext cx="7914741" cy="246221"/>
          </a:xfrm>
          <a:prstGeom prst="rect">
            <a:avLst/>
          </a:prstGeom>
          <a:noFill/>
        </p:spPr>
        <p:txBody>
          <a:bodyPr wrap="square" rtlCol="0">
            <a:spAutoFit/>
          </a:bodyPr>
          <a:lstStyle/>
          <a:p>
            <a:r>
              <a:rPr lang="en-GB" sz="1000" i="1" dirty="0">
                <a:solidFill>
                  <a:srgbClr val="002060"/>
                </a:solidFill>
              </a:rPr>
              <a:t>Q: What would make using local health services more convenient or appealing for you?</a:t>
            </a:r>
            <a:r>
              <a:rPr lang="en-GB" sz="1000" i="1" dirty="0">
                <a:solidFill>
                  <a:srgbClr val="002060"/>
                </a:solidFill>
                <a:ea typeface="Calibri" panose="020F0502020204030204" pitchFamily="34" charset="0"/>
              </a:rPr>
              <a:t>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sp>
        <p:nvSpPr>
          <p:cNvPr id="6" name="Rectangle 5">
            <a:extLst>
              <a:ext uri="{FF2B5EF4-FFF2-40B4-BE49-F238E27FC236}">
                <a16:creationId xmlns:a16="http://schemas.microsoft.com/office/drawing/2014/main" id="{C104BABB-4B0F-B914-19E3-00E22277419C}"/>
              </a:ext>
            </a:extLst>
          </p:cNvPr>
          <p:cNvSpPr/>
          <p:nvPr/>
        </p:nvSpPr>
        <p:spPr>
          <a:xfrm>
            <a:off x="0" y="0"/>
            <a:ext cx="3774332"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3.2 – Survey 6 results – Care closer to home</a:t>
            </a:r>
          </a:p>
        </p:txBody>
      </p:sp>
      <p:sp>
        <p:nvSpPr>
          <p:cNvPr id="8" name="Text Placeholder 1">
            <a:extLst>
              <a:ext uri="{FF2B5EF4-FFF2-40B4-BE49-F238E27FC236}">
                <a16:creationId xmlns:a16="http://schemas.microsoft.com/office/drawing/2014/main" id="{4194CF15-DEC9-E0E3-3042-B9D5B58DC79B}"/>
              </a:ext>
            </a:extLst>
          </p:cNvPr>
          <p:cNvSpPr txBox="1">
            <a:spLocks/>
          </p:cNvSpPr>
          <p:nvPr/>
        </p:nvSpPr>
        <p:spPr>
          <a:xfrm>
            <a:off x="0" y="307731"/>
            <a:ext cx="9961123" cy="1404444"/>
          </a:xfrm>
          <a:prstGeom prst="rect">
            <a:avLst/>
          </a:prstGeom>
        </p:spPr>
        <p:txBody>
          <a:bodyPr vert="horz" lIns="216000" tIns="45720" rIns="216000" bIns="45720" rtlCol="0">
            <a:normAutofit lnSpcReduction="10000"/>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In terms of making local health services more convenient or appealing, the most effective would be </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drop-in or same-day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appointments, shorter </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waiting times</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evenings and weekend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appointments, seeing the </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same professional regularly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and being </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close to home/places visited</a:t>
            </a:r>
            <a:endParaRPr lang="en-US" sz="2000" i="1"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9BA0418D-9DC6-D953-B7CF-7585FA15CDF6}"/>
              </a:ext>
            </a:extLst>
          </p:cNvPr>
          <p:cNvPicPr>
            <a:picLocks noChangeAspect="1"/>
          </p:cNvPicPr>
          <p:nvPr/>
        </p:nvPicPr>
        <p:blipFill>
          <a:blip r:embed="rId3"/>
          <a:stretch>
            <a:fillRect/>
          </a:stretch>
        </p:blipFill>
        <p:spPr>
          <a:xfrm>
            <a:off x="10890320" y="289541"/>
            <a:ext cx="977972" cy="845686"/>
          </a:xfrm>
          <a:prstGeom prst="rect">
            <a:avLst/>
          </a:prstGeom>
        </p:spPr>
      </p:pic>
      <p:graphicFrame>
        <p:nvGraphicFramePr>
          <p:cNvPr id="5" name="Content Placeholder 11">
            <a:extLst>
              <a:ext uri="{FF2B5EF4-FFF2-40B4-BE49-F238E27FC236}">
                <a16:creationId xmlns:a16="http://schemas.microsoft.com/office/drawing/2014/main" id="{58D13149-65E5-9CE6-1148-9E6BCBB882A7}"/>
              </a:ext>
            </a:extLst>
          </p:cNvPr>
          <p:cNvGraphicFramePr>
            <a:graphicFrameLocks/>
          </p:cNvGraphicFramePr>
          <p:nvPr>
            <p:extLst>
              <p:ext uri="{D42A27DB-BD31-4B8C-83A1-F6EECF244321}">
                <p14:modId xmlns:p14="http://schemas.microsoft.com/office/powerpoint/2010/main" val="2750300614"/>
              </p:ext>
            </p:extLst>
          </p:nvPr>
        </p:nvGraphicFramePr>
        <p:xfrm>
          <a:off x="214009" y="2268818"/>
          <a:ext cx="11517547" cy="404443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A4535BB9-5716-0526-5367-7918971F66DC}"/>
              </a:ext>
            </a:extLst>
          </p:cNvPr>
          <p:cNvSpPr txBox="1"/>
          <p:nvPr/>
        </p:nvSpPr>
        <p:spPr>
          <a:xfrm>
            <a:off x="5189720" y="2061363"/>
            <a:ext cx="2916183" cy="261610"/>
          </a:xfrm>
          <a:prstGeom prst="rect">
            <a:avLst/>
          </a:prstGeom>
          <a:noFill/>
        </p:spPr>
        <p:txBody>
          <a:bodyPr wrap="none" rtlCol="0">
            <a:spAutoFit/>
          </a:bodyPr>
          <a:lstStyle/>
          <a:p>
            <a:r>
              <a:rPr lang="en-GB" sz="1100" i="1" dirty="0">
                <a:solidFill>
                  <a:srgbClr val="002060"/>
                </a:solidFill>
              </a:rPr>
              <a:t>% choosing each item on the prompted list</a:t>
            </a:r>
          </a:p>
        </p:txBody>
      </p:sp>
      <p:sp>
        <p:nvSpPr>
          <p:cNvPr id="10" name="TextBox 9">
            <a:extLst>
              <a:ext uri="{FF2B5EF4-FFF2-40B4-BE49-F238E27FC236}">
                <a16:creationId xmlns:a16="http://schemas.microsoft.com/office/drawing/2014/main" id="{218DB1F1-2634-AA77-CF3F-7F9FD28778A0}"/>
              </a:ext>
            </a:extLst>
          </p:cNvPr>
          <p:cNvSpPr txBox="1"/>
          <p:nvPr/>
        </p:nvSpPr>
        <p:spPr>
          <a:xfrm>
            <a:off x="8784077" y="3305889"/>
            <a:ext cx="1385316" cy="246221"/>
          </a:xfrm>
          <a:prstGeom prst="rect">
            <a:avLst/>
          </a:prstGeom>
          <a:noFill/>
        </p:spPr>
        <p:txBody>
          <a:bodyPr wrap="none" rtlCol="0">
            <a:spAutoFit/>
          </a:bodyPr>
          <a:lstStyle/>
          <a:p>
            <a:r>
              <a:rPr lang="en-GB" sz="1000" i="1" dirty="0">
                <a:solidFill>
                  <a:srgbClr val="002060"/>
                </a:solidFill>
              </a:rPr>
              <a:t>(Notably carers 77%)</a:t>
            </a:r>
          </a:p>
        </p:txBody>
      </p:sp>
      <p:sp>
        <p:nvSpPr>
          <p:cNvPr id="11" name="TextBox 10">
            <a:extLst>
              <a:ext uri="{FF2B5EF4-FFF2-40B4-BE49-F238E27FC236}">
                <a16:creationId xmlns:a16="http://schemas.microsoft.com/office/drawing/2014/main" id="{E2B1E37B-86F0-845A-5BAC-4989992C96DC}"/>
              </a:ext>
            </a:extLst>
          </p:cNvPr>
          <p:cNvSpPr txBox="1"/>
          <p:nvPr/>
        </p:nvSpPr>
        <p:spPr>
          <a:xfrm>
            <a:off x="10169393" y="2305476"/>
            <a:ext cx="1385316" cy="246221"/>
          </a:xfrm>
          <a:prstGeom prst="rect">
            <a:avLst/>
          </a:prstGeom>
          <a:noFill/>
        </p:spPr>
        <p:txBody>
          <a:bodyPr wrap="none" rtlCol="0">
            <a:spAutoFit/>
          </a:bodyPr>
          <a:lstStyle/>
          <a:p>
            <a:r>
              <a:rPr lang="en-GB" sz="1000" i="1" dirty="0">
                <a:solidFill>
                  <a:srgbClr val="002060"/>
                </a:solidFill>
              </a:rPr>
              <a:t>(Notably carers 80%)</a:t>
            </a:r>
          </a:p>
        </p:txBody>
      </p:sp>
      <p:sp>
        <p:nvSpPr>
          <p:cNvPr id="14" name="TextBox 13">
            <a:extLst>
              <a:ext uri="{FF2B5EF4-FFF2-40B4-BE49-F238E27FC236}">
                <a16:creationId xmlns:a16="http://schemas.microsoft.com/office/drawing/2014/main" id="{A144309C-C534-4C67-49EC-5E03A1F59D5E}"/>
              </a:ext>
            </a:extLst>
          </p:cNvPr>
          <p:cNvSpPr txBox="1"/>
          <p:nvPr/>
        </p:nvSpPr>
        <p:spPr>
          <a:xfrm>
            <a:off x="9064184" y="2778535"/>
            <a:ext cx="1385316" cy="246221"/>
          </a:xfrm>
          <a:prstGeom prst="rect">
            <a:avLst/>
          </a:prstGeom>
          <a:noFill/>
        </p:spPr>
        <p:txBody>
          <a:bodyPr wrap="none" rtlCol="0">
            <a:spAutoFit/>
          </a:bodyPr>
          <a:lstStyle/>
          <a:p>
            <a:r>
              <a:rPr lang="en-GB" sz="1000" i="1" dirty="0">
                <a:solidFill>
                  <a:srgbClr val="002060"/>
                </a:solidFill>
              </a:rPr>
              <a:t>(Notably carers 87%)</a:t>
            </a:r>
          </a:p>
        </p:txBody>
      </p:sp>
      <p:sp>
        <p:nvSpPr>
          <p:cNvPr id="15" name="TextBox 14">
            <a:extLst>
              <a:ext uri="{FF2B5EF4-FFF2-40B4-BE49-F238E27FC236}">
                <a16:creationId xmlns:a16="http://schemas.microsoft.com/office/drawing/2014/main" id="{250F325A-2BBC-E792-617B-14AFDBB83B47}"/>
              </a:ext>
            </a:extLst>
          </p:cNvPr>
          <p:cNvSpPr txBox="1"/>
          <p:nvPr/>
        </p:nvSpPr>
        <p:spPr>
          <a:xfrm>
            <a:off x="5955153" y="5598374"/>
            <a:ext cx="1385316" cy="246221"/>
          </a:xfrm>
          <a:prstGeom prst="rect">
            <a:avLst/>
          </a:prstGeom>
          <a:noFill/>
        </p:spPr>
        <p:txBody>
          <a:bodyPr wrap="none" rtlCol="0">
            <a:spAutoFit/>
          </a:bodyPr>
          <a:lstStyle/>
          <a:p>
            <a:r>
              <a:rPr lang="en-GB" sz="1000" i="1" dirty="0">
                <a:solidFill>
                  <a:srgbClr val="002060"/>
                </a:solidFill>
              </a:rPr>
              <a:t>(Notably carers 35%)</a:t>
            </a:r>
          </a:p>
        </p:txBody>
      </p:sp>
    </p:spTree>
    <p:extLst>
      <p:ext uri="{BB962C8B-B14F-4D97-AF65-F5344CB8AC3E}">
        <p14:creationId xmlns:p14="http://schemas.microsoft.com/office/powerpoint/2010/main" val="3233674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730AB-5112-FE55-154B-F029D8C2426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CCDA5-3E1A-FB52-7D04-B18244206470}"/>
              </a:ext>
            </a:extLst>
          </p:cNvPr>
          <p:cNvSpPr>
            <a:spLocks noGrp="1"/>
          </p:cNvSpPr>
          <p:nvPr>
            <p:ph type="sldNum" sz="quarter" idx="12"/>
          </p:nvPr>
        </p:nvSpPr>
        <p:spPr/>
        <p:txBody>
          <a:bodyPr/>
          <a:lstStyle/>
          <a:p>
            <a:fld id="{F6E39E37-6BC0-A248-806A-337B0CEF6126}" type="slidenum">
              <a:rPr lang="en-US" smtClean="0"/>
              <a:t>22</a:t>
            </a:fld>
            <a:endParaRPr lang="en-US" dirty="0"/>
          </a:p>
        </p:txBody>
      </p:sp>
      <p:sp>
        <p:nvSpPr>
          <p:cNvPr id="10" name="Text Placeholder 1">
            <a:extLst>
              <a:ext uri="{FF2B5EF4-FFF2-40B4-BE49-F238E27FC236}">
                <a16:creationId xmlns:a16="http://schemas.microsoft.com/office/drawing/2014/main" id="{F506631F-D4D1-F66F-5AE7-A91E0F7D93F6}"/>
              </a:ext>
            </a:extLst>
          </p:cNvPr>
          <p:cNvSpPr>
            <a:spLocks noGrp="1"/>
          </p:cNvSpPr>
          <p:nvPr>
            <p:ph type="body" sz="quarter" idx="13"/>
          </p:nvPr>
        </p:nvSpPr>
        <p:spPr>
          <a:xfrm>
            <a:off x="86682" y="386388"/>
            <a:ext cx="11944504" cy="1367707"/>
          </a:xfrm>
        </p:spPr>
        <p:txBody>
          <a:bodyPr>
            <a:normAutofit fontScale="25000" lnSpcReduction="20000"/>
          </a:bodyPr>
          <a:lstStyle/>
          <a:p>
            <a:pPr>
              <a:lnSpc>
                <a:spcPct val="120000"/>
              </a:lnSpc>
            </a:pP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In terms of preferences for dealing with several health issues presenting in one person, opinions             split largely into 2 camps. </a:t>
            </a:r>
          </a:p>
          <a:p>
            <a:pPr>
              <a:lnSpc>
                <a:spcPct val="120000"/>
              </a:lnSpc>
            </a:pPr>
            <a:r>
              <a:rPr lang="en-GB" sz="7200" dirty="0">
                <a:solidFill>
                  <a:srgbClr val="51AFFD"/>
                </a:solidFill>
                <a:latin typeface="Arial" panose="020B0604020202020204" pitchFamily="34" charset="0"/>
                <a:ea typeface="Times New Roman" panose="02020603050405020304" pitchFamily="18" charset="0"/>
                <a:cs typeface="Arial" panose="020B0604020202020204" pitchFamily="34" charset="0"/>
              </a:rPr>
              <a:t>40%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would prefer one longer appointment with multiple health professionals in one day </a:t>
            </a:r>
            <a:r>
              <a:rPr lang="en-GB" sz="44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(few sub-group differences)</a:t>
            </a:r>
            <a:endParaRPr lang="en-US" sz="7200" b="0" i="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20000"/>
              </a:lnSpc>
            </a:pPr>
            <a:r>
              <a:rPr lang="en-US" sz="72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47% </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say it depends on the type of service or appointment </a:t>
            </a:r>
            <a:r>
              <a:rPr lang="en-US" sz="44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(few sub-group differences)</a:t>
            </a:r>
          </a:p>
          <a:p>
            <a:pPr>
              <a:lnSpc>
                <a:spcPct val="120000"/>
              </a:lnSpc>
            </a:pPr>
            <a:endParaRPr lang="en-US" sz="5600" i="1" dirty="0">
              <a:solidFill>
                <a:srgbClr val="002060"/>
              </a:solidFill>
            </a:endParaRPr>
          </a:p>
        </p:txBody>
      </p:sp>
      <p:sp>
        <p:nvSpPr>
          <p:cNvPr id="14" name="TextBox 13">
            <a:extLst>
              <a:ext uri="{FF2B5EF4-FFF2-40B4-BE49-F238E27FC236}">
                <a16:creationId xmlns:a16="http://schemas.microsoft.com/office/drawing/2014/main" id="{ADDF6A59-C40A-03B9-4E68-51602160303F}"/>
              </a:ext>
            </a:extLst>
          </p:cNvPr>
          <p:cNvSpPr txBox="1"/>
          <p:nvPr/>
        </p:nvSpPr>
        <p:spPr>
          <a:xfrm>
            <a:off x="2102249" y="6474716"/>
            <a:ext cx="7709726" cy="400110"/>
          </a:xfrm>
          <a:prstGeom prst="rect">
            <a:avLst/>
          </a:prstGeom>
          <a:noFill/>
        </p:spPr>
        <p:txBody>
          <a:bodyPr wrap="square" rtlCol="0">
            <a:spAutoFit/>
          </a:bodyPr>
          <a:lstStyle/>
          <a:p>
            <a:r>
              <a:rPr lang="en-GB" sz="1000" i="1" dirty="0">
                <a:solidFill>
                  <a:srgbClr val="002060"/>
                </a:solidFill>
              </a:rPr>
              <a:t>Q’s: If you had several health issues that needed dealing with and you were given a choice, which of the following would you prefer for your appointments? And which, if any, of the following factors would affect / influence that choice?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graphicFrame>
        <p:nvGraphicFramePr>
          <p:cNvPr id="28" name="Chart 27">
            <a:extLst>
              <a:ext uri="{FF2B5EF4-FFF2-40B4-BE49-F238E27FC236}">
                <a16:creationId xmlns:a16="http://schemas.microsoft.com/office/drawing/2014/main" id="{A9290FE5-CF09-4DE9-9082-D4572DC241B3}"/>
              </a:ext>
            </a:extLst>
          </p:cNvPr>
          <p:cNvGraphicFramePr/>
          <p:nvPr>
            <p:extLst>
              <p:ext uri="{D42A27DB-BD31-4B8C-83A1-F6EECF244321}">
                <p14:modId xmlns:p14="http://schemas.microsoft.com/office/powerpoint/2010/main" val="612233596"/>
              </p:ext>
            </p:extLst>
          </p:nvPr>
        </p:nvGraphicFramePr>
        <p:xfrm>
          <a:off x="2224368" y="1804681"/>
          <a:ext cx="7263296" cy="489706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C240E1C5-C410-6B71-3613-DB121B82295D}"/>
              </a:ext>
            </a:extLst>
          </p:cNvPr>
          <p:cNvSpPr txBox="1"/>
          <p:nvPr/>
        </p:nvSpPr>
        <p:spPr>
          <a:xfrm>
            <a:off x="8244645" y="2319148"/>
            <a:ext cx="3134661" cy="3323987"/>
          </a:xfrm>
          <a:prstGeom prst="rect">
            <a:avLst/>
          </a:prstGeom>
          <a:noFill/>
          <a:ln>
            <a:solidFill>
              <a:schemeClr val="tx1"/>
            </a:solidFill>
          </a:ln>
        </p:spPr>
        <p:txBody>
          <a:bodyPr wrap="square" rtlCol="0">
            <a:spAutoFit/>
          </a:bodyPr>
          <a:lstStyle/>
          <a:p>
            <a:r>
              <a:rPr lang="en-GB" sz="1400" b="1" dirty="0">
                <a:solidFill>
                  <a:srgbClr val="51AFFD"/>
                </a:solidFill>
                <a:latin typeface="Arial" panose="020B0604020202020204" pitchFamily="34" charset="0"/>
                <a:ea typeface="Calibri" panose="020F0502020204030204" pitchFamily="34" charset="0"/>
              </a:rPr>
              <a:t>Factors influencing the choice (one longer appt): </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Appointment availability </a:t>
            </a:r>
            <a:r>
              <a:rPr lang="en-GB" sz="1400" b="1" dirty="0">
                <a:solidFill>
                  <a:srgbClr val="51AFFD"/>
                </a:solidFill>
                <a:ea typeface="Calibri" panose="020F0502020204030204" pitchFamily="34" charset="0"/>
              </a:rPr>
              <a:t>(66%)</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Travel time or transport </a:t>
            </a:r>
            <a:r>
              <a:rPr lang="en-GB" sz="1400" b="1" dirty="0">
                <a:solidFill>
                  <a:srgbClr val="51AFFD"/>
                </a:solidFill>
                <a:ea typeface="Calibri" panose="020F0502020204030204" pitchFamily="34" charset="0"/>
              </a:rPr>
              <a:t>(44%)</a:t>
            </a:r>
          </a:p>
          <a:p>
            <a:pPr marL="171450" indent="-171450">
              <a:buFont typeface="Courier New" panose="02070309020205020404" pitchFamily="49" charset="0"/>
              <a:buChar char="o"/>
            </a:pPr>
            <a:r>
              <a:rPr lang="en-GB" sz="1400" dirty="0">
                <a:solidFill>
                  <a:srgbClr val="002060"/>
                </a:solidFill>
              </a:rPr>
              <a:t>Time off work, education, or training </a:t>
            </a:r>
            <a:r>
              <a:rPr lang="en-GB" sz="1400" b="1" dirty="0">
                <a:solidFill>
                  <a:srgbClr val="51AFFD"/>
                </a:solidFill>
              </a:rPr>
              <a:t>(38%)</a:t>
            </a:r>
          </a:p>
          <a:p>
            <a:pPr marL="171450" indent="-171450">
              <a:buFont typeface="Courier New" panose="02070309020205020404" pitchFamily="49" charset="0"/>
              <a:buChar char="o"/>
            </a:pPr>
            <a:r>
              <a:rPr lang="en-GB" sz="1400" dirty="0">
                <a:solidFill>
                  <a:srgbClr val="002060"/>
                </a:solidFill>
              </a:rPr>
              <a:t>My health, mobility, or energy levels </a:t>
            </a:r>
            <a:r>
              <a:rPr lang="en-GB" sz="1400" b="1" dirty="0">
                <a:solidFill>
                  <a:srgbClr val="51AFFD"/>
                </a:solidFill>
              </a:rPr>
              <a:t>(31%)</a:t>
            </a:r>
          </a:p>
          <a:p>
            <a:pPr marL="171450" indent="-171450">
              <a:buFont typeface="Courier New" panose="02070309020205020404" pitchFamily="49" charset="0"/>
              <a:buChar char="o"/>
            </a:pPr>
            <a:r>
              <a:rPr lang="en-GB" sz="1400" dirty="0">
                <a:solidFill>
                  <a:srgbClr val="002060"/>
                </a:solidFill>
              </a:rPr>
              <a:t>Childcare responsibilities </a:t>
            </a:r>
            <a:r>
              <a:rPr lang="en-GB" sz="1400" b="1" dirty="0">
                <a:solidFill>
                  <a:srgbClr val="51AFFD"/>
                </a:solidFill>
              </a:rPr>
              <a:t>(31%)</a:t>
            </a:r>
          </a:p>
          <a:p>
            <a:pPr marL="171450" indent="-171450">
              <a:buFont typeface="Courier New" panose="02070309020205020404" pitchFamily="49" charset="0"/>
              <a:buChar char="o"/>
            </a:pPr>
            <a:r>
              <a:rPr lang="en-GB" sz="1400" dirty="0">
                <a:solidFill>
                  <a:srgbClr val="002060"/>
                </a:solidFill>
              </a:rPr>
              <a:t>Cost (e.g. travel or parking) </a:t>
            </a:r>
            <a:r>
              <a:rPr lang="en-GB" sz="1400" b="1" dirty="0">
                <a:solidFill>
                  <a:srgbClr val="51AFFD"/>
                </a:solidFill>
              </a:rPr>
              <a:t>(8%)</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Caring responsibilities </a:t>
            </a:r>
            <a:r>
              <a:rPr lang="en-GB" sz="1400" b="1" dirty="0">
                <a:solidFill>
                  <a:srgbClr val="51AFFD"/>
                </a:solidFill>
                <a:ea typeface="Calibri" panose="020F0502020204030204" pitchFamily="34" charset="0"/>
              </a:rPr>
              <a:t>(6%)</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Less stressful, better quality, holistic and more efficient service for those with multiple conditions (</a:t>
            </a:r>
            <a:r>
              <a:rPr lang="en-GB" sz="1400" b="1" dirty="0">
                <a:solidFill>
                  <a:srgbClr val="51AFFD"/>
                </a:solidFill>
                <a:ea typeface="Calibri" panose="020F0502020204030204" pitchFamily="34" charset="0"/>
              </a:rPr>
              <a:t>6%</a:t>
            </a:r>
            <a:r>
              <a:rPr lang="en-GB" sz="1400" dirty="0">
                <a:solidFill>
                  <a:srgbClr val="002060"/>
                </a:solidFill>
                <a:ea typeface="Calibri" panose="020F0502020204030204" pitchFamily="34" charset="0"/>
              </a:rPr>
              <a:t>, </a:t>
            </a:r>
            <a:r>
              <a:rPr lang="en-GB" sz="1100" i="1" dirty="0">
                <a:solidFill>
                  <a:srgbClr val="002060"/>
                </a:solidFill>
                <a:ea typeface="Calibri" panose="020F0502020204030204" pitchFamily="34" charset="0"/>
              </a:rPr>
              <a:t>unprompted</a:t>
            </a:r>
            <a:r>
              <a:rPr lang="en-GB" sz="1400" dirty="0">
                <a:solidFill>
                  <a:srgbClr val="002060"/>
                </a:solidFill>
                <a:ea typeface="Calibri" panose="020F0502020204030204" pitchFamily="34" charset="0"/>
              </a:rPr>
              <a:t>)</a:t>
            </a:r>
          </a:p>
        </p:txBody>
      </p:sp>
      <p:sp>
        <p:nvSpPr>
          <p:cNvPr id="6" name="Rectangle 5">
            <a:extLst>
              <a:ext uri="{FF2B5EF4-FFF2-40B4-BE49-F238E27FC236}">
                <a16:creationId xmlns:a16="http://schemas.microsoft.com/office/drawing/2014/main" id="{4714DE83-5F66-236C-80C2-BC4A5E4FB11F}"/>
              </a:ext>
            </a:extLst>
          </p:cNvPr>
          <p:cNvSpPr/>
          <p:nvPr/>
        </p:nvSpPr>
        <p:spPr>
          <a:xfrm>
            <a:off x="0" y="0"/>
            <a:ext cx="3774332"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3.2 – Survey 6 results – Care closer to home</a:t>
            </a:r>
          </a:p>
        </p:txBody>
      </p:sp>
      <p:pic>
        <p:nvPicPr>
          <p:cNvPr id="7" name="Picture 6">
            <a:extLst>
              <a:ext uri="{FF2B5EF4-FFF2-40B4-BE49-F238E27FC236}">
                <a16:creationId xmlns:a16="http://schemas.microsoft.com/office/drawing/2014/main" id="{C9D7F518-6EBE-425F-C0EB-9A25808E199D}"/>
              </a:ext>
            </a:extLst>
          </p:cNvPr>
          <p:cNvPicPr>
            <a:picLocks noChangeAspect="1"/>
          </p:cNvPicPr>
          <p:nvPr/>
        </p:nvPicPr>
        <p:blipFill>
          <a:blip r:embed="rId4"/>
          <a:stretch>
            <a:fillRect/>
          </a:stretch>
        </p:blipFill>
        <p:spPr>
          <a:xfrm>
            <a:off x="11053214" y="147593"/>
            <a:ext cx="977972" cy="845686"/>
          </a:xfrm>
          <a:prstGeom prst="rect">
            <a:avLst/>
          </a:prstGeom>
        </p:spPr>
      </p:pic>
      <p:sp>
        <p:nvSpPr>
          <p:cNvPr id="9" name="Arrow: Right 8">
            <a:extLst>
              <a:ext uri="{FF2B5EF4-FFF2-40B4-BE49-F238E27FC236}">
                <a16:creationId xmlns:a16="http://schemas.microsoft.com/office/drawing/2014/main" id="{CAED6F71-17DE-3DEE-9FB4-48E6DC7E88F9}"/>
              </a:ext>
            </a:extLst>
          </p:cNvPr>
          <p:cNvSpPr/>
          <p:nvPr/>
        </p:nvSpPr>
        <p:spPr>
          <a:xfrm>
            <a:off x="7754909" y="3243561"/>
            <a:ext cx="363017" cy="156869"/>
          </a:xfrm>
          <a:prstGeom prst="rightArrow">
            <a:avLst/>
          </a:prstGeom>
          <a:solidFill>
            <a:srgbClr val="51AFFD"/>
          </a:solidFill>
          <a:ln>
            <a:solidFill>
              <a:srgbClr val="51A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F10F1D43-0C1A-E5FA-5514-8EE0E8D96CAB}"/>
              </a:ext>
            </a:extLst>
          </p:cNvPr>
          <p:cNvSpPr/>
          <p:nvPr/>
        </p:nvSpPr>
        <p:spPr>
          <a:xfrm rot="10800000">
            <a:off x="3564884" y="3215179"/>
            <a:ext cx="363017" cy="156869"/>
          </a:xfrm>
          <a:prstGeom prst="rightArrow">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7DCAB70F-CDF3-8580-7EAC-805D7408006E}"/>
              </a:ext>
            </a:extLst>
          </p:cNvPr>
          <p:cNvSpPr txBox="1"/>
          <p:nvPr/>
        </p:nvSpPr>
        <p:spPr>
          <a:xfrm>
            <a:off x="332726" y="2461169"/>
            <a:ext cx="3134661" cy="2462213"/>
          </a:xfrm>
          <a:prstGeom prst="rect">
            <a:avLst/>
          </a:prstGeom>
          <a:noFill/>
          <a:ln>
            <a:solidFill>
              <a:schemeClr val="tx1"/>
            </a:solidFill>
          </a:ln>
        </p:spPr>
        <p:txBody>
          <a:bodyPr wrap="square" rtlCol="0">
            <a:spAutoFit/>
          </a:bodyPr>
          <a:lstStyle/>
          <a:p>
            <a:r>
              <a:rPr lang="en-GB" sz="1400" b="1" dirty="0">
                <a:solidFill>
                  <a:schemeClr val="accent6">
                    <a:lumMod val="75000"/>
                  </a:schemeClr>
                </a:solidFill>
                <a:latin typeface="Arial" panose="020B0604020202020204" pitchFamily="34" charset="0"/>
                <a:ea typeface="Calibri" panose="020F0502020204030204" pitchFamily="34" charset="0"/>
              </a:rPr>
              <a:t>Factors influencing the choice (depends): </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Appointment availability </a:t>
            </a:r>
            <a:r>
              <a:rPr lang="en-GB" sz="1400" b="1" dirty="0">
                <a:solidFill>
                  <a:schemeClr val="accent6">
                    <a:lumMod val="75000"/>
                  </a:schemeClr>
                </a:solidFill>
                <a:ea typeface="Calibri" panose="020F0502020204030204" pitchFamily="34" charset="0"/>
              </a:rPr>
              <a:t>(72%)</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Travel time or transport </a:t>
            </a:r>
            <a:r>
              <a:rPr lang="en-GB" sz="1400" b="1" dirty="0">
                <a:solidFill>
                  <a:schemeClr val="accent6">
                    <a:lumMod val="75000"/>
                  </a:schemeClr>
                </a:solidFill>
                <a:ea typeface="Calibri" panose="020F0502020204030204" pitchFamily="34" charset="0"/>
              </a:rPr>
              <a:t>(65%)</a:t>
            </a:r>
          </a:p>
          <a:p>
            <a:pPr marL="171450" indent="-171450">
              <a:buFont typeface="Courier New" panose="02070309020205020404" pitchFamily="49" charset="0"/>
              <a:buChar char="o"/>
            </a:pPr>
            <a:r>
              <a:rPr lang="en-GB" sz="1400" dirty="0">
                <a:solidFill>
                  <a:srgbClr val="002060"/>
                </a:solidFill>
              </a:rPr>
              <a:t>My health, mobility, or energy levels </a:t>
            </a:r>
            <a:r>
              <a:rPr lang="en-GB" sz="1400" b="1" dirty="0">
                <a:solidFill>
                  <a:schemeClr val="accent6">
                    <a:lumMod val="75000"/>
                  </a:schemeClr>
                </a:solidFill>
              </a:rPr>
              <a:t>(52%)</a:t>
            </a:r>
          </a:p>
          <a:p>
            <a:pPr marL="171450" indent="-171450">
              <a:buFont typeface="Courier New" panose="02070309020205020404" pitchFamily="49" charset="0"/>
              <a:buChar char="o"/>
            </a:pPr>
            <a:r>
              <a:rPr lang="en-GB" sz="1400" dirty="0">
                <a:solidFill>
                  <a:srgbClr val="002060"/>
                </a:solidFill>
              </a:rPr>
              <a:t>Time off work, education, or training </a:t>
            </a:r>
            <a:r>
              <a:rPr lang="en-GB" sz="1400" b="1" dirty="0">
                <a:solidFill>
                  <a:schemeClr val="accent6">
                    <a:lumMod val="75000"/>
                  </a:schemeClr>
                </a:solidFill>
              </a:rPr>
              <a:t>(42%)</a:t>
            </a:r>
          </a:p>
          <a:p>
            <a:pPr marL="171450" indent="-171450">
              <a:buFont typeface="Courier New" panose="02070309020205020404" pitchFamily="49" charset="0"/>
              <a:buChar char="o"/>
            </a:pPr>
            <a:r>
              <a:rPr lang="en-GB" sz="1400" dirty="0">
                <a:solidFill>
                  <a:srgbClr val="002060"/>
                </a:solidFill>
              </a:rPr>
              <a:t>Cost (e.g. travel or parking) </a:t>
            </a:r>
            <a:r>
              <a:rPr lang="en-GB" sz="1400" b="1" dirty="0">
                <a:solidFill>
                  <a:schemeClr val="accent6">
                    <a:lumMod val="75000"/>
                  </a:schemeClr>
                </a:solidFill>
              </a:rPr>
              <a:t>(35%)</a:t>
            </a:r>
          </a:p>
          <a:p>
            <a:pPr marL="171450" indent="-171450">
              <a:buFont typeface="Courier New" panose="02070309020205020404" pitchFamily="49" charset="0"/>
              <a:buChar char="o"/>
            </a:pPr>
            <a:r>
              <a:rPr lang="en-GB" sz="1400" dirty="0">
                <a:solidFill>
                  <a:srgbClr val="002060"/>
                </a:solidFill>
              </a:rPr>
              <a:t>Childcare responsibilities </a:t>
            </a:r>
            <a:r>
              <a:rPr lang="en-GB" sz="1400" b="1" dirty="0">
                <a:solidFill>
                  <a:schemeClr val="accent6">
                    <a:lumMod val="75000"/>
                  </a:schemeClr>
                </a:solidFill>
              </a:rPr>
              <a:t>(16%)</a:t>
            </a:r>
          </a:p>
          <a:p>
            <a:pPr marL="171450" indent="-171450">
              <a:buFont typeface="Courier New" panose="02070309020205020404" pitchFamily="49" charset="0"/>
              <a:buChar char="o"/>
            </a:pPr>
            <a:r>
              <a:rPr lang="en-GB" sz="1400" dirty="0">
                <a:solidFill>
                  <a:srgbClr val="002060"/>
                </a:solidFill>
                <a:ea typeface="Calibri" panose="020F0502020204030204" pitchFamily="34" charset="0"/>
              </a:rPr>
              <a:t>Caring responsibilities </a:t>
            </a:r>
            <a:r>
              <a:rPr lang="en-GB" sz="1400" b="1" dirty="0">
                <a:solidFill>
                  <a:schemeClr val="accent6">
                    <a:lumMod val="75000"/>
                  </a:schemeClr>
                </a:solidFill>
                <a:ea typeface="Calibri" panose="020F0502020204030204" pitchFamily="34" charset="0"/>
              </a:rPr>
              <a:t>(8%)</a:t>
            </a:r>
          </a:p>
        </p:txBody>
      </p:sp>
      <p:sp>
        <p:nvSpPr>
          <p:cNvPr id="2" name="TextBox 1">
            <a:extLst>
              <a:ext uri="{FF2B5EF4-FFF2-40B4-BE49-F238E27FC236}">
                <a16:creationId xmlns:a16="http://schemas.microsoft.com/office/drawing/2014/main" id="{90689CA6-3867-37DB-443B-0D568D0F196D}"/>
              </a:ext>
            </a:extLst>
          </p:cNvPr>
          <p:cNvSpPr txBox="1"/>
          <p:nvPr/>
        </p:nvSpPr>
        <p:spPr>
          <a:xfrm>
            <a:off x="6744073" y="6124004"/>
            <a:ext cx="3001143" cy="246221"/>
          </a:xfrm>
          <a:prstGeom prst="rect">
            <a:avLst/>
          </a:prstGeom>
          <a:noFill/>
        </p:spPr>
        <p:txBody>
          <a:bodyPr wrap="none" rtlCol="0">
            <a:spAutoFit/>
          </a:bodyPr>
          <a:lstStyle/>
          <a:p>
            <a:r>
              <a:rPr lang="en-GB" sz="1000" i="1" dirty="0">
                <a:solidFill>
                  <a:srgbClr val="002060"/>
                </a:solidFill>
              </a:rPr>
              <a:t>(Due to my health, mobility or energy levels, </a:t>
            </a:r>
            <a:r>
              <a:rPr lang="en-GB" sz="1000" b="1" i="1" dirty="0">
                <a:solidFill>
                  <a:schemeClr val="accent6">
                    <a:lumMod val="75000"/>
                  </a:schemeClr>
                </a:solidFill>
              </a:rPr>
              <a:t>69%</a:t>
            </a:r>
            <a:r>
              <a:rPr lang="en-GB" sz="1000" i="1" dirty="0">
                <a:solidFill>
                  <a:srgbClr val="002060"/>
                </a:solidFill>
              </a:rPr>
              <a:t>)</a:t>
            </a:r>
          </a:p>
        </p:txBody>
      </p:sp>
      <p:sp>
        <p:nvSpPr>
          <p:cNvPr id="3" name="Arrow: Right 2">
            <a:extLst>
              <a:ext uri="{FF2B5EF4-FFF2-40B4-BE49-F238E27FC236}">
                <a16:creationId xmlns:a16="http://schemas.microsoft.com/office/drawing/2014/main" id="{29A3CDDB-4B38-CC91-9010-73462804A50F}"/>
              </a:ext>
            </a:extLst>
          </p:cNvPr>
          <p:cNvSpPr/>
          <p:nvPr/>
        </p:nvSpPr>
        <p:spPr>
          <a:xfrm>
            <a:off x="6386699" y="6157609"/>
            <a:ext cx="403207" cy="179012"/>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4162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1C026-31F3-8F2C-6C32-FDE74FF9641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45A240B-B87E-2402-5DFA-BFB3144BB124}"/>
              </a:ext>
            </a:extLst>
          </p:cNvPr>
          <p:cNvSpPr>
            <a:spLocks noGrp="1"/>
          </p:cNvSpPr>
          <p:nvPr>
            <p:ph type="sldNum" sz="quarter" idx="12"/>
          </p:nvPr>
        </p:nvSpPr>
        <p:spPr>
          <a:xfrm>
            <a:off x="9287986" y="6488364"/>
            <a:ext cx="2743200" cy="365125"/>
          </a:xfrm>
        </p:spPr>
        <p:txBody>
          <a:bodyPr/>
          <a:lstStyle/>
          <a:p>
            <a:fld id="{F6E39E37-6BC0-A248-806A-337B0CEF6126}" type="slidenum">
              <a:rPr lang="en-US" smtClean="0"/>
              <a:t>23</a:t>
            </a:fld>
            <a:endParaRPr lang="en-US"/>
          </a:p>
        </p:txBody>
      </p:sp>
      <p:sp>
        <p:nvSpPr>
          <p:cNvPr id="2" name="TextBox 1">
            <a:extLst>
              <a:ext uri="{FF2B5EF4-FFF2-40B4-BE49-F238E27FC236}">
                <a16:creationId xmlns:a16="http://schemas.microsoft.com/office/drawing/2014/main" id="{F28BB088-76D6-F2C6-2783-8A47F8664D2C}"/>
              </a:ext>
            </a:extLst>
          </p:cNvPr>
          <p:cNvSpPr txBox="1"/>
          <p:nvPr/>
        </p:nvSpPr>
        <p:spPr>
          <a:xfrm>
            <a:off x="2178995" y="6299491"/>
            <a:ext cx="8356059" cy="553998"/>
          </a:xfrm>
          <a:prstGeom prst="rect">
            <a:avLst/>
          </a:prstGeom>
          <a:noFill/>
        </p:spPr>
        <p:txBody>
          <a:bodyPr wrap="square" rtlCol="0">
            <a:spAutoFit/>
          </a:bodyPr>
          <a:lstStyle/>
          <a:p>
            <a:r>
              <a:rPr lang="en-GB" sz="1000" i="1" dirty="0">
                <a:solidFill>
                  <a:srgbClr val="002060"/>
                </a:solidFill>
              </a:rPr>
              <a:t>Q: Would it be helpful if services for carers and the people they care for were coordinated (e.g. appointments at the same time or place)?</a:t>
            </a:r>
          </a:p>
          <a:p>
            <a:r>
              <a:rPr lang="en-GB" sz="1000" i="1" dirty="0">
                <a:solidFill>
                  <a:srgbClr val="002060"/>
                </a:solidFill>
              </a:rPr>
              <a:t>What types of coordinated services would make life easier for you or your family?</a:t>
            </a:r>
            <a:r>
              <a:rPr lang="en-GB" sz="1000" i="1" dirty="0">
                <a:solidFill>
                  <a:srgbClr val="002060"/>
                </a:solidFill>
                <a:ea typeface="Calibri" panose="020F0502020204030204" pitchFamily="34" charset="0"/>
              </a:rPr>
              <a:t>    </a:t>
            </a:r>
          </a:p>
          <a:p>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sp>
        <p:nvSpPr>
          <p:cNvPr id="8" name="Text Placeholder 1">
            <a:extLst>
              <a:ext uri="{FF2B5EF4-FFF2-40B4-BE49-F238E27FC236}">
                <a16:creationId xmlns:a16="http://schemas.microsoft.com/office/drawing/2014/main" id="{FFD11945-A972-DAB8-8409-BD20E445BBDC}"/>
              </a:ext>
            </a:extLst>
          </p:cNvPr>
          <p:cNvSpPr txBox="1">
            <a:spLocks/>
          </p:cNvSpPr>
          <p:nvPr/>
        </p:nvSpPr>
        <p:spPr>
          <a:xfrm>
            <a:off x="0" y="419170"/>
            <a:ext cx="11053212" cy="1404444"/>
          </a:xfrm>
          <a:prstGeom prst="rect">
            <a:avLst/>
          </a:prstGeom>
        </p:spPr>
        <p:txBody>
          <a:bodyPr vert="horz" lIns="216000" tIns="45720" rIns="21600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The most supported ideas for coordinated services to make life easier would be: </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GP, community services and social care in one location</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physical and mental health services together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coordination of services for carers and the people they care for</a:t>
            </a:r>
          </a:p>
        </p:txBody>
      </p:sp>
      <p:sp>
        <p:nvSpPr>
          <p:cNvPr id="6" name="Rectangle 5">
            <a:extLst>
              <a:ext uri="{FF2B5EF4-FFF2-40B4-BE49-F238E27FC236}">
                <a16:creationId xmlns:a16="http://schemas.microsoft.com/office/drawing/2014/main" id="{CDCBD298-AA3D-4CB2-1CC8-5B480A20A74A}"/>
              </a:ext>
            </a:extLst>
          </p:cNvPr>
          <p:cNvSpPr/>
          <p:nvPr/>
        </p:nvSpPr>
        <p:spPr>
          <a:xfrm>
            <a:off x="0" y="0"/>
            <a:ext cx="3774332"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3.2 – Survey 6 results – Care closer to home</a:t>
            </a:r>
          </a:p>
        </p:txBody>
      </p:sp>
      <p:pic>
        <p:nvPicPr>
          <p:cNvPr id="13" name="Picture 12">
            <a:extLst>
              <a:ext uri="{FF2B5EF4-FFF2-40B4-BE49-F238E27FC236}">
                <a16:creationId xmlns:a16="http://schemas.microsoft.com/office/drawing/2014/main" id="{6849F8C9-A5F3-D2DA-5554-4BDDA8DBDCAB}"/>
              </a:ext>
            </a:extLst>
          </p:cNvPr>
          <p:cNvPicPr>
            <a:picLocks noChangeAspect="1"/>
          </p:cNvPicPr>
          <p:nvPr/>
        </p:nvPicPr>
        <p:blipFill>
          <a:blip r:embed="rId3"/>
          <a:stretch>
            <a:fillRect/>
          </a:stretch>
        </p:blipFill>
        <p:spPr>
          <a:xfrm>
            <a:off x="11053214" y="147593"/>
            <a:ext cx="977972" cy="845686"/>
          </a:xfrm>
          <a:prstGeom prst="rect">
            <a:avLst/>
          </a:prstGeom>
        </p:spPr>
      </p:pic>
      <p:sp>
        <p:nvSpPr>
          <p:cNvPr id="14" name="TextBox 13">
            <a:extLst>
              <a:ext uri="{FF2B5EF4-FFF2-40B4-BE49-F238E27FC236}">
                <a16:creationId xmlns:a16="http://schemas.microsoft.com/office/drawing/2014/main" id="{CAFD34CD-B815-0C34-905F-22D7E08EE264}"/>
              </a:ext>
            </a:extLst>
          </p:cNvPr>
          <p:cNvSpPr txBox="1"/>
          <p:nvPr/>
        </p:nvSpPr>
        <p:spPr>
          <a:xfrm>
            <a:off x="164193" y="2613392"/>
            <a:ext cx="2579008" cy="2062103"/>
          </a:xfrm>
          <a:prstGeom prst="rect">
            <a:avLst/>
          </a:prstGeom>
          <a:noFill/>
          <a:ln>
            <a:solidFill>
              <a:schemeClr val="tx1"/>
            </a:solidFill>
          </a:ln>
        </p:spPr>
        <p:txBody>
          <a:bodyPr wrap="square" rtlCol="0">
            <a:spAutoFit/>
          </a:bodyPr>
          <a:lstStyle/>
          <a:p>
            <a:r>
              <a:rPr lang="en-GB" sz="1400" dirty="0">
                <a:solidFill>
                  <a:srgbClr val="002060"/>
                </a:solidFill>
                <a:latin typeface="Arial" panose="020B0604020202020204" pitchFamily="34" charset="0"/>
                <a:ea typeface="Calibri" panose="020F0502020204030204" pitchFamily="34" charset="0"/>
              </a:rPr>
              <a:t>Among those for whom it is relevant:</a:t>
            </a:r>
          </a:p>
          <a:p>
            <a:endParaRPr lang="en-GB" sz="1400" dirty="0">
              <a:solidFill>
                <a:srgbClr val="002060"/>
              </a:solidFill>
              <a:latin typeface="Arial" panose="020B0604020202020204" pitchFamily="34" charset="0"/>
              <a:ea typeface="Calibri" panose="020F0502020204030204" pitchFamily="34" charset="0"/>
            </a:endParaRPr>
          </a:p>
          <a:p>
            <a:r>
              <a:rPr lang="en-GB" sz="1600" b="1" dirty="0">
                <a:solidFill>
                  <a:srgbClr val="002060"/>
                </a:solidFill>
                <a:latin typeface="Arial" panose="020B0604020202020204" pitchFamily="34" charset="0"/>
                <a:ea typeface="Calibri" panose="020F0502020204030204" pitchFamily="34" charset="0"/>
              </a:rPr>
              <a:t>79% </a:t>
            </a:r>
            <a:r>
              <a:rPr lang="en-GB" sz="1400" dirty="0">
                <a:solidFill>
                  <a:srgbClr val="002060"/>
                </a:solidFill>
                <a:latin typeface="Arial" panose="020B0604020202020204" pitchFamily="34" charset="0"/>
                <a:ea typeface="Calibri" panose="020F0502020204030204" pitchFamily="34" charset="0"/>
              </a:rPr>
              <a:t>say that</a:t>
            </a:r>
            <a:r>
              <a:rPr lang="en-GB" sz="1400" dirty="0">
                <a:solidFill>
                  <a:srgbClr val="002060"/>
                </a:solidFill>
              </a:rPr>
              <a:t> it would be helpful if </a:t>
            </a:r>
            <a:r>
              <a:rPr lang="en-GB" sz="1400" b="1" dirty="0">
                <a:solidFill>
                  <a:srgbClr val="002060"/>
                </a:solidFill>
              </a:rPr>
              <a:t>services for carers and the people they care for were coordinated </a:t>
            </a:r>
            <a:r>
              <a:rPr lang="en-GB" sz="1400" dirty="0">
                <a:solidFill>
                  <a:srgbClr val="002060"/>
                </a:solidFill>
              </a:rPr>
              <a:t>(e.g. appointments at the same time or place)</a:t>
            </a:r>
            <a:r>
              <a:rPr lang="en-GB" sz="1400" dirty="0">
                <a:solidFill>
                  <a:srgbClr val="002060"/>
                </a:solidFill>
                <a:ea typeface="Calibri" panose="020F0502020204030204" pitchFamily="34" charset="0"/>
              </a:rPr>
              <a:t> </a:t>
            </a:r>
          </a:p>
        </p:txBody>
      </p:sp>
      <p:graphicFrame>
        <p:nvGraphicFramePr>
          <p:cNvPr id="15" name="Content Placeholder 11">
            <a:extLst>
              <a:ext uri="{FF2B5EF4-FFF2-40B4-BE49-F238E27FC236}">
                <a16:creationId xmlns:a16="http://schemas.microsoft.com/office/drawing/2014/main" id="{AF9142C7-562D-5F9B-664A-FEBC899B93AF}"/>
              </a:ext>
            </a:extLst>
          </p:cNvPr>
          <p:cNvGraphicFramePr>
            <a:graphicFrameLocks/>
          </p:cNvGraphicFramePr>
          <p:nvPr>
            <p:extLst>
              <p:ext uri="{D42A27DB-BD31-4B8C-83A1-F6EECF244321}">
                <p14:modId xmlns:p14="http://schemas.microsoft.com/office/powerpoint/2010/main" val="1694255877"/>
              </p:ext>
            </p:extLst>
          </p:nvPr>
        </p:nvGraphicFramePr>
        <p:xfrm>
          <a:off x="3103123" y="2268818"/>
          <a:ext cx="8628433" cy="4044433"/>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EB8D37B8-8DBE-B807-1275-1DD35EB8DE3A}"/>
              </a:ext>
            </a:extLst>
          </p:cNvPr>
          <p:cNvSpPr txBox="1"/>
          <p:nvPr/>
        </p:nvSpPr>
        <p:spPr>
          <a:xfrm>
            <a:off x="6882333" y="2067833"/>
            <a:ext cx="2916183" cy="261610"/>
          </a:xfrm>
          <a:prstGeom prst="rect">
            <a:avLst/>
          </a:prstGeom>
          <a:noFill/>
        </p:spPr>
        <p:txBody>
          <a:bodyPr wrap="none" rtlCol="0">
            <a:spAutoFit/>
          </a:bodyPr>
          <a:lstStyle/>
          <a:p>
            <a:r>
              <a:rPr lang="en-GB" sz="1100" i="1" dirty="0">
                <a:solidFill>
                  <a:srgbClr val="002060"/>
                </a:solidFill>
              </a:rPr>
              <a:t>% choosing each item on the prompted list</a:t>
            </a:r>
          </a:p>
        </p:txBody>
      </p:sp>
      <p:cxnSp>
        <p:nvCxnSpPr>
          <p:cNvPr id="18" name="Straight Connector 17">
            <a:extLst>
              <a:ext uri="{FF2B5EF4-FFF2-40B4-BE49-F238E27FC236}">
                <a16:creationId xmlns:a16="http://schemas.microsoft.com/office/drawing/2014/main" id="{F22FF384-3F5B-818C-B249-6145E7B1901B}"/>
              </a:ext>
            </a:extLst>
          </p:cNvPr>
          <p:cNvCxnSpPr/>
          <p:nvPr/>
        </p:nvCxnSpPr>
        <p:spPr>
          <a:xfrm>
            <a:off x="3005847" y="1643974"/>
            <a:ext cx="0" cy="45428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881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F5E8E-E853-4550-FFD5-D627BEFB6D8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6CC763-BA0F-4543-A6F3-F39D053A6F99}"/>
              </a:ext>
            </a:extLst>
          </p:cNvPr>
          <p:cNvSpPr>
            <a:spLocks noGrp="1"/>
          </p:cNvSpPr>
          <p:nvPr>
            <p:ph type="sldNum" sz="quarter" idx="12"/>
          </p:nvPr>
        </p:nvSpPr>
        <p:spPr>
          <a:xfrm>
            <a:off x="9287986" y="6488364"/>
            <a:ext cx="2743200" cy="365125"/>
          </a:xfrm>
        </p:spPr>
        <p:txBody>
          <a:bodyPr/>
          <a:lstStyle/>
          <a:p>
            <a:fld id="{F6E39E37-6BC0-A248-806A-337B0CEF6126}" type="slidenum">
              <a:rPr lang="en-US" smtClean="0"/>
              <a:t>24</a:t>
            </a:fld>
            <a:endParaRPr lang="en-US"/>
          </a:p>
        </p:txBody>
      </p:sp>
      <p:sp>
        <p:nvSpPr>
          <p:cNvPr id="2" name="TextBox 1">
            <a:extLst>
              <a:ext uri="{FF2B5EF4-FFF2-40B4-BE49-F238E27FC236}">
                <a16:creationId xmlns:a16="http://schemas.microsoft.com/office/drawing/2014/main" id="{9540B2F0-8EE5-DE50-227B-E40B039A860E}"/>
              </a:ext>
            </a:extLst>
          </p:cNvPr>
          <p:cNvSpPr txBox="1"/>
          <p:nvPr/>
        </p:nvSpPr>
        <p:spPr>
          <a:xfrm>
            <a:off x="2631139" y="6540619"/>
            <a:ext cx="6929722" cy="246221"/>
          </a:xfrm>
          <a:prstGeom prst="rect">
            <a:avLst/>
          </a:prstGeom>
          <a:noFill/>
        </p:spPr>
        <p:txBody>
          <a:bodyPr wrap="square" rtlCol="0">
            <a:spAutoFit/>
          </a:bodyPr>
          <a:lstStyle/>
          <a:p>
            <a:r>
              <a:rPr lang="en-GB" sz="1000" i="1" dirty="0">
                <a:solidFill>
                  <a:srgbClr val="002060"/>
                </a:solidFill>
              </a:rPr>
              <a:t>Q: How do you feel about booking and managing appointments through apps or other digital tools?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sp>
        <p:nvSpPr>
          <p:cNvPr id="8" name="Text Placeholder 1">
            <a:extLst>
              <a:ext uri="{FF2B5EF4-FFF2-40B4-BE49-F238E27FC236}">
                <a16:creationId xmlns:a16="http://schemas.microsoft.com/office/drawing/2014/main" id="{2877AC38-9C8E-5B54-69FD-E51BB3F46C29}"/>
              </a:ext>
            </a:extLst>
          </p:cNvPr>
          <p:cNvSpPr txBox="1">
            <a:spLocks/>
          </p:cNvSpPr>
          <p:nvPr/>
        </p:nvSpPr>
        <p:spPr>
          <a:xfrm>
            <a:off x="108213" y="377519"/>
            <a:ext cx="9961123" cy="1404444"/>
          </a:xfrm>
          <a:prstGeom prst="rect">
            <a:avLst/>
          </a:prstGeom>
        </p:spPr>
        <p:txBody>
          <a:bodyPr vert="horz" lIns="216000" tIns="45720" rIns="21600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Just over two thirds </a:t>
            </a:r>
            <a:r>
              <a:rPr lang="en-US" sz="2000" dirty="0">
                <a:solidFill>
                  <a:srgbClr val="718434"/>
                </a:solidFill>
                <a:latin typeface="Arial" panose="020B0604020202020204" pitchFamily="34" charset="0"/>
                <a:ea typeface="Times New Roman" panose="02020603050405020304" pitchFamily="18" charset="0"/>
                <a:cs typeface="Arial" panose="020B0604020202020204" pitchFamily="34" charset="0"/>
              </a:rPr>
              <a:t>(69%)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feel somewhat or very comfortable using digital tools and apps to book and /or manage appointments.</a:t>
            </a:r>
          </a:p>
          <a:p>
            <a:pPr>
              <a:lnSpc>
                <a:spcPct val="110000"/>
              </a:lnSpc>
            </a:pPr>
            <a:r>
              <a:rPr lang="en-US" sz="2000" dirty="0">
                <a:solidFill>
                  <a:srgbClr val="7030A0"/>
                </a:solidFill>
                <a:latin typeface="Arial" panose="020B0604020202020204" pitchFamily="34" charset="0"/>
                <a:ea typeface="Times New Roman" panose="02020603050405020304" pitchFamily="18" charset="0"/>
                <a:cs typeface="Arial" panose="020B0604020202020204" pitchFamily="34" charset="0"/>
              </a:rPr>
              <a:t>One in six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do not feel comfortable doing so </a:t>
            </a:r>
            <a:r>
              <a:rPr lang="en-US" sz="18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(rising to </a:t>
            </a:r>
            <a:r>
              <a:rPr lang="en-US" sz="1800" i="1" dirty="0">
                <a:solidFill>
                  <a:srgbClr val="7030A0"/>
                </a:solidFill>
                <a:latin typeface="Arial" panose="020B0604020202020204" pitchFamily="34" charset="0"/>
                <a:ea typeface="Times New Roman" panose="02020603050405020304" pitchFamily="18" charset="0"/>
                <a:cs typeface="Arial" panose="020B0604020202020204" pitchFamily="34" charset="0"/>
              </a:rPr>
              <a:t>28%</a:t>
            </a:r>
            <a:r>
              <a:rPr lang="en-US" sz="18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 of those </a:t>
            </a:r>
            <a:r>
              <a:rPr lang="en-US" sz="1800" i="1" dirty="0">
                <a:solidFill>
                  <a:srgbClr val="7030A0"/>
                </a:solidFill>
                <a:latin typeface="Arial" panose="020B0604020202020204" pitchFamily="34" charset="0"/>
                <a:ea typeface="Times New Roman" panose="02020603050405020304" pitchFamily="18" charset="0"/>
                <a:cs typeface="Arial" panose="020B0604020202020204" pitchFamily="34" charset="0"/>
              </a:rPr>
              <a:t>aged 45-54</a:t>
            </a:r>
            <a:r>
              <a:rPr lang="en-US" sz="18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endParaRPr lang="en-US" sz="2000" b="0" i="1" dirty="0">
              <a:solidFill>
                <a:srgbClr val="90A842"/>
              </a:solidFill>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3" name="Content Placeholder 7">
            <a:extLst>
              <a:ext uri="{FF2B5EF4-FFF2-40B4-BE49-F238E27FC236}">
                <a16:creationId xmlns:a16="http://schemas.microsoft.com/office/drawing/2014/main" id="{5C690016-8630-2EB9-AA5B-CE30088B0EF7}"/>
              </a:ext>
            </a:extLst>
          </p:cNvPr>
          <p:cNvGraphicFramePr>
            <a:graphicFrameLocks/>
          </p:cNvGraphicFramePr>
          <p:nvPr>
            <p:extLst>
              <p:ext uri="{D42A27DB-BD31-4B8C-83A1-F6EECF244321}">
                <p14:modId xmlns:p14="http://schemas.microsoft.com/office/powerpoint/2010/main" val="3512321618"/>
              </p:ext>
            </p:extLst>
          </p:nvPr>
        </p:nvGraphicFramePr>
        <p:xfrm>
          <a:off x="764281" y="1879225"/>
          <a:ext cx="9305055" cy="385664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9FDFE585-1CFE-A65C-DB80-CADC9831A6BF}"/>
              </a:ext>
            </a:extLst>
          </p:cNvPr>
          <p:cNvSpPr txBox="1"/>
          <p:nvPr/>
        </p:nvSpPr>
        <p:spPr>
          <a:xfrm>
            <a:off x="8989317" y="3505137"/>
            <a:ext cx="2904014" cy="1723549"/>
          </a:xfrm>
          <a:prstGeom prst="rect">
            <a:avLst/>
          </a:prstGeom>
          <a:noFill/>
        </p:spPr>
        <p:txBody>
          <a:bodyPr wrap="square" rtlCol="0">
            <a:spAutoFit/>
          </a:bodyPr>
          <a:lstStyle/>
          <a:p>
            <a:r>
              <a:rPr lang="en-GB" b="1" dirty="0">
                <a:solidFill>
                  <a:srgbClr val="90A842"/>
                </a:solidFill>
              </a:rPr>
              <a:t>69% say ‘comfortable’</a:t>
            </a:r>
          </a:p>
          <a:p>
            <a:endParaRPr lang="en-GB" b="1" dirty="0">
              <a:solidFill>
                <a:srgbClr val="90A842"/>
              </a:solidFill>
            </a:endParaRPr>
          </a:p>
          <a:p>
            <a:r>
              <a:rPr lang="en-GB" sz="1400" dirty="0">
                <a:solidFill>
                  <a:srgbClr val="002060"/>
                </a:solidFill>
              </a:rPr>
              <a:t>Slight difference across age groups: </a:t>
            </a:r>
            <a:r>
              <a:rPr lang="en-GB" sz="1400" b="1" dirty="0">
                <a:solidFill>
                  <a:srgbClr val="718434"/>
                </a:solidFill>
              </a:rPr>
              <a:t>100% of those aged 16-34 </a:t>
            </a:r>
            <a:r>
              <a:rPr lang="en-GB" sz="1400" dirty="0">
                <a:solidFill>
                  <a:srgbClr val="002060"/>
                </a:solidFill>
              </a:rPr>
              <a:t>feel </a:t>
            </a:r>
            <a:r>
              <a:rPr lang="en-GB" sz="1400" b="1" dirty="0">
                <a:solidFill>
                  <a:srgbClr val="718434"/>
                </a:solidFill>
              </a:rPr>
              <a:t>comfortable</a:t>
            </a:r>
            <a:r>
              <a:rPr lang="en-GB" sz="1400" dirty="0">
                <a:solidFill>
                  <a:srgbClr val="002060"/>
                </a:solidFill>
              </a:rPr>
              <a:t> compared with </a:t>
            </a:r>
            <a:r>
              <a:rPr lang="en-GB" sz="1400" b="1" dirty="0">
                <a:solidFill>
                  <a:schemeClr val="accent2">
                    <a:lumMod val="75000"/>
                  </a:schemeClr>
                </a:solidFill>
              </a:rPr>
              <a:t>57% of those aged 35 to 64 </a:t>
            </a:r>
            <a:r>
              <a:rPr lang="en-GB" sz="1400" dirty="0">
                <a:solidFill>
                  <a:srgbClr val="002060"/>
                </a:solidFill>
              </a:rPr>
              <a:t>and </a:t>
            </a:r>
            <a:r>
              <a:rPr lang="en-GB" sz="1400" b="1" dirty="0">
                <a:solidFill>
                  <a:srgbClr val="718434"/>
                </a:solidFill>
              </a:rPr>
              <a:t>72% of those aged 65+</a:t>
            </a:r>
          </a:p>
        </p:txBody>
      </p:sp>
      <p:pic>
        <p:nvPicPr>
          <p:cNvPr id="7" name="Picture 6">
            <a:extLst>
              <a:ext uri="{FF2B5EF4-FFF2-40B4-BE49-F238E27FC236}">
                <a16:creationId xmlns:a16="http://schemas.microsoft.com/office/drawing/2014/main" id="{AA1DE019-DC5D-D8DC-695E-99A0A737AAAE}"/>
              </a:ext>
            </a:extLst>
          </p:cNvPr>
          <p:cNvPicPr>
            <a:picLocks noChangeAspect="1"/>
          </p:cNvPicPr>
          <p:nvPr/>
        </p:nvPicPr>
        <p:blipFill>
          <a:blip r:embed="rId4"/>
          <a:stretch>
            <a:fillRect/>
          </a:stretch>
        </p:blipFill>
        <p:spPr>
          <a:xfrm>
            <a:off x="9931999" y="159161"/>
            <a:ext cx="1961332" cy="1283405"/>
          </a:xfrm>
          <a:prstGeom prst="rect">
            <a:avLst/>
          </a:prstGeom>
        </p:spPr>
      </p:pic>
      <p:sp>
        <p:nvSpPr>
          <p:cNvPr id="9" name="Rectangle 8">
            <a:extLst>
              <a:ext uri="{FF2B5EF4-FFF2-40B4-BE49-F238E27FC236}">
                <a16:creationId xmlns:a16="http://schemas.microsoft.com/office/drawing/2014/main" id="{B05A6839-9B75-7A21-FC54-39D0B710EEF1}"/>
              </a:ext>
            </a:extLst>
          </p:cNvPr>
          <p:cNvSpPr/>
          <p:nvPr/>
        </p:nvSpPr>
        <p:spPr>
          <a:xfrm>
            <a:off x="0" y="0"/>
            <a:ext cx="3774332"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3.2 – Survey 6 results – Care closer to home</a:t>
            </a:r>
          </a:p>
        </p:txBody>
      </p:sp>
    </p:spTree>
    <p:extLst>
      <p:ext uri="{BB962C8B-B14F-4D97-AF65-F5344CB8AC3E}">
        <p14:creationId xmlns:p14="http://schemas.microsoft.com/office/powerpoint/2010/main" val="2157368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642F4-B4AA-B46C-DBA8-A1A06C358F5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0C39DF-85D9-FB5A-7CCD-CD814AE44C7B}"/>
              </a:ext>
            </a:extLst>
          </p:cNvPr>
          <p:cNvSpPr>
            <a:spLocks noGrp="1"/>
          </p:cNvSpPr>
          <p:nvPr>
            <p:ph type="sldNum" sz="quarter" idx="12"/>
          </p:nvPr>
        </p:nvSpPr>
        <p:spPr>
          <a:xfrm>
            <a:off x="9287986" y="6488364"/>
            <a:ext cx="2743200" cy="365125"/>
          </a:xfrm>
        </p:spPr>
        <p:txBody>
          <a:bodyPr/>
          <a:lstStyle/>
          <a:p>
            <a:fld id="{F6E39E37-6BC0-A248-806A-337B0CEF6126}" type="slidenum">
              <a:rPr lang="en-US" smtClean="0"/>
              <a:t>25</a:t>
            </a:fld>
            <a:endParaRPr lang="en-US"/>
          </a:p>
        </p:txBody>
      </p:sp>
      <p:sp>
        <p:nvSpPr>
          <p:cNvPr id="2" name="TextBox 1">
            <a:extLst>
              <a:ext uri="{FF2B5EF4-FFF2-40B4-BE49-F238E27FC236}">
                <a16:creationId xmlns:a16="http://schemas.microsoft.com/office/drawing/2014/main" id="{36029620-25F2-AEF2-E394-5A47F432A3F0}"/>
              </a:ext>
            </a:extLst>
          </p:cNvPr>
          <p:cNvSpPr txBox="1"/>
          <p:nvPr/>
        </p:nvSpPr>
        <p:spPr>
          <a:xfrm>
            <a:off x="2653724" y="6547815"/>
            <a:ext cx="6402728" cy="246221"/>
          </a:xfrm>
          <a:prstGeom prst="rect">
            <a:avLst/>
          </a:prstGeom>
          <a:noFill/>
        </p:spPr>
        <p:txBody>
          <a:bodyPr wrap="square" rtlCol="0">
            <a:spAutoFit/>
          </a:bodyPr>
          <a:lstStyle/>
          <a:p>
            <a:r>
              <a:rPr lang="en-GB" sz="1000" i="1" dirty="0">
                <a:solidFill>
                  <a:srgbClr val="002060"/>
                </a:solidFill>
              </a:rPr>
              <a:t>Q: What, if any, features would make digital tools more useful or accessible for you?</a:t>
            </a:r>
            <a:r>
              <a:rPr lang="en-GB" sz="1000" i="1" dirty="0">
                <a:solidFill>
                  <a:srgbClr val="002060"/>
                </a:solidFill>
                <a:ea typeface="Calibri" panose="020F0502020204030204" pitchFamily="34" charset="0"/>
              </a:rPr>
              <a:t>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sp>
        <p:nvSpPr>
          <p:cNvPr id="8" name="Text Placeholder 1">
            <a:extLst>
              <a:ext uri="{FF2B5EF4-FFF2-40B4-BE49-F238E27FC236}">
                <a16:creationId xmlns:a16="http://schemas.microsoft.com/office/drawing/2014/main" id="{9D01C186-F468-8720-BF2A-E36C391B8B33}"/>
              </a:ext>
            </a:extLst>
          </p:cNvPr>
          <p:cNvSpPr txBox="1">
            <a:spLocks/>
          </p:cNvSpPr>
          <p:nvPr/>
        </p:nvSpPr>
        <p:spPr>
          <a:xfrm>
            <a:off x="0" y="419170"/>
            <a:ext cx="10301591" cy="1404444"/>
          </a:xfrm>
          <a:prstGeom prst="rect">
            <a:avLst/>
          </a:prstGeom>
        </p:spPr>
        <p:txBody>
          <a:bodyPr vert="horz" lIns="216000" tIns="45720" rIns="216000" bIns="45720" rtlCol="0">
            <a:normAutofit lnSpcReduction="10000"/>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The most supported features that would make digital tools more useful or accessible were considered to be: </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easy appointment booking and reminders</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clear info about services and locations</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ability to message the HCP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and</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option to speak to someone by phone instead</a:t>
            </a:r>
          </a:p>
        </p:txBody>
      </p:sp>
      <p:sp>
        <p:nvSpPr>
          <p:cNvPr id="6" name="Rectangle 5">
            <a:extLst>
              <a:ext uri="{FF2B5EF4-FFF2-40B4-BE49-F238E27FC236}">
                <a16:creationId xmlns:a16="http://schemas.microsoft.com/office/drawing/2014/main" id="{804D93AE-0754-D445-B224-74273E6344E8}"/>
              </a:ext>
            </a:extLst>
          </p:cNvPr>
          <p:cNvSpPr/>
          <p:nvPr/>
        </p:nvSpPr>
        <p:spPr>
          <a:xfrm>
            <a:off x="0" y="0"/>
            <a:ext cx="3774332"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3.2 – Survey 6 results – Care closer to home</a:t>
            </a:r>
          </a:p>
        </p:txBody>
      </p:sp>
      <p:graphicFrame>
        <p:nvGraphicFramePr>
          <p:cNvPr id="15" name="Content Placeholder 11">
            <a:extLst>
              <a:ext uri="{FF2B5EF4-FFF2-40B4-BE49-F238E27FC236}">
                <a16:creationId xmlns:a16="http://schemas.microsoft.com/office/drawing/2014/main" id="{EC442D52-6D84-2FAE-D2B3-0743E579FC63}"/>
              </a:ext>
            </a:extLst>
          </p:cNvPr>
          <p:cNvGraphicFramePr>
            <a:graphicFrameLocks/>
          </p:cNvGraphicFramePr>
          <p:nvPr>
            <p:extLst>
              <p:ext uri="{D42A27DB-BD31-4B8C-83A1-F6EECF244321}">
                <p14:modId xmlns:p14="http://schemas.microsoft.com/office/powerpoint/2010/main" val="3189984427"/>
              </p:ext>
            </p:extLst>
          </p:nvPr>
        </p:nvGraphicFramePr>
        <p:xfrm>
          <a:off x="1781783" y="2350292"/>
          <a:ext cx="8628433" cy="4044433"/>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D4591B7A-B11C-9BE0-335C-9209C65FB05F}"/>
              </a:ext>
            </a:extLst>
          </p:cNvPr>
          <p:cNvSpPr txBox="1"/>
          <p:nvPr/>
        </p:nvSpPr>
        <p:spPr>
          <a:xfrm>
            <a:off x="5150795" y="2145799"/>
            <a:ext cx="3453189" cy="261610"/>
          </a:xfrm>
          <a:prstGeom prst="rect">
            <a:avLst/>
          </a:prstGeom>
          <a:noFill/>
        </p:spPr>
        <p:txBody>
          <a:bodyPr wrap="none" rtlCol="0">
            <a:spAutoFit/>
          </a:bodyPr>
          <a:lstStyle/>
          <a:p>
            <a:r>
              <a:rPr lang="en-GB" sz="1100" i="1" dirty="0">
                <a:solidFill>
                  <a:srgbClr val="002060"/>
                </a:solidFill>
              </a:rPr>
              <a:t>% choosing each item on the prompted list of factors</a:t>
            </a:r>
          </a:p>
        </p:txBody>
      </p:sp>
      <p:pic>
        <p:nvPicPr>
          <p:cNvPr id="3" name="Picture 2">
            <a:extLst>
              <a:ext uri="{FF2B5EF4-FFF2-40B4-BE49-F238E27FC236}">
                <a16:creationId xmlns:a16="http://schemas.microsoft.com/office/drawing/2014/main" id="{BF954489-250C-9421-FCB5-8012369A0B79}"/>
              </a:ext>
            </a:extLst>
          </p:cNvPr>
          <p:cNvPicPr>
            <a:picLocks noChangeAspect="1"/>
          </p:cNvPicPr>
          <p:nvPr/>
        </p:nvPicPr>
        <p:blipFill>
          <a:blip r:embed="rId4"/>
          <a:stretch>
            <a:fillRect/>
          </a:stretch>
        </p:blipFill>
        <p:spPr>
          <a:xfrm>
            <a:off x="10069854" y="159161"/>
            <a:ext cx="1961332" cy="1283405"/>
          </a:xfrm>
          <a:prstGeom prst="rect">
            <a:avLst/>
          </a:prstGeom>
        </p:spPr>
      </p:pic>
    </p:spTree>
    <p:extLst>
      <p:ext uri="{BB962C8B-B14F-4D97-AF65-F5344CB8AC3E}">
        <p14:creationId xmlns:p14="http://schemas.microsoft.com/office/powerpoint/2010/main" val="3734755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8E69-7807-9508-5CB8-B803C1DBDFE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CFE6D7-0A75-4E54-48BE-4E150B0A4B8C}"/>
              </a:ext>
            </a:extLst>
          </p:cNvPr>
          <p:cNvSpPr>
            <a:spLocks noGrp="1"/>
          </p:cNvSpPr>
          <p:nvPr>
            <p:ph type="sldNum" sz="quarter" idx="12"/>
          </p:nvPr>
        </p:nvSpPr>
        <p:spPr>
          <a:xfrm>
            <a:off x="9287986" y="6488364"/>
            <a:ext cx="2743200" cy="365125"/>
          </a:xfrm>
        </p:spPr>
        <p:txBody>
          <a:bodyPr/>
          <a:lstStyle/>
          <a:p>
            <a:fld id="{F6E39E37-6BC0-A248-806A-337B0CEF6126}" type="slidenum">
              <a:rPr lang="en-US" smtClean="0"/>
              <a:t>26</a:t>
            </a:fld>
            <a:endParaRPr lang="en-US"/>
          </a:p>
        </p:txBody>
      </p:sp>
      <p:sp>
        <p:nvSpPr>
          <p:cNvPr id="2" name="TextBox 1">
            <a:extLst>
              <a:ext uri="{FF2B5EF4-FFF2-40B4-BE49-F238E27FC236}">
                <a16:creationId xmlns:a16="http://schemas.microsoft.com/office/drawing/2014/main" id="{C136F455-A5AB-DD62-9B12-FF18798B5487}"/>
              </a:ext>
            </a:extLst>
          </p:cNvPr>
          <p:cNvSpPr txBox="1"/>
          <p:nvPr/>
        </p:nvSpPr>
        <p:spPr>
          <a:xfrm>
            <a:off x="2272065" y="6602075"/>
            <a:ext cx="7647867" cy="246221"/>
          </a:xfrm>
          <a:prstGeom prst="rect">
            <a:avLst/>
          </a:prstGeom>
          <a:noFill/>
        </p:spPr>
        <p:txBody>
          <a:bodyPr wrap="square" rtlCol="0">
            <a:spAutoFit/>
          </a:bodyPr>
          <a:lstStyle/>
          <a:p>
            <a:r>
              <a:rPr lang="en-GB" sz="1000" i="1" dirty="0">
                <a:solidFill>
                  <a:srgbClr val="002060"/>
                </a:solidFill>
              </a:rPr>
              <a:t>Q: Are there any barriers or concerns that make it difficult for you to use online or digital healthcare tools?</a:t>
            </a:r>
            <a:r>
              <a:rPr lang="en-GB" sz="1000" i="1" dirty="0">
                <a:solidFill>
                  <a:srgbClr val="002060"/>
                </a:solidFill>
                <a:ea typeface="Calibri" panose="020F0502020204030204" pitchFamily="34" charset="0"/>
              </a:rPr>
              <a:t>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sp>
        <p:nvSpPr>
          <p:cNvPr id="8" name="Text Placeholder 1">
            <a:extLst>
              <a:ext uri="{FF2B5EF4-FFF2-40B4-BE49-F238E27FC236}">
                <a16:creationId xmlns:a16="http://schemas.microsoft.com/office/drawing/2014/main" id="{F7C4B3AD-ABD9-36F3-3297-C692384ED200}"/>
              </a:ext>
            </a:extLst>
          </p:cNvPr>
          <p:cNvSpPr txBox="1">
            <a:spLocks/>
          </p:cNvSpPr>
          <p:nvPr/>
        </p:nvSpPr>
        <p:spPr>
          <a:xfrm>
            <a:off x="0" y="419170"/>
            <a:ext cx="10301591" cy="1602362"/>
          </a:xfrm>
          <a:prstGeom prst="rect">
            <a:avLst/>
          </a:prstGeom>
        </p:spPr>
        <p:txBody>
          <a:bodyPr vert="horz" lIns="216000" tIns="45720" rIns="216000" bIns="45720" rtlCol="0">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4000" b="1"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solidFill>
                  <a:srgbClr val="718434"/>
                </a:solidFill>
                <a:latin typeface="Arial" panose="020B0604020202020204" pitchFamily="34" charset="0"/>
                <a:ea typeface="Times New Roman" panose="02020603050405020304" pitchFamily="18" charset="0"/>
                <a:cs typeface="Arial" panose="020B0604020202020204" pitchFamily="34" charset="0"/>
              </a:rPr>
              <a:t>57%</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 of participants do not face any barriers or concerns that make it difficult for them to use online or digital healthcare tools </a:t>
            </a:r>
            <a:r>
              <a:rPr lang="en-US" sz="14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(N.B. this is an online citizen’s panel).</a:t>
            </a:r>
            <a:endParaRPr lang="en-US" sz="2000" b="0" i="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ct val="110000"/>
              </a:lnSpc>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The biggest barriers and concerns were: </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a preference for face-to-face or phone contact</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20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worries about hacking, privacy, leaks and misuse of data </a:t>
            </a:r>
            <a:r>
              <a:rPr lang="en-US" sz="2000" dirty="0" err="1">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etc</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2000" dirty="0">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 previous poor experience with digital tools and a lack of confidence with/ awareness of digital technology/ services (sometimes due to long term conditions)</a:t>
            </a:r>
          </a:p>
        </p:txBody>
      </p:sp>
      <p:sp>
        <p:nvSpPr>
          <p:cNvPr id="6" name="Rectangle 5">
            <a:extLst>
              <a:ext uri="{FF2B5EF4-FFF2-40B4-BE49-F238E27FC236}">
                <a16:creationId xmlns:a16="http://schemas.microsoft.com/office/drawing/2014/main" id="{F43210F1-BE02-9213-504E-A93A020DD714}"/>
              </a:ext>
            </a:extLst>
          </p:cNvPr>
          <p:cNvSpPr/>
          <p:nvPr/>
        </p:nvSpPr>
        <p:spPr>
          <a:xfrm>
            <a:off x="0" y="0"/>
            <a:ext cx="3774332"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3.2 – Survey 6 results – Care closer to home</a:t>
            </a:r>
          </a:p>
        </p:txBody>
      </p:sp>
      <p:graphicFrame>
        <p:nvGraphicFramePr>
          <p:cNvPr id="15" name="Content Placeholder 11">
            <a:extLst>
              <a:ext uri="{FF2B5EF4-FFF2-40B4-BE49-F238E27FC236}">
                <a16:creationId xmlns:a16="http://schemas.microsoft.com/office/drawing/2014/main" id="{EE706A3B-C0AF-8F68-1D94-5FCD4ACAD31C}"/>
              </a:ext>
            </a:extLst>
          </p:cNvPr>
          <p:cNvGraphicFramePr>
            <a:graphicFrameLocks/>
          </p:cNvGraphicFramePr>
          <p:nvPr>
            <p:extLst>
              <p:ext uri="{D42A27DB-BD31-4B8C-83A1-F6EECF244321}">
                <p14:modId xmlns:p14="http://schemas.microsoft.com/office/powerpoint/2010/main" val="896022127"/>
              </p:ext>
            </p:extLst>
          </p:nvPr>
        </p:nvGraphicFramePr>
        <p:xfrm>
          <a:off x="0" y="2346490"/>
          <a:ext cx="11546731" cy="4044433"/>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6A7D6214-1C20-2DFA-F9F0-5F84D5C973C8}"/>
              </a:ext>
            </a:extLst>
          </p:cNvPr>
          <p:cNvSpPr txBox="1"/>
          <p:nvPr/>
        </p:nvSpPr>
        <p:spPr>
          <a:xfrm>
            <a:off x="5452366" y="2118973"/>
            <a:ext cx="3509294" cy="261610"/>
          </a:xfrm>
          <a:prstGeom prst="rect">
            <a:avLst/>
          </a:prstGeom>
          <a:noFill/>
        </p:spPr>
        <p:txBody>
          <a:bodyPr wrap="none" rtlCol="0">
            <a:spAutoFit/>
          </a:bodyPr>
          <a:lstStyle/>
          <a:p>
            <a:r>
              <a:rPr lang="en-GB" sz="1100" i="1" dirty="0">
                <a:solidFill>
                  <a:srgbClr val="002060"/>
                </a:solidFill>
              </a:rPr>
              <a:t>% choosing each item on the prompted list of barriers</a:t>
            </a:r>
          </a:p>
        </p:txBody>
      </p:sp>
      <p:pic>
        <p:nvPicPr>
          <p:cNvPr id="3" name="Picture 2">
            <a:extLst>
              <a:ext uri="{FF2B5EF4-FFF2-40B4-BE49-F238E27FC236}">
                <a16:creationId xmlns:a16="http://schemas.microsoft.com/office/drawing/2014/main" id="{D724D89A-6EFD-C4A7-C096-A59D2791A996}"/>
              </a:ext>
            </a:extLst>
          </p:cNvPr>
          <p:cNvPicPr>
            <a:picLocks noChangeAspect="1"/>
          </p:cNvPicPr>
          <p:nvPr/>
        </p:nvPicPr>
        <p:blipFill>
          <a:blip r:embed="rId4"/>
          <a:stretch>
            <a:fillRect/>
          </a:stretch>
        </p:blipFill>
        <p:spPr>
          <a:xfrm>
            <a:off x="10069854" y="159161"/>
            <a:ext cx="1961332" cy="1283405"/>
          </a:xfrm>
          <a:prstGeom prst="rect">
            <a:avLst/>
          </a:prstGeom>
        </p:spPr>
      </p:pic>
      <p:sp>
        <p:nvSpPr>
          <p:cNvPr id="7" name="TextBox 1">
            <a:extLst>
              <a:ext uri="{FF2B5EF4-FFF2-40B4-BE49-F238E27FC236}">
                <a16:creationId xmlns:a16="http://schemas.microsoft.com/office/drawing/2014/main" id="{DFCBD416-CE75-AE01-2BEB-C2184B247839}"/>
              </a:ext>
            </a:extLst>
          </p:cNvPr>
          <p:cNvSpPr txBox="1"/>
          <p:nvPr/>
        </p:nvSpPr>
        <p:spPr>
          <a:xfrm>
            <a:off x="5351835" y="4292592"/>
            <a:ext cx="3686783" cy="50583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000" i="1" kern="1200" dirty="0">
                <a:solidFill>
                  <a:srgbClr val="002060"/>
                </a:solidFill>
              </a:rPr>
              <a:t>(Notably high in Enfield 24%)</a:t>
            </a:r>
          </a:p>
        </p:txBody>
      </p:sp>
      <p:sp>
        <p:nvSpPr>
          <p:cNvPr id="9" name="TextBox 1">
            <a:extLst>
              <a:ext uri="{FF2B5EF4-FFF2-40B4-BE49-F238E27FC236}">
                <a16:creationId xmlns:a16="http://schemas.microsoft.com/office/drawing/2014/main" id="{DFCBD416-CE75-AE01-2BEB-C2184B247839}"/>
              </a:ext>
            </a:extLst>
          </p:cNvPr>
          <p:cNvSpPr txBox="1"/>
          <p:nvPr/>
        </p:nvSpPr>
        <p:spPr>
          <a:xfrm>
            <a:off x="6233149" y="3485113"/>
            <a:ext cx="3686783" cy="50583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000" i="1" kern="1200" dirty="0">
                <a:solidFill>
                  <a:srgbClr val="002060"/>
                </a:solidFill>
              </a:rPr>
              <a:t>(Notably males 26%)</a:t>
            </a:r>
          </a:p>
        </p:txBody>
      </p:sp>
      <p:sp>
        <p:nvSpPr>
          <p:cNvPr id="10" name="TextBox 1">
            <a:extLst>
              <a:ext uri="{FF2B5EF4-FFF2-40B4-BE49-F238E27FC236}">
                <a16:creationId xmlns:a16="http://schemas.microsoft.com/office/drawing/2014/main" id="{9920BA9A-DCCE-A05E-DA60-FE1665DF6F52}"/>
              </a:ext>
            </a:extLst>
          </p:cNvPr>
          <p:cNvSpPr txBox="1"/>
          <p:nvPr/>
        </p:nvSpPr>
        <p:spPr>
          <a:xfrm>
            <a:off x="6716290" y="3196347"/>
            <a:ext cx="3686783" cy="50583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000" i="1" kern="1200" dirty="0">
                <a:solidFill>
                  <a:srgbClr val="002060"/>
                </a:solidFill>
              </a:rPr>
              <a:t>(Notably females 26%)</a:t>
            </a:r>
          </a:p>
        </p:txBody>
      </p:sp>
    </p:spTree>
    <p:extLst>
      <p:ext uri="{BB962C8B-B14F-4D97-AF65-F5344CB8AC3E}">
        <p14:creationId xmlns:p14="http://schemas.microsoft.com/office/powerpoint/2010/main" val="1155024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6F3D6-AC0D-BAF4-20B3-91B1DAECC99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1B80C2-9399-A554-561E-1DC58271BC09}"/>
              </a:ext>
            </a:extLst>
          </p:cNvPr>
          <p:cNvSpPr>
            <a:spLocks noGrp="1"/>
          </p:cNvSpPr>
          <p:nvPr>
            <p:ph type="body" sz="quarter" idx="20"/>
          </p:nvPr>
        </p:nvSpPr>
        <p:spPr/>
        <p:txBody>
          <a:bodyPr>
            <a:normAutofit/>
          </a:bodyPr>
          <a:lstStyle/>
          <a:p>
            <a:endParaRPr lang="en-GB" sz="3600" b="1" dirty="0"/>
          </a:p>
          <a:p>
            <a:endParaRPr lang="en-GB" sz="3600" b="1" dirty="0"/>
          </a:p>
          <a:p>
            <a:endParaRPr lang="en-GB" sz="3600" b="1" dirty="0"/>
          </a:p>
          <a:p>
            <a:r>
              <a:rPr lang="en-GB" sz="3600" b="1" dirty="0"/>
              <a:t>Section 3:</a:t>
            </a:r>
          </a:p>
          <a:p>
            <a:r>
              <a:rPr lang="en-GB" sz="3600" b="1" dirty="0"/>
              <a:t>Survey 6 results</a:t>
            </a:r>
          </a:p>
          <a:p>
            <a:endParaRPr lang="en-GB" sz="3600" b="1" dirty="0"/>
          </a:p>
          <a:p>
            <a:r>
              <a:rPr lang="en-GB" sz="3600" b="1" dirty="0"/>
              <a:t>3.3 Peer support in communities</a:t>
            </a:r>
          </a:p>
          <a:p>
            <a:endParaRPr lang="en-GB" sz="2000" b="1" dirty="0"/>
          </a:p>
        </p:txBody>
      </p:sp>
      <p:sp>
        <p:nvSpPr>
          <p:cNvPr id="7" name="Slide Number Placeholder 6">
            <a:extLst>
              <a:ext uri="{FF2B5EF4-FFF2-40B4-BE49-F238E27FC236}">
                <a16:creationId xmlns:a16="http://schemas.microsoft.com/office/drawing/2014/main" id="{747C1330-0A29-568A-B25A-E4A726C96BED}"/>
              </a:ext>
            </a:extLst>
          </p:cNvPr>
          <p:cNvSpPr>
            <a:spLocks noGrp="1"/>
          </p:cNvSpPr>
          <p:nvPr>
            <p:ph type="sldNum" sz="quarter" idx="12"/>
          </p:nvPr>
        </p:nvSpPr>
        <p:spPr/>
        <p:txBody>
          <a:bodyPr/>
          <a:lstStyle/>
          <a:p>
            <a:fld id="{F6E39E37-6BC0-A248-806A-337B0CEF6126}" type="slidenum">
              <a:rPr lang="en-US" smtClean="0"/>
              <a:t>27</a:t>
            </a:fld>
            <a:endParaRPr lang="en-US" dirty="0"/>
          </a:p>
        </p:txBody>
      </p:sp>
      <p:pic>
        <p:nvPicPr>
          <p:cNvPr id="13" name="Picture 12">
            <a:extLst>
              <a:ext uri="{FF2B5EF4-FFF2-40B4-BE49-F238E27FC236}">
                <a16:creationId xmlns:a16="http://schemas.microsoft.com/office/drawing/2014/main" id="{7D5AAF05-41B5-D850-6683-7A3925B827E8}"/>
              </a:ext>
            </a:extLst>
          </p:cNvPr>
          <p:cNvPicPr>
            <a:picLocks noChangeAspect="1"/>
          </p:cNvPicPr>
          <p:nvPr/>
        </p:nvPicPr>
        <p:blipFill>
          <a:blip r:embed="rId2"/>
          <a:stretch>
            <a:fillRect/>
          </a:stretch>
        </p:blipFill>
        <p:spPr>
          <a:xfrm>
            <a:off x="622" y="6272275"/>
            <a:ext cx="1627010" cy="585724"/>
          </a:xfrm>
          <a:prstGeom prst="rect">
            <a:avLst/>
          </a:prstGeom>
        </p:spPr>
      </p:pic>
      <p:sp>
        <p:nvSpPr>
          <p:cNvPr id="4" name="TextBox 3">
            <a:extLst>
              <a:ext uri="{FF2B5EF4-FFF2-40B4-BE49-F238E27FC236}">
                <a16:creationId xmlns:a16="http://schemas.microsoft.com/office/drawing/2014/main" id="{E036E104-ACB5-CAD4-B547-8B37218FB92A}"/>
              </a:ext>
            </a:extLst>
          </p:cNvPr>
          <p:cNvSpPr txBox="1"/>
          <p:nvPr/>
        </p:nvSpPr>
        <p:spPr>
          <a:xfrm>
            <a:off x="7296558" y="629080"/>
            <a:ext cx="4075077" cy="5222455"/>
          </a:xfrm>
          <a:prstGeom prst="rect">
            <a:avLst/>
          </a:prstGeom>
          <a:noFill/>
        </p:spPr>
        <p:txBody>
          <a:bodyPr wrap="square">
            <a:spAutoFit/>
          </a:bodyPr>
          <a:lstStyle/>
          <a:p>
            <a:pPr algn="ctr">
              <a:lnSpc>
                <a:spcPct val="125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Some services deliver work through Peer Support Workers and Community Champions.</a:t>
            </a:r>
          </a:p>
          <a:p>
            <a:pPr algn="ctr">
              <a:lnSpc>
                <a:spcPct val="125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 These are trusted local people, usually with lived experience of health conditions and often volunteers. </a:t>
            </a:r>
          </a:p>
          <a:p>
            <a:pPr algn="ctr">
              <a:lnSpc>
                <a:spcPct val="125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They share reliable health information, support people to access services, listen to community concerns, and feed these back to NHS or council teams. </a:t>
            </a:r>
          </a:p>
          <a:p>
            <a:pPr algn="ctr">
              <a:lnSpc>
                <a:spcPct val="125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They often work with local organisations to help reduce barriers to care and improve wellbeing.</a:t>
            </a:r>
            <a:endParaRPr lang="en-GB"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4FD8DA81-1FF9-69F6-F107-DCD470FA520A}"/>
              </a:ext>
            </a:extLst>
          </p:cNvPr>
          <p:cNvPicPr>
            <a:picLocks noChangeAspect="1"/>
          </p:cNvPicPr>
          <p:nvPr/>
        </p:nvPicPr>
        <p:blipFill>
          <a:blip r:embed="rId3"/>
          <a:stretch>
            <a:fillRect/>
          </a:stretch>
        </p:blipFill>
        <p:spPr>
          <a:xfrm>
            <a:off x="4632055" y="5008913"/>
            <a:ext cx="2143556" cy="1849088"/>
          </a:xfrm>
          <a:prstGeom prst="rect">
            <a:avLst/>
          </a:prstGeom>
        </p:spPr>
      </p:pic>
    </p:spTree>
    <p:extLst>
      <p:ext uri="{BB962C8B-B14F-4D97-AF65-F5344CB8AC3E}">
        <p14:creationId xmlns:p14="http://schemas.microsoft.com/office/powerpoint/2010/main" val="3921551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25E78-4A06-D3A3-FB8A-DB6CDDCFDC5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E47389-5F11-130E-68BF-1285C563EADD}"/>
              </a:ext>
            </a:extLst>
          </p:cNvPr>
          <p:cNvSpPr>
            <a:spLocks noGrp="1"/>
          </p:cNvSpPr>
          <p:nvPr>
            <p:ph type="sldNum" sz="quarter" idx="12"/>
          </p:nvPr>
        </p:nvSpPr>
        <p:spPr/>
        <p:txBody>
          <a:bodyPr/>
          <a:lstStyle/>
          <a:p>
            <a:fld id="{F6E39E37-6BC0-A248-806A-337B0CEF6126}" type="slidenum">
              <a:rPr lang="en-US" smtClean="0"/>
              <a:t>28</a:t>
            </a:fld>
            <a:endParaRPr lang="en-US" dirty="0"/>
          </a:p>
        </p:txBody>
      </p:sp>
      <p:sp>
        <p:nvSpPr>
          <p:cNvPr id="10" name="Text Placeholder 1">
            <a:extLst>
              <a:ext uri="{FF2B5EF4-FFF2-40B4-BE49-F238E27FC236}">
                <a16:creationId xmlns:a16="http://schemas.microsoft.com/office/drawing/2014/main" id="{26B57EBB-AC7F-A527-7470-B83D8BCC7FB4}"/>
              </a:ext>
            </a:extLst>
          </p:cNvPr>
          <p:cNvSpPr>
            <a:spLocks noGrp="1"/>
          </p:cNvSpPr>
          <p:nvPr>
            <p:ph type="body" sz="quarter" idx="13"/>
          </p:nvPr>
        </p:nvSpPr>
        <p:spPr>
          <a:xfrm>
            <a:off x="0" y="337719"/>
            <a:ext cx="10038945" cy="1367707"/>
          </a:xfrm>
        </p:spPr>
        <p:txBody>
          <a:bodyPr>
            <a:normAutofit fontScale="40000" lnSpcReduction="20000"/>
          </a:bodyPr>
          <a:lstStyle/>
          <a:p>
            <a:pPr>
              <a:lnSpc>
                <a:spcPct val="120000"/>
              </a:lnSpc>
            </a:pPr>
            <a:r>
              <a:rPr lang="en-GB"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Just over one in ten (13%)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have seen </a:t>
            </a:r>
            <a:r>
              <a:rPr lang="en-GB" sz="7200" dirty="0">
                <a:solidFill>
                  <a:srgbClr val="90A842"/>
                </a:solidFill>
                <a:latin typeface="Arial" panose="020B0604020202020204" pitchFamily="34" charset="0"/>
                <a:ea typeface="Times New Roman" panose="02020603050405020304" pitchFamily="18" charset="0"/>
                <a:cs typeface="Arial" panose="020B0604020202020204" pitchFamily="34" charset="0"/>
              </a:rPr>
              <a:t>peer support in action in their community</a:t>
            </a:r>
            <a:endPar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B274BB57-A22E-83C6-4B6D-48FEEFD3BB56}"/>
              </a:ext>
            </a:extLst>
          </p:cNvPr>
          <p:cNvSpPr txBox="1"/>
          <p:nvPr/>
        </p:nvSpPr>
        <p:spPr>
          <a:xfrm>
            <a:off x="2431914" y="6405121"/>
            <a:ext cx="6991940" cy="400110"/>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a:t>
            </a:r>
            <a:r>
              <a:rPr lang="en-GB" sz="1000" i="1" dirty="0">
                <a:solidFill>
                  <a:srgbClr val="002060"/>
                </a:solidFill>
              </a:rPr>
              <a:t>Have you seen examples where advice from a member of your own community such as community champions or local groups have influenced health or care services in your area?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graphicFrame>
        <p:nvGraphicFramePr>
          <p:cNvPr id="28" name="Chart 27">
            <a:extLst>
              <a:ext uri="{FF2B5EF4-FFF2-40B4-BE49-F238E27FC236}">
                <a16:creationId xmlns:a16="http://schemas.microsoft.com/office/drawing/2014/main" id="{913115F4-B7EB-C860-CA52-9995C82A39DE}"/>
              </a:ext>
            </a:extLst>
          </p:cNvPr>
          <p:cNvGraphicFramePr/>
          <p:nvPr>
            <p:extLst>
              <p:ext uri="{D42A27DB-BD31-4B8C-83A1-F6EECF244321}">
                <p14:modId xmlns:p14="http://schemas.microsoft.com/office/powerpoint/2010/main" val="2786696818"/>
              </p:ext>
            </p:extLst>
          </p:nvPr>
        </p:nvGraphicFramePr>
        <p:xfrm>
          <a:off x="954076" y="1456128"/>
          <a:ext cx="7263296" cy="4897065"/>
        </p:xfrm>
        <a:graphic>
          <a:graphicData uri="http://schemas.openxmlformats.org/drawingml/2006/chart">
            <c:chart xmlns:c="http://schemas.openxmlformats.org/drawingml/2006/chart" xmlns:r="http://schemas.openxmlformats.org/officeDocument/2006/relationships" r:id="rId3"/>
          </a:graphicData>
        </a:graphic>
      </p:graphicFrame>
      <p:sp>
        <p:nvSpPr>
          <p:cNvPr id="6" name="Arrow: Down 5">
            <a:extLst>
              <a:ext uri="{FF2B5EF4-FFF2-40B4-BE49-F238E27FC236}">
                <a16:creationId xmlns:a16="http://schemas.microsoft.com/office/drawing/2014/main" id="{936C1C68-6688-DA65-10C8-33997984F522}"/>
              </a:ext>
            </a:extLst>
          </p:cNvPr>
          <p:cNvSpPr/>
          <p:nvPr/>
        </p:nvSpPr>
        <p:spPr>
          <a:xfrm rot="16200000">
            <a:off x="6355616" y="1558781"/>
            <a:ext cx="162206" cy="1270585"/>
          </a:xfrm>
          <a:prstGeom prst="downArrow">
            <a:avLst/>
          </a:prstGeom>
          <a:solidFill>
            <a:srgbClr val="90A842"/>
          </a:solidFill>
          <a:ln>
            <a:solidFill>
              <a:srgbClr val="90A8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65CD76D-0582-3416-2A70-45A65CE5D55B}"/>
              </a:ext>
            </a:extLst>
          </p:cNvPr>
          <p:cNvSpPr txBox="1"/>
          <p:nvPr/>
        </p:nvSpPr>
        <p:spPr>
          <a:xfrm>
            <a:off x="7162742" y="1944665"/>
            <a:ext cx="3041573" cy="954107"/>
          </a:xfrm>
          <a:prstGeom prst="rect">
            <a:avLst/>
          </a:prstGeom>
          <a:noFill/>
          <a:ln>
            <a:solidFill>
              <a:schemeClr val="tx1"/>
            </a:solidFill>
          </a:ln>
        </p:spPr>
        <p:txBody>
          <a:bodyPr wrap="square" rtlCol="0">
            <a:spAutoFit/>
          </a:bodyPr>
          <a:lstStyle/>
          <a:p>
            <a:pPr marL="171450" indent="-171450">
              <a:buFont typeface="Courier New" panose="02070309020205020404" pitchFamily="49" charset="0"/>
              <a:buChar char="o"/>
            </a:pPr>
            <a:r>
              <a:rPr lang="en-GB" sz="1400" b="1" dirty="0">
                <a:solidFill>
                  <a:srgbClr val="002060"/>
                </a:solidFill>
                <a:latin typeface="Arial" panose="020B0604020202020204" pitchFamily="34" charset="0"/>
                <a:ea typeface="Calibri" panose="020F0502020204030204" pitchFamily="34" charset="0"/>
              </a:rPr>
              <a:t>Notably those in </a:t>
            </a:r>
            <a:r>
              <a:rPr lang="en-GB" sz="1400" b="1" dirty="0">
                <a:solidFill>
                  <a:srgbClr val="90A842"/>
                </a:solidFill>
                <a:latin typeface="Arial" panose="020B0604020202020204" pitchFamily="34" charset="0"/>
                <a:ea typeface="Calibri" panose="020F0502020204030204" pitchFamily="34" charset="0"/>
              </a:rPr>
              <a:t>Enfield (17%) </a:t>
            </a:r>
            <a:r>
              <a:rPr lang="en-GB" sz="1400" b="1" dirty="0">
                <a:solidFill>
                  <a:srgbClr val="002060"/>
                </a:solidFill>
                <a:latin typeface="Arial" panose="020B0604020202020204" pitchFamily="34" charset="0"/>
                <a:ea typeface="Calibri" panose="020F0502020204030204" pitchFamily="34" charset="0"/>
              </a:rPr>
              <a:t>and </a:t>
            </a:r>
            <a:r>
              <a:rPr lang="en-GB" sz="1400" b="1" dirty="0">
                <a:solidFill>
                  <a:srgbClr val="90A842"/>
                </a:solidFill>
                <a:latin typeface="Arial" panose="020B0604020202020204" pitchFamily="34" charset="0"/>
                <a:ea typeface="Calibri" panose="020F0502020204030204" pitchFamily="34" charset="0"/>
              </a:rPr>
              <a:t>Haringey (41%)</a:t>
            </a:r>
            <a:r>
              <a:rPr lang="en-GB" sz="1400" b="1" dirty="0">
                <a:solidFill>
                  <a:srgbClr val="002060"/>
                </a:solidFill>
                <a:latin typeface="Arial" panose="020B0604020202020204" pitchFamily="34" charset="0"/>
                <a:ea typeface="Calibri" panose="020F0502020204030204" pitchFamily="34" charset="0"/>
              </a:rPr>
              <a:t>, those with </a:t>
            </a:r>
            <a:r>
              <a:rPr lang="en-GB" sz="1400" b="1" dirty="0">
                <a:solidFill>
                  <a:srgbClr val="90A842"/>
                </a:solidFill>
                <a:latin typeface="Arial" panose="020B0604020202020204" pitchFamily="34" charset="0"/>
                <a:ea typeface="Calibri" panose="020F0502020204030204" pitchFamily="34" charset="0"/>
              </a:rPr>
              <a:t>long term conditions (24%) </a:t>
            </a:r>
            <a:r>
              <a:rPr lang="en-GB" sz="1400" b="1" dirty="0">
                <a:solidFill>
                  <a:srgbClr val="002060"/>
                </a:solidFill>
                <a:latin typeface="Arial" panose="020B0604020202020204" pitchFamily="34" charset="0"/>
                <a:ea typeface="Calibri" panose="020F0502020204030204" pitchFamily="34" charset="0"/>
              </a:rPr>
              <a:t>and </a:t>
            </a:r>
            <a:r>
              <a:rPr lang="en-GB" sz="1400" b="1" dirty="0">
                <a:solidFill>
                  <a:srgbClr val="90A842"/>
                </a:solidFill>
                <a:latin typeface="Arial" panose="020B0604020202020204" pitchFamily="34" charset="0"/>
                <a:ea typeface="Calibri" panose="020F0502020204030204" pitchFamily="34" charset="0"/>
              </a:rPr>
              <a:t>carers (27%)</a:t>
            </a:r>
          </a:p>
        </p:txBody>
      </p:sp>
      <p:sp>
        <p:nvSpPr>
          <p:cNvPr id="9" name="Rectangle 8">
            <a:extLst>
              <a:ext uri="{FF2B5EF4-FFF2-40B4-BE49-F238E27FC236}">
                <a16:creationId xmlns:a16="http://schemas.microsoft.com/office/drawing/2014/main" id="{AB29884E-7DE2-C92E-4E1C-46E2C3A237D4}"/>
              </a:ext>
            </a:extLst>
          </p:cNvPr>
          <p:cNvSpPr/>
          <p:nvPr/>
        </p:nvSpPr>
        <p:spPr>
          <a:xfrm>
            <a:off x="0" y="0"/>
            <a:ext cx="43637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3.3 – Survey 6 results – Peer support in communities</a:t>
            </a:r>
          </a:p>
        </p:txBody>
      </p:sp>
      <p:pic>
        <p:nvPicPr>
          <p:cNvPr id="2" name="Picture 1">
            <a:extLst>
              <a:ext uri="{FF2B5EF4-FFF2-40B4-BE49-F238E27FC236}">
                <a16:creationId xmlns:a16="http://schemas.microsoft.com/office/drawing/2014/main" id="{4C2A56F9-816B-49A9-DB34-EFFE3D04B7DB}"/>
              </a:ext>
            </a:extLst>
          </p:cNvPr>
          <p:cNvPicPr>
            <a:picLocks noChangeAspect="1"/>
          </p:cNvPicPr>
          <p:nvPr/>
        </p:nvPicPr>
        <p:blipFill>
          <a:blip r:embed="rId4"/>
          <a:stretch>
            <a:fillRect/>
          </a:stretch>
        </p:blipFill>
        <p:spPr>
          <a:xfrm>
            <a:off x="9887630" y="95577"/>
            <a:ext cx="2143556" cy="1849088"/>
          </a:xfrm>
          <a:prstGeom prst="rect">
            <a:avLst/>
          </a:prstGeom>
        </p:spPr>
      </p:pic>
    </p:spTree>
    <p:extLst>
      <p:ext uri="{BB962C8B-B14F-4D97-AF65-F5344CB8AC3E}">
        <p14:creationId xmlns:p14="http://schemas.microsoft.com/office/powerpoint/2010/main" val="570385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A9E1C-F1DE-0B04-8EE8-6C04DD2503A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0E5273B-C370-F3DB-2223-9444A1D85716}"/>
              </a:ext>
            </a:extLst>
          </p:cNvPr>
          <p:cNvSpPr>
            <a:spLocks noGrp="1"/>
          </p:cNvSpPr>
          <p:nvPr>
            <p:ph type="sldNum" sz="quarter" idx="12"/>
          </p:nvPr>
        </p:nvSpPr>
        <p:spPr/>
        <p:txBody>
          <a:bodyPr/>
          <a:lstStyle/>
          <a:p>
            <a:fld id="{F6E39E37-6BC0-A248-806A-337B0CEF6126}" type="slidenum">
              <a:rPr lang="en-US" smtClean="0"/>
              <a:t>29</a:t>
            </a:fld>
            <a:endParaRPr lang="en-US"/>
          </a:p>
        </p:txBody>
      </p:sp>
      <p:sp>
        <p:nvSpPr>
          <p:cNvPr id="2" name="TextBox 1">
            <a:extLst>
              <a:ext uri="{FF2B5EF4-FFF2-40B4-BE49-F238E27FC236}">
                <a16:creationId xmlns:a16="http://schemas.microsoft.com/office/drawing/2014/main" id="{55462141-3060-7374-A250-9FBD75355F20}"/>
              </a:ext>
            </a:extLst>
          </p:cNvPr>
          <p:cNvSpPr txBox="1"/>
          <p:nvPr/>
        </p:nvSpPr>
        <p:spPr>
          <a:xfrm>
            <a:off x="1983172" y="6506580"/>
            <a:ext cx="8230872" cy="246221"/>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a:t>
            </a:r>
            <a:r>
              <a:rPr lang="en-GB" sz="1000" i="1" dirty="0">
                <a:solidFill>
                  <a:srgbClr val="002060"/>
                </a:solidFill>
              </a:rPr>
              <a:t>Could you tell us a little bit about your experience of this? </a:t>
            </a:r>
            <a:r>
              <a:rPr lang="en-US" sz="1000" i="1" dirty="0">
                <a:solidFill>
                  <a:srgbClr val="002060"/>
                </a:solidFill>
                <a:effectLst/>
                <a:ea typeface="Calibri" panose="020F0502020204030204" pitchFamily="34" charset="0"/>
              </a:rPr>
              <a:t>Base = 8 participants who have seen peer support in action in their community </a:t>
            </a:r>
            <a:endParaRPr lang="en-GB" sz="1000" i="1" dirty="0">
              <a:solidFill>
                <a:srgbClr val="002060"/>
              </a:solidFill>
            </a:endParaRPr>
          </a:p>
        </p:txBody>
      </p:sp>
      <p:sp>
        <p:nvSpPr>
          <p:cNvPr id="12" name="Text Placeholder 1">
            <a:extLst>
              <a:ext uri="{FF2B5EF4-FFF2-40B4-BE49-F238E27FC236}">
                <a16:creationId xmlns:a16="http://schemas.microsoft.com/office/drawing/2014/main" id="{CC09D01B-39BA-8C14-3DF4-B7853DB48540}"/>
              </a:ext>
            </a:extLst>
          </p:cNvPr>
          <p:cNvSpPr>
            <a:spLocks noGrp="1"/>
          </p:cNvSpPr>
          <p:nvPr>
            <p:ph type="body" sz="quarter" idx="13"/>
          </p:nvPr>
        </p:nvSpPr>
        <p:spPr>
          <a:xfrm>
            <a:off x="44452" y="351273"/>
            <a:ext cx="10108540" cy="1367707"/>
          </a:xfrm>
        </p:spPr>
        <p:txBody>
          <a:bodyPr>
            <a:normAutofit fontScale="40000" lnSpcReduction="20000"/>
          </a:bodyPr>
          <a:lstStyle/>
          <a:p>
            <a:pPr>
              <a:lnSpc>
                <a:spcPct val="120000"/>
              </a:lnSpc>
            </a:pP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These are the verbatim experiences of those who have seen </a:t>
            </a:r>
            <a:r>
              <a:rPr lang="en-US"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peer support in action </a:t>
            </a:r>
            <a:r>
              <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in their communities</a:t>
            </a:r>
            <a:r>
              <a:rPr lang="en-US" sz="4300" b="0" i="1"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endParaRPr lang="en-US" sz="5600" b="0" i="1" dirty="0">
              <a:solidFill>
                <a:srgbClr val="002060"/>
              </a:solidFill>
            </a:endParaRPr>
          </a:p>
        </p:txBody>
      </p:sp>
      <p:sp>
        <p:nvSpPr>
          <p:cNvPr id="19" name="Speech Bubble: Oval 10">
            <a:extLst>
              <a:ext uri="{FF2B5EF4-FFF2-40B4-BE49-F238E27FC236}">
                <a16:creationId xmlns:a16="http://schemas.microsoft.com/office/drawing/2014/main" id="{ACE29025-014A-A34A-B1AD-24EA74FCC41B}"/>
              </a:ext>
            </a:extLst>
          </p:cNvPr>
          <p:cNvSpPr/>
          <p:nvPr/>
        </p:nvSpPr>
        <p:spPr>
          <a:xfrm>
            <a:off x="6400793" y="1439913"/>
            <a:ext cx="3043562" cy="2363943"/>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My niece has had mental health issues and now helps others with mental health issues to navigate and access services. I can see this is really helpful. A friend whose husband had Parkinson’s, found it very helpful to talk with other carers</a:t>
            </a:r>
            <a:endParaRPr lang="en-GB" i="1" dirty="0">
              <a:solidFill>
                <a:srgbClr val="90A842"/>
              </a:solidFill>
            </a:endParaRPr>
          </a:p>
        </p:txBody>
      </p:sp>
      <p:sp>
        <p:nvSpPr>
          <p:cNvPr id="23" name="Speech Bubble: Oval 10">
            <a:extLst>
              <a:ext uri="{FF2B5EF4-FFF2-40B4-BE49-F238E27FC236}">
                <a16:creationId xmlns:a16="http://schemas.microsoft.com/office/drawing/2014/main" id="{5F95F91D-A7A2-78BA-7EC1-AE985A686CDF}"/>
              </a:ext>
            </a:extLst>
          </p:cNvPr>
          <p:cNvSpPr/>
          <p:nvPr/>
        </p:nvSpPr>
        <p:spPr>
          <a:xfrm>
            <a:off x="321014" y="3258720"/>
            <a:ext cx="4883284" cy="2957254"/>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Yes, back in the day I used to be a peer/  </a:t>
            </a:r>
          </a:p>
          <a:p>
            <a:pPr algn="ctr"/>
            <a:r>
              <a:rPr lang="en-GB" sz="1100" i="1" dirty="0">
                <a:solidFill>
                  <a:srgbClr val="002060"/>
                </a:solidFill>
              </a:rPr>
              <a:t>community champion and worked with other volunteer health champions in the borough  of Haringey, somewhere in Tottenham town hall. We would discuss various topics on mental health and the physical / mobility  issues that we had and how we could work together to help others with similar  issues, with the NHS or other GP services. Those who are vulnerable and can’t go out to access certain support.  It was a really good experience  and a positive outlook on things  that we don’t understand  or are stigmatised  for having such conditions. So, I really think it is important to have these so-called health champions on board</a:t>
            </a:r>
            <a:endParaRPr lang="en-GB" sz="1100" b="1" i="1" dirty="0">
              <a:solidFill>
                <a:srgbClr val="002060"/>
              </a:solidFill>
            </a:endParaRPr>
          </a:p>
        </p:txBody>
      </p:sp>
      <p:sp>
        <p:nvSpPr>
          <p:cNvPr id="33" name="Speech Bubble: Oval 10">
            <a:extLst>
              <a:ext uri="{FF2B5EF4-FFF2-40B4-BE49-F238E27FC236}">
                <a16:creationId xmlns:a16="http://schemas.microsoft.com/office/drawing/2014/main" id="{1E8F4AC1-CDE9-E662-BDE0-B2CEFC6769E3}"/>
              </a:ext>
            </a:extLst>
          </p:cNvPr>
          <p:cNvSpPr/>
          <p:nvPr/>
        </p:nvSpPr>
        <p:spPr>
          <a:xfrm>
            <a:off x="5551076" y="4002297"/>
            <a:ext cx="4255676" cy="2472419"/>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I have been involved with </a:t>
            </a:r>
          </a:p>
          <a:p>
            <a:pPr algn="ctr"/>
            <a:r>
              <a:rPr lang="en-GB" sz="1200" i="1" dirty="0">
                <a:solidFill>
                  <a:srgbClr val="002060"/>
                </a:solidFill>
              </a:rPr>
              <a:t>Healthwatch and have made recommendations which resulted in some changes.  I also attend health service forum meetings where I have the opportunity to feedback with a view to getting improvements - for example staffing of the crisis phone line for mental health.  However, provision here has taken a major step backwards with the merger and restructuring which has been going on for over a year</a:t>
            </a:r>
          </a:p>
        </p:txBody>
      </p:sp>
      <p:sp>
        <p:nvSpPr>
          <p:cNvPr id="34" name="Speech Bubble: Oval 10">
            <a:extLst>
              <a:ext uri="{FF2B5EF4-FFF2-40B4-BE49-F238E27FC236}">
                <a16:creationId xmlns:a16="http://schemas.microsoft.com/office/drawing/2014/main" id="{7080BF6C-1E98-F5C2-9D4A-37ECF79EB63E}"/>
              </a:ext>
            </a:extLst>
          </p:cNvPr>
          <p:cNvSpPr/>
          <p:nvPr/>
        </p:nvSpPr>
        <p:spPr>
          <a:xfrm>
            <a:off x="3398298" y="1750844"/>
            <a:ext cx="1493108" cy="1030066"/>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Volunteer mentoring and support</a:t>
            </a:r>
            <a:endParaRPr lang="en-GB" i="1" dirty="0">
              <a:solidFill>
                <a:srgbClr val="90A842"/>
              </a:solidFill>
            </a:endParaRPr>
          </a:p>
        </p:txBody>
      </p:sp>
      <p:sp>
        <p:nvSpPr>
          <p:cNvPr id="35" name="Speech Bubble: Oval 10">
            <a:extLst>
              <a:ext uri="{FF2B5EF4-FFF2-40B4-BE49-F238E27FC236}">
                <a16:creationId xmlns:a16="http://schemas.microsoft.com/office/drawing/2014/main" id="{241B8B03-3447-9706-073D-877F0349E7F0}"/>
              </a:ext>
            </a:extLst>
          </p:cNvPr>
          <p:cNvSpPr/>
          <p:nvPr/>
        </p:nvSpPr>
        <p:spPr>
          <a:xfrm>
            <a:off x="4838173" y="2816675"/>
            <a:ext cx="1257827" cy="987181"/>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Peer support worker</a:t>
            </a:r>
            <a:endParaRPr lang="en-GB" i="1" dirty="0">
              <a:solidFill>
                <a:srgbClr val="90A842"/>
              </a:solidFill>
            </a:endParaRPr>
          </a:p>
        </p:txBody>
      </p:sp>
      <p:sp>
        <p:nvSpPr>
          <p:cNvPr id="36" name="Speech Bubble: Oval 10">
            <a:extLst>
              <a:ext uri="{FF2B5EF4-FFF2-40B4-BE49-F238E27FC236}">
                <a16:creationId xmlns:a16="http://schemas.microsoft.com/office/drawing/2014/main" id="{08F1B355-B7B5-2875-4361-DFF90B6622E2}"/>
              </a:ext>
            </a:extLst>
          </p:cNvPr>
          <p:cNvSpPr/>
          <p:nvPr/>
        </p:nvSpPr>
        <p:spPr>
          <a:xfrm>
            <a:off x="788305" y="1493083"/>
            <a:ext cx="2223294" cy="1685996"/>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Stroke Association supported my grandmother after her stroke through peer support and volunteer calls</a:t>
            </a:r>
            <a:endParaRPr lang="en-GB" i="1" dirty="0">
              <a:solidFill>
                <a:srgbClr val="90A842"/>
              </a:solidFill>
            </a:endParaRPr>
          </a:p>
        </p:txBody>
      </p:sp>
      <p:sp>
        <p:nvSpPr>
          <p:cNvPr id="7" name="Rectangle 6">
            <a:extLst>
              <a:ext uri="{FF2B5EF4-FFF2-40B4-BE49-F238E27FC236}">
                <a16:creationId xmlns:a16="http://schemas.microsoft.com/office/drawing/2014/main" id="{70E62C52-3EFF-D645-ED19-56C912A0C914}"/>
              </a:ext>
            </a:extLst>
          </p:cNvPr>
          <p:cNvSpPr/>
          <p:nvPr/>
        </p:nvSpPr>
        <p:spPr>
          <a:xfrm>
            <a:off x="0" y="0"/>
            <a:ext cx="43637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3.3 – Survey 6 results – Peer support in communities</a:t>
            </a:r>
          </a:p>
        </p:txBody>
      </p:sp>
      <p:pic>
        <p:nvPicPr>
          <p:cNvPr id="3" name="Picture 2">
            <a:extLst>
              <a:ext uri="{FF2B5EF4-FFF2-40B4-BE49-F238E27FC236}">
                <a16:creationId xmlns:a16="http://schemas.microsoft.com/office/drawing/2014/main" id="{14E374EC-BCE1-9277-32C7-797EB861BFC6}"/>
              </a:ext>
            </a:extLst>
          </p:cNvPr>
          <p:cNvPicPr>
            <a:picLocks noChangeAspect="1"/>
          </p:cNvPicPr>
          <p:nvPr/>
        </p:nvPicPr>
        <p:blipFill>
          <a:blip r:embed="rId3"/>
          <a:stretch>
            <a:fillRect/>
          </a:stretch>
        </p:blipFill>
        <p:spPr>
          <a:xfrm>
            <a:off x="9942940" y="0"/>
            <a:ext cx="2143556" cy="1849088"/>
          </a:xfrm>
          <a:prstGeom prst="rect">
            <a:avLst/>
          </a:prstGeom>
        </p:spPr>
      </p:pic>
      <p:sp>
        <p:nvSpPr>
          <p:cNvPr id="8" name="Speech Bubble: Oval 10">
            <a:extLst>
              <a:ext uri="{FF2B5EF4-FFF2-40B4-BE49-F238E27FC236}">
                <a16:creationId xmlns:a16="http://schemas.microsoft.com/office/drawing/2014/main" id="{BA2A771D-D08A-B986-2F65-B80FAE03426D}"/>
              </a:ext>
            </a:extLst>
          </p:cNvPr>
          <p:cNvSpPr/>
          <p:nvPr/>
        </p:nvSpPr>
        <p:spPr>
          <a:xfrm>
            <a:off x="9870985" y="1982069"/>
            <a:ext cx="1775612" cy="1273777"/>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I attended a peer group for mental health</a:t>
            </a:r>
            <a:endParaRPr lang="en-GB" i="1" dirty="0">
              <a:solidFill>
                <a:srgbClr val="90A842"/>
              </a:solidFill>
            </a:endParaRPr>
          </a:p>
        </p:txBody>
      </p:sp>
      <p:sp>
        <p:nvSpPr>
          <p:cNvPr id="9" name="Speech Bubble: Oval 10">
            <a:extLst>
              <a:ext uri="{FF2B5EF4-FFF2-40B4-BE49-F238E27FC236}">
                <a16:creationId xmlns:a16="http://schemas.microsoft.com/office/drawing/2014/main" id="{E4EDBEDB-4F3C-FD78-3145-5F2AFC18822D}"/>
              </a:ext>
            </a:extLst>
          </p:cNvPr>
          <p:cNvSpPr/>
          <p:nvPr/>
        </p:nvSpPr>
        <p:spPr>
          <a:xfrm>
            <a:off x="10088812" y="3595394"/>
            <a:ext cx="1775612" cy="2191978"/>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2060"/>
                </a:solidFill>
              </a:rPr>
              <a:t>Community based peer support initiatives managed by Mind in Camden and Voluntary Action Camden</a:t>
            </a:r>
            <a:endParaRPr lang="en-GB" i="1" dirty="0">
              <a:solidFill>
                <a:srgbClr val="90A842"/>
              </a:solidFill>
            </a:endParaRPr>
          </a:p>
        </p:txBody>
      </p:sp>
    </p:spTree>
    <p:extLst>
      <p:ext uri="{BB962C8B-B14F-4D97-AF65-F5344CB8AC3E}">
        <p14:creationId xmlns:p14="http://schemas.microsoft.com/office/powerpoint/2010/main" val="1447472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AB12-98DF-020F-A56F-87B08CA42D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BACA9DD-3B2B-2F71-ACE1-ED32CB540437}"/>
              </a:ext>
            </a:extLst>
          </p:cNvPr>
          <p:cNvSpPr>
            <a:spLocks noGrp="1"/>
          </p:cNvSpPr>
          <p:nvPr>
            <p:ph type="body" sz="quarter" idx="20"/>
          </p:nvPr>
        </p:nvSpPr>
        <p:spPr/>
        <p:txBody>
          <a:bodyPr>
            <a:normAutofit/>
          </a:bodyPr>
          <a:lstStyle/>
          <a:p>
            <a:endParaRPr lang="en-GB" sz="3600" b="1" dirty="0"/>
          </a:p>
          <a:p>
            <a:endParaRPr lang="en-GB" sz="3600" b="1" dirty="0"/>
          </a:p>
          <a:p>
            <a:endParaRPr lang="en-GB" sz="3600" b="1" dirty="0"/>
          </a:p>
          <a:p>
            <a:r>
              <a:rPr lang="en-GB" sz="3600" b="1" dirty="0"/>
              <a:t>Section 3:</a:t>
            </a:r>
          </a:p>
          <a:p>
            <a:r>
              <a:rPr lang="en-GB" sz="3600" b="1" dirty="0"/>
              <a:t>Survey 6 results</a:t>
            </a:r>
          </a:p>
          <a:p>
            <a:endParaRPr lang="en-GB" sz="3600" b="1" dirty="0"/>
          </a:p>
          <a:p>
            <a:r>
              <a:rPr lang="en-GB" sz="3600" b="1" dirty="0"/>
              <a:t>3.4 End of life care</a:t>
            </a:r>
          </a:p>
          <a:p>
            <a:endParaRPr lang="en-GB" sz="2000" b="1" dirty="0"/>
          </a:p>
        </p:txBody>
      </p:sp>
      <p:sp>
        <p:nvSpPr>
          <p:cNvPr id="7" name="Slide Number Placeholder 6">
            <a:extLst>
              <a:ext uri="{FF2B5EF4-FFF2-40B4-BE49-F238E27FC236}">
                <a16:creationId xmlns:a16="http://schemas.microsoft.com/office/drawing/2014/main" id="{853CE68E-BED3-371A-6678-318DFECC75FE}"/>
              </a:ext>
            </a:extLst>
          </p:cNvPr>
          <p:cNvSpPr>
            <a:spLocks noGrp="1"/>
          </p:cNvSpPr>
          <p:nvPr>
            <p:ph type="sldNum" sz="quarter" idx="12"/>
          </p:nvPr>
        </p:nvSpPr>
        <p:spPr/>
        <p:txBody>
          <a:bodyPr/>
          <a:lstStyle/>
          <a:p>
            <a:fld id="{F6E39E37-6BC0-A248-806A-337B0CEF6126}" type="slidenum">
              <a:rPr lang="en-US" smtClean="0"/>
              <a:t>30</a:t>
            </a:fld>
            <a:endParaRPr lang="en-US" dirty="0"/>
          </a:p>
        </p:txBody>
      </p:sp>
      <p:pic>
        <p:nvPicPr>
          <p:cNvPr id="13" name="Picture 12">
            <a:extLst>
              <a:ext uri="{FF2B5EF4-FFF2-40B4-BE49-F238E27FC236}">
                <a16:creationId xmlns:a16="http://schemas.microsoft.com/office/drawing/2014/main" id="{1EC8BEC6-03B8-692D-1694-5A699467311F}"/>
              </a:ext>
            </a:extLst>
          </p:cNvPr>
          <p:cNvPicPr>
            <a:picLocks noChangeAspect="1"/>
          </p:cNvPicPr>
          <p:nvPr/>
        </p:nvPicPr>
        <p:blipFill>
          <a:blip r:embed="rId2"/>
          <a:stretch>
            <a:fillRect/>
          </a:stretch>
        </p:blipFill>
        <p:spPr>
          <a:xfrm>
            <a:off x="622" y="6272275"/>
            <a:ext cx="1627010" cy="585724"/>
          </a:xfrm>
          <a:prstGeom prst="rect">
            <a:avLst/>
          </a:prstGeom>
        </p:spPr>
      </p:pic>
      <p:sp>
        <p:nvSpPr>
          <p:cNvPr id="4" name="TextBox 3">
            <a:extLst>
              <a:ext uri="{FF2B5EF4-FFF2-40B4-BE49-F238E27FC236}">
                <a16:creationId xmlns:a16="http://schemas.microsoft.com/office/drawing/2014/main" id="{3DA020C0-C269-DE6D-B9AC-D3DE2D2D3AB6}"/>
              </a:ext>
            </a:extLst>
          </p:cNvPr>
          <p:cNvSpPr txBox="1"/>
          <p:nvPr/>
        </p:nvSpPr>
        <p:spPr>
          <a:xfrm>
            <a:off x="6916366" y="505485"/>
            <a:ext cx="4923632" cy="5069978"/>
          </a:xfrm>
          <a:prstGeom prst="rect">
            <a:avLst/>
          </a:prstGeom>
          <a:noFill/>
        </p:spPr>
        <p:txBody>
          <a:bodyPr wrap="square">
            <a:spAutoFit/>
          </a:bodyPr>
          <a:lstStyle/>
          <a:p>
            <a:pPr algn="ctr">
              <a:lnSpc>
                <a:spcPct val="125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The following questions explore experiences and preferences around end‑of‑life care. Some people may find this topic sensitive or emotional. Please only answer the questions you feel comfortable with, and feel free to skip any that you do not wish to respond to.</a:t>
            </a:r>
            <a:endParaRPr lang="en-GB"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 </a:t>
            </a:r>
            <a:endParaRPr lang="en-GB"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25000"/>
              </a:lnSpc>
              <a:spcAft>
                <a:spcPts val="800"/>
              </a:spcAft>
              <a:buNone/>
            </a:pPr>
            <a:r>
              <a:rPr lang="en-GB" sz="1800" kern="100" dirty="0">
                <a:solidFill>
                  <a:srgbClr val="002060"/>
                </a:solidFill>
                <a:effectLst/>
                <a:latin typeface="Arial" panose="020B0604020202020204" pitchFamily="34" charset="0"/>
                <a:ea typeface="Arial" panose="020B0604020202020204" pitchFamily="34" charset="0"/>
                <a:cs typeface="Times New Roman" panose="02020603050405020304" pitchFamily="18" charset="0"/>
              </a:rPr>
              <a:t>The ICB is working to improve how we support people through the care given in the final days or months of life when a condition cannot be cured. It includes planning individuals’ care to reflect values, preferences, and needs. We want patients, carers, and families’/ next-of-kins' views to shape the care we commission.</a:t>
            </a:r>
            <a:endParaRPr lang="en-GB"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95188B9-AD6E-4702-B1A7-73B3F877C94B}"/>
              </a:ext>
            </a:extLst>
          </p:cNvPr>
          <p:cNvPicPr>
            <a:picLocks noChangeAspect="1"/>
          </p:cNvPicPr>
          <p:nvPr/>
        </p:nvPicPr>
        <p:blipFill>
          <a:blip r:embed="rId3"/>
          <a:stretch>
            <a:fillRect/>
          </a:stretch>
        </p:blipFill>
        <p:spPr>
          <a:xfrm>
            <a:off x="4768489" y="4694666"/>
            <a:ext cx="1993417" cy="2163335"/>
          </a:xfrm>
          <a:prstGeom prst="rect">
            <a:avLst/>
          </a:prstGeom>
        </p:spPr>
      </p:pic>
    </p:spTree>
    <p:extLst>
      <p:ext uri="{BB962C8B-B14F-4D97-AF65-F5344CB8AC3E}">
        <p14:creationId xmlns:p14="http://schemas.microsoft.com/office/powerpoint/2010/main" val="1067154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25A90-F813-E4FF-988B-E829D88A5BD6}"/>
            </a:ext>
          </a:extLst>
        </p:cNvPr>
        <p:cNvGrpSpPr/>
        <p:nvPr/>
      </p:nvGrpSpPr>
      <p:grpSpPr>
        <a:xfrm>
          <a:off x="0" y="0"/>
          <a:ext cx="0" cy="0"/>
          <a:chOff x="0" y="0"/>
          <a:chExt cx="0" cy="0"/>
        </a:xfrm>
      </p:grpSpPr>
      <p:graphicFrame>
        <p:nvGraphicFramePr>
          <p:cNvPr id="9" name="Content Placeholder 11">
            <a:extLst>
              <a:ext uri="{FF2B5EF4-FFF2-40B4-BE49-F238E27FC236}">
                <a16:creationId xmlns:a16="http://schemas.microsoft.com/office/drawing/2014/main" id="{3FFCE679-D1B9-3BDD-F387-1B8464EFDAD6}"/>
              </a:ext>
            </a:extLst>
          </p:cNvPr>
          <p:cNvGraphicFramePr>
            <a:graphicFrameLocks/>
          </p:cNvGraphicFramePr>
          <p:nvPr>
            <p:extLst>
              <p:ext uri="{D42A27DB-BD31-4B8C-83A1-F6EECF244321}">
                <p14:modId xmlns:p14="http://schemas.microsoft.com/office/powerpoint/2010/main" val="3930468194"/>
              </p:ext>
            </p:extLst>
          </p:nvPr>
        </p:nvGraphicFramePr>
        <p:xfrm>
          <a:off x="160814" y="2161824"/>
          <a:ext cx="12037950" cy="4367564"/>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D311C245-DCBA-050B-DF70-EE5530B73091}"/>
              </a:ext>
            </a:extLst>
          </p:cNvPr>
          <p:cNvSpPr>
            <a:spLocks noGrp="1"/>
          </p:cNvSpPr>
          <p:nvPr>
            <p:ph type="sldNum" sz="quarter" idx="12"/>
          </p:nvPr>
        </p:nvSpPr>
        <p:spPr/>
        <p:txBody>
          <a:bodyPr/>
          <a:lstStyle/>
          <a:p>
            <a:fld id="{F6E39E37-6BC0-A248-806A-337B0CEF6126}" type="slidenum">
              <a:rPr lang="en-US" smtClean="0"/>
              <a:t>31</a:t>
            </a:fld>
            <a:endParaRPr lang="en-US" dirty="0"/>
          </a:p>
        </p:txBody>
      </p:sp>
      <p:sp>
        <p:nvSpPr>
          <p:cNvPr id="10" name="Text Placeholder 1">
            <a:extLst>
              <a:ext uri="{FF2B5EF4-FFF2-40B4-BE49-F238E27FC236}">
                <a16:creationId xmlns:a16="http://schemas.microsoft.com/office/drawing/2014/main" id="{5E0CB7B5-B623-D8BE-076A-99ADDC63E5C7}"/>
              </a:ext>
            </a:extLst>
          </p:cNvPr>
          <p:cNvSpPr>
            <a:spLocks noGrp="1"/>
          </p:cNvSpPr>
          <p:nvPr>
            <p:ph type="body" sz="quarter" idx="13"/>
          </p:nvPr>
        </p:nvSpPr>
        <p:spPr>
          <a:xfrm>
            <a:off x="154050" y="361841"/>
            <a:ext cx="10146691" cy="1312579"/>
          </a:xfrm>
        </p:spPr>
        <p:txBody>
          <a:bodyPr>
            <a:normAutofit fontScale="47500" lnSpcReduction="20000"/>
          </a:bodyPr>
          <a:lstStyle/>
          <a:p>
            <a:pPr>
              <a:lnSpc>
                <a:spcPct val="120000"/>
              </a:lnSpc>
            </a:pP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Clearly the </a:t>
            </a:r>
            <a:r>
              <a:rPr lang="en-US" sz="31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majority of factors below are considered important </a:t>
            </a: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for end-of-life care. Heading the list are </a:t>
            </a:r>
            <a:r>
              <a:rPr lang="en-US" sz="31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respect and dignity (85%)</a:t>
            </a: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31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comfortable and pain free (85%)</a:t>
            </a: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31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choice of where to receive care (84%)</a:t>
            </a: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en-US" sz="31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 clear and honest communication (77%</a:t>
            </a: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 and </a:t>
            </a:r>
            <a:r>
              <a:rPr lang="en-US" sz="31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being able to make choices and preferences (76%)</a:t>
            </a:r>
          </a:p>
          <a:p>
            <a:pPr>
              <a:lnSpc>
                <a:spcPct val="120000"/>
              </a:lnSpc>
            </a:pPr>
            <a:r>
              <a:rPr lang="en-US" sz="3100" dirty="0">
                <a:solidFill>
                  <a:srgbClr val="002060"/>
                </a:solidFill>
                <a:latin typeface="Arial" panose="020B0604020202020204" pitchFamily="34" charset="0"/>
                <a:ea typeface="Times New Roman" panose="02020603050405020304" pitchFamily="18" charset="0"/>
                <a:cs typeface="Arial" panose="020B0604020202020204" pitchFamily="34" charset="0"/>
              </a:rPr>
              <a:t>(Very few differences in choices across the sub-groups)</a:t>
            </a:r>
          </a:p>
        </p:txBody>
      </p:sp>
      <p:sp>
        <p:nvSpPr>
          <p:cNvPr id="14" name="TextBox 13">
            <a:extLst>
              <a:ext uri="{FF2B5EF4-FFF2-40B4-BE49-F238E27FC236}">
                <a16:creationId xmlns:a16="http://schemas.microsoft.com/office/drawing/2014/main" id="{7DC3D520-709B-2DD8-BC9C-7D2EA9E7075A}"/>
              </a:ext>
            </a:extLst>
          </p:cNvPr>
          <p:cNvSpPr txBox="1"/>
          <p:nvPr/>
        </p:nvSpPr>
        <p:spPr>
          <a:xfrm>
            <a:off x="3021231" y="6611120"/>
            <a:ext cx="7062429" cy="253916"/>
          </a:xfrm>
          <a:prstGeom prst="rect">
            <a:avLst/>
          </a:prstGeom>
          <a:noFill/>
        </p:spPr>
        <p:txBody>
          <a:bodyPr wrap="square" rtlCol="0">
            <a:spAutoFit/>
          </a:bodyPr>
          <a:lstStyle/>
          <a:p>
            <a:r>
              <a:rPr lang="en-US" sz="1000" i="1" dirty="0">
                <a:solidFill>
                  <a:srgbClr val="002060"/>
                </a:solidFill>
                <a:ea typeface="Calibri" panose="020F0502020204030204" pitchFamily="34" charset="0"/>
              </a:rPr>
              <a:t>Q: </a:t>
            </a:r>
            <a:r>
              <a:rPr lang="en-GB" sz="1000" i="1" dirty="0">
                <a:solidFill>
                  <a:srgbClr val="002060"/>
                </a:solidFill>
              </a:rPr>
              <a:t>What would be most important to you or your family/loved ones for end-of-life care</a:t>
            </a:r>
            <a:r>
              <a:rPr lang="en-GB" sz="1050" i="1" dirty="0">
                <a:solidFill>
                  <a:srgbClr val="002060"/>
                </a:solidFill>
              </a:rPr>
              <a:t>?</a:t>
            </a:r>
            <a:r>
              <a:rPr lang="en-US" sz="1000" i="1" dirty="0">
                <a:solidFill>
                  <a:srgbClr val="002060"/>
                </a:solidFill>
                <a:ea typeface="Calibri" panose="020F0502020204030204" pitchFamily="34" charset="0"/>
              </a:rPr>
              <a:t> </a:t>
            </a:r>
            <a:r>
              <a:rPr lang="en-US" sz="1000" i="1" dirty="0">
                <a:solidFill>
                  <a:srgbClr val="002060"/>
                </a:solidFill>
                <a:effectLst/>
                <a:ea typeface="Calibri" panose="020F0502020204030204" pitchFamily="34" charset="0"/>
              </a:rPr>
              <a:t>Base</a:t>
            </a:r>
            <a:r>
              <a:rPr lang="en-US" sz="1000" i="1" dirty="0">
                <a:solidFill>
                  <a:srgbClr val="002060"/>
                </a:solidFill>
                <a:ea typeface="Calibri" panose="020F0502020204030204" pitchFamily="34" charset="0"/>
              </a:rPr>
              <a:t> = total sample</a:t>
            </a:r>
            <a:endParaRPr lang="en-GB" sz="1000" i="1" dirty="0">
              <a:solidFill>
                <a:srgbClr val="002060"/>
              </a:solidFill>
            </a:endParaRPr>
          </a:p>
        </p:txBody>
      </p:sp>
      <p:sp>
        <p:nvSpPr>
          <p:cNvPr id="7" name="TextBox 6">
            <a:extLst>
              <a:ext uri="{FF2B5EF4-FFF2-40B4-BE49-F238E27FC236}">
                <a16:creationId xmlns:a16="http://schemas.microsoft.com/office/drawing/2014/main" id="{E1A93258-6A9A-7ED4-AAEB-B5EF703F7F3C}"/>
              </a:ext>
            </a:extLst>
          </p:cNvPr>
          <p:cNvSpPr txBox="1"/>
          <p:nvPr/>
        </p:nvSpPr>
        <p:spPr>
          <a:xfrm>
            <a:off x="5337104" y="1949287"/>
            <a:ext cx="4203395" cy="261610"/>
          </a:xfrm>
          <a:prstGeom prst="rect">
            <a:avLst/>
          </a:prstGeom>
          <a:noFill/>
        </p:spPr>
        <p:txBody>
          <a:bodyPr wrap="none" rtlCol="0">
            <a:spAutoFit/>
          </a:bodyPr>
          <a:lstStyle/>
          <a:p>
            <a:r>
              <a:rPr lang="en-GB" sz="1100" i="1" dirty="0">
                <a:solidFill>
                  <a:srgbClr val="002060"/>
                </a:solidFill>
              </a:rPr>
              <a:t>% choosing each option from a prompted list of important factors</a:t>
            </a:r>
          </a:p>
        </p:txBody>
      </p:sp>
      <p:sp>
        <p:nvSpPr>
          <p:cNvPr id="16" name="TextBox 15">
            <a:extLst>
              <a:ext uri="{FF2B5EF4-FFF2-40B4-BE49-F238E27FC236}">
                <a16:creationId xmlns:a16="http://schemas.microsoft.com/office/drawing/2014/main" id="{3BE4FA45-8BFA-4C56-C497-68FE861F0ED1}"/>
              </a:ext>
            </a:extLst>
          </p:cNvPr>
          <p:cNvSpPr txBox="1"/>
          <p:nvPr/>
        </p:nvSpPr>
        <p:spPr>
          <a:xfrm>
            <a:off x="5031799" y="6004181"/>
            <a:ext cx="2851290" cy="246221"/>
          </a:xfrm>
          <a:prstGeom prst="rect">
            <a:avLst/>
          </a:prstGeom>
          <a:noFill/>
        </p:spPr>
        <p:txBody>
          <a:bodyPr wrap="square" rtlCol="0">
            <a:spAutoFit/>
          </a:bodyPr>
          <a:lstStyle/>
          <a:p>
            <a:r>
              <a:rPr lang="en-GB" sz="1000" i="1" dirty="0">
                <a:solidFill>
                  <a:srgbClr val="002060"/>
                </a:solidFill>
              </a:rPr>
              <a:t>(Unprompted)</a:t>
            </a:r>
          </a:p>
        </p:txBody>
      </p:sp>
      <p:sp>
        <p:nvSpPr>
          <p:cNvPr id="2" name="Rectangle 1">
            <a:extLst>
              <a:ext uri="{FF2B5EF4-FFF2-40B4-BE49-F238E27FC236}">
                <a16:creationId xmlns:a16="http://schemas.microsoft.com/office/drawing/2014/main" id="{7F774872-67B4-9032-65F4-6B446142C067}"/>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pic>
        <p:nvPicPr>
          <p:cNvPr id="3" name="Picture 2">
            <a:extLst>
              <a:ext uri="{FF2B5EF4-FFF2-40B4-BE49-F238E27FC236}">
                <a16:creationId xmlns:a16="http://schemas.microsoft.com/office/drawing/2014/main" id="{CE600655-F49A-8F54-9E64-2CF210BFE00B}"/>
              </a:ext>
            </a:extLst>
          </p:cNvPr>
          <p:cNvPicPr>
            <a:picLocks noChangeAspect="1"/>
          </p:cNvPicPr>
          <p:nvPr/>
        </p:nvPicPr>
        <p:blipFill>
          <a:blip r:embed="rId4"/>
          <a:stretch>
            <a:fillRect/>
          </a:stretch>
        </p:blipFill>
        <p:spPr>
          <a:xfrm>
            <a:off x="10083660" y="147594"/>
            <a:ext cx="1746357" cy="1895216"/>
          </a:xfrm>
          <a:prstGeom prst="rect">
            <a:avLst/>
          </a:prstGeom>
        </p:spPr>
      </p:pic>
      <p:sp>
        <p:nvSpPr>
          <p:cNvPr id="5" name="TextBox 1">
            <a:extLst>
              <a:ext uri="{FF2B5EF4-FFF2-40B4-BE49-F238E27FC236}">
                <a16:creationId xmlns:a16="http://schemas.microsoft.com/office/drawing/2014/main" id="{A214067B-75CC-B3D3-78A6-8C2ABFA2076A}"/>
              </a:ext>
            </a:extLst>
          </p:cNvPr>
          <p:cNvSpPr txBox="1"/>
          <p:nvPr/>
        </p:nvSpPr>
        <p:spPr>
          <a:xfrm>
            <a:off x="9540499" y="3854152"/>
            <a:ext cx="2832678" cy="50583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000" i="1" kern="1200" dirty="0">
                <a:solidFill>
                  <a:srgbClr val="002060"/>
                </a:solidFill>
              </a:rPr>
              <a:t>(Notably those from ethnic minority</a:t>
            </a:r>
          </a:p>
          <a:p>
            <a:r>
              <a:rPr lang="en-GB" sz="1000" i="1" kern="1200" dirty="0">
                <a:solidFill>
                  <a:srgbClr val="002060"/>
                </a:solidFill>
              </a:rPr>
              <a:t> backgrounds 90%)</a:t>
            </a:r>
          </a:p>
        </p:txBody>
      </p:sp>
    </p:spTree>
    <p:extLst>
      <p:ext uri="{BB962C8B-B14F-4D97-AF65-F5344CB8AC3E}">
        <p14:creationId xmlns:p14="http://schemas.microsoft.com/office/powerpoint/2010/main" val="2254591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B339E-B84E-B3FA-A909-859BF8608F6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6C6E8A7-3A04-1FBB-DA60-A368D7F4E858}"/>
              </a:ext>
            </a:extLst>
          </p:cNvPr>
          <p:cNvSpPr>
            <a:spLocks noGrp="1"/>
          </p:cNvSpPr>
          <p:nvPr>
            <p:ph type="sldNum" sz="quarter" idx="12"/>
          </p:nvPr>
        </p:nvSpPr>
        <p:spPr/>
        <p:txBody>
          <a:bodyPr/>
          <a:lstStyle/>
          <a:p>
            <a:fld id="{F6E39E37-6BC0-A248-806A-337B0CEF6126}" type="slidenum">
              <a:rPr lang="en-US" smtClean="0"/>
              <a:t>32</a:t>
            </a:fld>
            <a:endParaRPr lang="en-US" dirty="0"/>
          </a:p>
        </p:txBody>
      </p:sp>
      <p:sp>
        <p:nvSpPr>
          <p:cNvPr id="10" name="Text Placeholder 1">
            <a:extLst>
              <a:ext uri="{FF2B5EF4-FFF2-40B4-BE49-F238E27FC236}">
                <a16:creationId xmlns:a16="http://schemas.microsoft.com/office/drawing/2014/main" id="{3F099457-6F0D-D71A-7745-FA01731AE5F8}"/>
              </a:ext>
            </a:extLst>
          </p:cNvPr>
          <p:cNvSpPr>
            <a:spLocks noGrp="1"/>
          </p:cNvSpPr>
          <p:nvPr>
            <p:ph type="body" sz="quarter" idx="13"/>
          </p:nvPr>
        </p:nvSpPr>
        <p:spPr>
          <a:xfrm>
            <a:off x="0" y="337719"/>
            <a:ext cx="10272409" cy="1367707"/>
          </a:xfrm>
        </p:spPr>
        <p:txBody>
          <a:bodyPr>
            <a:normAutofit fontScale="25000" lnSpcReduction="20000"/>
          </a:bodyPr>
          <a:lstStyle/>
          <a:p>
            <a:pPr>
              <a:lnSpc>
                <a:spcPct val="120000"/>
              </a:lnSpc>
            </a:pP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Among those who have an opinion or have already thought about their end-of-life care, preferences are </a:t>
            </a:r>
            <a:r>
              <a:rPr lang="en-GB" sz="7200" u="sng" dirty="0">
                <a:solidFill>
                  <a:srgbClr val="002060"/>
                </a:solidFill>
                <a:latin typeface="Arial" panose="020B0604020202020204" pitchFamily="34" charset="0"/>
                <a:ea typeface="Times New Roman" panose="02020603050405020304" pitchFamily="18" charset="0"/>
                <a:cs typeface="Arial" panose="020B0604020202020204" pitchFamily="34" charset="0"/>
              </a:rPr>
              <a:t>split roughly into two camps</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One half preferring to receive end-of-life care in their </a:t>
            </a:r>
            <a:r>
              <a:rPr lang="en-GB" sz="72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own home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and one half preferring a </a:t>
            </a:r>
            <a:r>
              <a:rPr lang="en-GB"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hospice</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 with specialised end-of-life care</a:t>
            </a:r>
            <a:endPar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5ED05706-7499-1578-4F14-1FBC2AC43B34}"/>
              </a:ext>
            </a:extLst>
          </p:cNvPr>
          <p:cNvSpPr txBox="1"/>
          <p:nvPr/>
        </p:nvSpPr>
        <p:spPr>
          <a:xfrm>
            <a:off x="2840475" y="6583736"/>
            <a:ext cx="6991940" cy="246221"/>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a:t>
            </a:r>
            <a:r>
              <a:rPr lang="en-GB" sz="1000" i="1" dirty="0">
                <a:solidFill>
                  <a:srgbClr val="002060"/>
                </a:solidFill>
              </a:rPr>
              <a:t>If you had a choice, where would you prefer to receive end of life care?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pic>
        <p:nvPicPr>
          <p:cNvPr id="3" name="Picture 2">
            <a:extLst>
              <a:ext uri="{FF2B5EF4-FFF2-40B4-BE49-F238E27FC236}">
                <a16:creationId xmlns:a16="http://schemas.microsoft.com/office/drawing/2014/main" id="{0CEFD8D4-0E54-E5BF-D552-DC17333DF524}"/>
              </a:ext>
            </a:extLst>
          </p:cNvPr>
          <p:cNvPicPr>
            <a:picLocks noChangeAspect="1"/>
          </p:cNvPicPr>
          <p:nvPr/>
        </p:nvPicPr>
        <p:blipFill>
          <a:blip r:embed="rId3"/>
          <a:stretch>
            <a:fillRect/>
          </a:stretch>
        </p:blipFill>
        <p:spPr>
          <a:xfrm>
            <a:off x="10083660" y="147594"/>
            <a:ext cx="1746357" cy="1895216"/>
          </a:xfrm>
          <a:prstGeom prst="rect">
            <a:avLst/>
          </a:prstGeom>
        </p:spPr>
      </p:pic>
      <p:sp>
        <p:nvSpPr>
          <p:cNvPr id="5" name="Rectangle 4">
            <a:extLst>
              <a:ext uri="{FF2B5EF4-FFF2-40B4-BE49-F238E27FC236}">
                <a16:creationId xmlns:a16="http://schemas.microsoft.com/office/drawing/2014/main" id="{036503C9-4989-B67D-0063-6BA81E6814AC}"/>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sp>
        <p:nvSpPr>
          <p:cNvPr id="8" name="Teardrop 7">
            <a:extLst>
              <a:ext uri="{FF2B5EF4-FFF2-40B4-BE49-F238E27FC236}">
                <a16:creationId xmlns:a16="http://schemas.microsoft.com/office/drawing/2014/main" id="{F5CBEC90-A95A-B1A1-B17D-604CB4F62D1A}"/>
              </a:ext>
            </a:extLst>
          </p:cNvPr>
          <p:cNvSpPr/>
          <p:nvPr/>
        </p:nvSpPr>
        <p:spPr>
          <a:xfrm rot="5400000" flipH="1">
            <a:off x="3664159" y="4644414"/>
            <a:ext cx="1591764" cy="1585427"/>
          </a:xfrm>
          <a:prstGeom prst="teardrop">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ardrop 10">
            <a:extLst>
              <a:ext uri="{FF2B5EF4-FFF2-40B4-BE49-F238E27FC236}">
                <a16:creationId xmlns:a16="http://schemas.microsoft.com/office/drawing/2014/main" id="{895D9BFC-8DA1-3556-DA1D-17A4943B515F}"/>
              </a:ext>
            </a:extLst>
          </p:cNvPr>
          <p:cNvSpPr/>
          <p:nvPr/>
        </p:nvSpPr>
        <p:spPr>
          <a:xfrm flipH="1">
            <a:off x="5696408" y="4669287"/>
            <a:ext cx="1585428" cy="1591766"/>
          </a:xfrm>
          <a:prstGeom prst="teardrop">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ardrop 11">
            <a:extLst>
              <a:ext uri="{FF2B5EF4-FFF2-40B4-BE49-F238E27FC236}">
                <a16:creationId xmlns:a16="http://schemas.microsoft.com/office/drawing/2014/main" id="{BD59CBD2-6B9B-1F29-260A-AE83AA665EFF}"/>
              </a:ext>
            </a:extLst>
          </p:cNvPr>
          <p:cNvSpPr/>
          <p:nvPr/>
        </p:nvSpPr>
        <p:spPr>
          <a:xfrm rot="10800000" flipH="1">
            <a:off x="1979153" y="2332107"/>
            <a:ext cx="2446132" cy="224066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ardrop 12">
            <a:extLst>
              <a:ext uri="{FF2B5EF4-FFF2-40B4-BE49-F238E27FC236}">
                <a16:creationId xmlns:a16="http://schemas.microsoft.com/office/drawing/2014/main" id="{53138755-7E24-93C1-DB2C-9F85C4A10F01}"/>
              </a:ext>
            </a:extLst>
          </p:cNvPr>
          <p:cNvSpPr/>
          <p:nvPr/>
        </p:nvSpPr>
        <p:spPr>
          <a:xfrm rot="16200000" flipH="1">
            <a:off x="6550612" y="2245904"/>
            <a:ext cx="2273724" cy="2446131"/>
          </a:xfrm>
          <a:prstGeom prst="teardrop">
            <a:avLst>
              <a:gd name="adj" fmla="val 98394"/>
            </a:avLst>
          </a:prstGeom>
          <a:solidFill>
            <a:srgbClr val="B1C872"/>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ardrop 14">
            <a:extLst>
              <a:ext uri="{FF2B5EF4-FFF2-40B4-BE49-F238E27FC236}">
                <a16:creationId xmlns:a16="http://schemas.microsoft.com/office/drawing/2014/main" id="{4FF58039-52BD-B1FF-6633-AC5C94B2FBE5}"/>
              </a:ext>
            </a:extLst>
          </p:cNvPr>
          <p:cNvSpPr/>
          <p:nvPr/>
        </p:nvSpPr>
        <p:spPr>
          <a:xfrm rot="13686543" flipH="1">
            <a:off x="4292093" y="1349337"/>
            <a:ext cx="2339669" cy="2342601"/>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367841E2-8DC3-DACD-0D4B-E5C19CC15673}"/>
              </a:ext>
            </a:extLst>
          </p:cNvPr>
          <p:cNvSpPr txBox="1"/>
          <p:nvPr/>
        </p:nvSpPr>
        <p:spPr>
          <a:xfrm>
            <a:off x="4504159" y="1639112"/>
            <a:ext cx="1857743" cy="2262158"/>
          </a:xfrm>
          <a:prstGeom prst="rect">
            <a:avLst/>
          </a:prstGeom>
          <a:noFill/>
        </p:spPr>
        <p:txBody>
          <a:bodyPr wrap="square" rtlCol="0">
            <a:spAutoFit/>
          </a:bodyPr>
          <a:lstStyle/>
          <a:p>
            <a:pPr lvl="0" algn="ctr"/>
            <a:r>
              <a:rPr lang="en-GB" sz="1600" dirty="0">
                <a:solidFill>
                  <a:schemeClr val="bg1"/>
                </a:solidFill>
              </a:rPr>
              <a:t>I’m not sure yet</a:t>
            </a:r>
          </a:p>
          <a:p>
            <a:pPr lvl="0" algn="ctr"/>
            <a:r>
              <a:rPr lang="en-GB" sz="1600" dirty="0">
                <a:solidFill>
                  <a:schemeClr val="bg1"/>
                </a:solidFill>
              </a:rPr>
              <a:t>/I haven’t thought about it</a:t>
            </a:r>
          </a:p>
          <a:p>
            <a:pPr lvl="0" algn="ctr"/>
            <a:r>
              <a:rPr lang="en-GB" sz="2400" b="1" dirty="0">
                <a:solidFill>
                  <a:schemeClr val="bg1"/>
                </a:solidFill>
                <a:ea typeface="Times New Roman" panose="02020603050405020304" pitchFamily="18" charset="0"/>
              </a:rPr>
              <a:t>47%</a:t>
            </a:r>
          </a:p>
          <a:p>
            <a:pPr lvl="0" algn="ctr"/>
            <a:endParaRPr lang="en-GB" sz="900" u="sng" dirty="0">
              <a:solidFill>
                <a:schemeClr val="bg1"/>
              </a:solidFill>
            </a:endParaRPr>
          </a:p>
          <a:p>
            <a:pPr algn="ctr"/>
            <a:r>
              <a:rPr lang="en-GB" sz="1200" i="1" dirty="0">
                <a:solidFill>
                  <a:schemeClr val="bg1"/>
                </a:solidFill>
              </a:rPr>
              <a:t>   </a:t>
            </a:r>
            <a:r>
              <a:rPr lang="en-GB" sz="1200" b="1" i="1" dirty="0">
                <a:solidFill>
                  <a:schemeClr val="bg1"/>
                </a:solidFill>
              </a:rPr>
              <a:t>(</a:t>
            </a:r>
            <a:r>
              <a:rPr lang="en-GB" sz="1200" i="1" dirty="0">
                <a:solidFill>
                  <a:schemeClr val="bg1"/>
                </a:solidFill>
              </a:rPr>
              <a:t>64% of under 45’s,</a:t>
            </a:r>
          </a:p>
          <a:p>
            <a:pPr algn="ctr"/>
            <a:r>
              <a:rPr lang="en-GB" sz="1200" i="1" dirty="0">
                <a:solidFill>
                  <a:schemeClr val="bg1"/>
                </a:solidFill>
              </a:rPr>
              <a:t>  32% of over 45’s</a:t>
            </a:r>
            <a:r>
              <a:rPr lang="en-GB" sz="1200" b="1" i="1" dirty="0">
                <a:solidFill>
                  <a:schemeClr val="bg1"/>
                </a:solidFill>
              </a:rPr>
              <a:t>)</a:t>
            </a:r>
          </a:p>
          <a:p>
            <a:pPr algn="ctr"/>
            <a:r>
              <a:rPr lang="en-GB" sz="1200" i="1" dirty="0">
                <a:solidFill>
                  <a:schemeClr val="bg1"/>
                </a:solidFill>
              </a:rPr>
              <a:t>   </a:t>
            </a:r>
            <a:r>
              <a:rPr lang="en-GB" sz="1200" b="1" i="1" dirty="0">
                <a:solidFill>
                  <a:schemeClr val="bg1"/>
                </a:solidFill>
              </a:rPr>
              <a:t>(</a:t>
            </a:r>
            <a:r>
              <a:rPr lang="en-GB" sz="1200" i="1" dirty="0">
                <a:solidFill>
                  <a:schemeClr val="bg1"/>
                </a:solidFill>
              </a:rPr>
              <a:t>59% of females, </a:t>
            </a:r>
          </a:p>
          <a:p>
            <a:pPr algn="ctr"/>
            <a:r>
              <a:rPr lang="en-GB" sz="1200" i="1" dirty="0">
                <a:solidFill>
                  <a:schemeClr val="bg1"/>
                </a:solidFill>
              </a:rPr>
              <a:t>   34% of </a:t>
            </a:r>
          </a:p>
          <a:p>
            <a:pPr algn="ctr"/>
            <a:r>
              <a:rPr lang="en-GB" sz="1200" i="1" dirty="0">
                <a:solidFill>
                  <a:schemeClr val="bg1"/>
                </a:solidFill>
              </a:rPr>
              <a:t>males</a:t>
            </a:r>
            <a:r>
              <a:rPr lang="en-GB" sz="1200" b="1" i="1" dirty="0">
                <a:solidFill>
                  <a:schemeClr val="bg1"/>
                </a:solidFill>
              </a:rPr>
              <a:t>)</a:t>
            </a:r>
          </a:p>
        </p:txBody>
      </p:sp>
      <p:sp>
        <p:nvSpPr>
          <p:cNvPr id="17" name="TextBox 16">
            <a:extLst>
              <a:ext uri="{FF2B5EF4-FFF2-40B4-BE49-F238E27FC236}">
                <a16:creationId xmlns:a16="http://schemas.microsoft.com/office/drawing/2014/main" id="{8550A2EC-C749-497D-91E3-451702091CA7}"/>
              </a:ext>
            </a:extLst>
          </p:cNvPr>
          <p:cNvSpPr txBox="1"/>
          <p:nvPr/>
        </p:nvSpPr>
        <p:spPr>
          <a:xfrm>
            <a:off x="2273346" y="2928863"/>
            <a:ext cx="1857743" cy="1215717"/>
          </a:xfrm>
          <a:prstGeom prst="rect">
            <a:avLst/>
          </a:prstGeom>
          <a:noFill/>
        </p:spPr>
        <p:txBody>
          <a:bodyPr wrap="square" rtlCol="0">
            <a:spAutoFit/>
          </a:bodyPr>
          <a:lstStyle/>
          <a:p>
            <a:pPr lvl="0" algn="ctr"/>
            <a:r>
              <a:rPr lang="en-GB" sz="1600" dirty="0">
                <a:solidFill>
                  <a:srgbClr val="002060"/>
                </a:solidFill>
              </a:rPr>
              <a:t>In my own home</a:t>
            </a:r>
          </a:p>
          <a:p>
            <a:pPr lvl="0" algn="ctr"/>
            <a:r>
              <a:rPr lang="en-GB" sz="2400" b="1" dirty="0">
                <a:solidFill>
                  <a:srgbClr val="002060"/>
                </a:solidFill>
                <a:ea typeface="Times New Roman" panose="02020603050405020304" pitchFamily="18" charset="0"/>
              </a:rPr>
              <a:t>45%</a:t>
            </a:r>
          </a:p>
          <a:p>
            <a:pPr lvl="0" algn="ctr"/>
            <a:endParaRPr lang="en-GB" sz="900" u="sng" dirty="0">
              <a:solidFill>
                <a:srgbClr val="002060"/>
              </a:solidFill>
            </a:endParaRPr>
          </a:p>
          <a:p>
            <a:pPr algn="ctr"/>
            <a:r>
              <a:rPr lang="en-GB" sz="1200" i="1" dirty="0">
                <a:solidFill>
                  <a:srgbClr val="002060"/>
                </a:solidFill>
              </a:rPr>
              <a:t>   </a:t>
            </a:r>
            <a:r>
              <a:rPr lang="en-GB" sz="1200" b="1" i="1" dirty="0">
                <a:solidFill>
                  <a:srgbClr val="002060"/>
                </a:solidFill>
              </a:rPr>
              <a:t>(</a:t>
            </a:r>
            <a:r>
              <a:rPr lang="en-GB" sz="1200" i="1" dirty="0">
                <a:solidFill>
                  <a:srgbClr val="002060"/>
                </a:solidFill>
              </a:rPr>
              <a:t>all sub-groups similar proportion</a:t>
            </a:r>
            <a:r>
              <a:rPr lang="en-GB" sz="1200" b="1" i="1" dirty="0">
                <a:solidFill>
                  <a:srgbClr val="002060"/>
                </a:solidFill>
              </a:rPr>
              <a:t>)</a:t>
            </a:r>
          </a:p>
        </p:txBody>
      </p:sp>
      <p:sp>
        <p:nvSpPr>
          <p:cNvPr id="18" name="TextBox 17">
            <a:extLst>
              <a:ext uri="{FF2B5EF4-FFF2-40B4-BE49-F238E27FC236}">
                <a16:creationId xmlns:a16="http://schemas.microsoft.com/office/drawing/2014/main" id="{F162CBCA-4A53-1233-B525-90BE132BFB02}"/>
              </a:ext>
            </a:extLst>
          </p:cNvPr>
          <p:cNvSpPr txBox="1"/>
          <p:nvPr/>
        </p:nvSpPr>
        <p:spPr>
          <a:xfrm>
            <a:off x="6627140" y="2871363"/>
            <a:ext cx="1857743" cy="1569660"/>
          </a:xfrm>
          <a:prstGeom prst="rect">
            <a:avLst/>
          </a:prstGeom>
          <a:noFill/>
        </p:spPr>
        <p:txBody>
          <a:bodyPr wrap="square" rtlCol="0">
            <a:spAutoFit/>
          </a:bodyPr>
          <a:lstStyle/>
          <a:p>
            <a:pPr lvl="0" algn="ctr"/>
            <a:r>
              <a:rPr lang="en-GB" sz="1600" dirty="0">
                <a:solidFill>
                  <a:srgbClr val="002060"/>
                </a:solidFill>
              </a:rPr>
              <a:t>In a hospice, with specialised end-of-life care</a:t>
            </a:r>
          </a:p>
          <a:p>
            <a:pPr lvl="0" algn="ctr"/>
            <a:r>
              <a:rPr lang="en-GB" sz="2400" b="1" dirty="0">
                <a:solidFill>
                  <a:srgbClr val="002060"/>
                </a:solidFill>
                <a:ea typeface="Times New Roman" panose="02020603050405020304" pitchFamily="18" charset="0"/>
              </a:rPr>
              <a:t>41%</a:t>
            </a:r>
          </a:p>
          <a:p>
            <a:pPr lvl="0" algn="ctr"/>
            <a:endParaRPr lang="en-GB" sz="1050" b="1" i="1" dirty="0">
              <a:solidFill>
                <a:srgbClr val="002060"/>
              </a:solidFill>
            </a:endParaRPr>
          </a:p>
          <a:p>
            <a:pPr lvl="0" algn="ctr"/>
            <a:r>
              <a:rPr lang="en-GB" sz="1200" b="1" i="1" dirty="0">
                <a:solidFill>
                  <a:srgbClr val="002060"/>
                </a:solidFill>
              </a:rPr>
              <a:t>(</a:t>
            </a:r>
            <a:r>
              <a:rPr lang="en-GB" sz="1200" i="1" dirty="0">
                <a:solidFill>
                  <a:srgbClr val="002060"/>
                </a:solidFill>
              </a:rPr>
              <a:t>notably carers, 71%</a:t>
            </a:r>
            <a:r>
              <a:rPr lang="en-GB" sz="1200" b="1" i="1" dirty="0">
                <a:solidFill>
                  <a:srgbClr val="002060"/>
                </a:solidFill>
              </a:rPr>
              <a:t>)</a:t>
            </a:r>
          </a:p>
        </p:txBody>
      </p:sp>
      <p:sp>
        <p:nvSpPr>
          <p:cNvPr id="19" name="TextBox 18">
            <a:extLst>
              <a:ext uri="{FF2B5EF4-FFF2-40B4-BE49-F238E27FC236}">
                <a16:creationId xmlns:a16="http://schemas.microsoft.com/office/drawing/2014/main" id="{5AC48750-5F72-8DCC-8456-23A4A27F8A02}"/>
              </a:ext>
            </a:extLst>
          </p:cNvPr>
          <p:cNvSpPr txBox="1"/>
          <p:nvPr/>
        </p:nvSpPr>
        <p:spPr>
          <a:xfrm>
            <a:off x="3575288" y="4818282"/>
            <a:ext cx="1857743" cy="1138773"/>
          </a:xfrm>
          <a:prstGeom prst="rect">
            <a:avLst/>
          </a:prstGeom>
          <a:noFill/>
        </p:spPr>
        <p:txBody>
          <a:bodyPr wrap="square" rtlCol="0">
            <a:spAutoFit/>
          </a:bodyPr>
          <a:lstStyle/>
          <a:p>
            <a:pPr lvl="0" algn="ctr"/>
            <a:r>
              <a:rPr lang="en-GB" sz="1200" dirty="0">
                <a:solidFill>
                  <a:srgbClr val="002060"/>
                </a:solidFill>
              </a:rPr>
              <a:t>In a hospital, with access to medical support</a:t>
            </a:r>
          </a:p>
          <a:p>
            <a:pPr lvl="0" algn="ctr"/>
            <a:r>
              <a:rPr lang="en-GB" sz="2000" b="1" dirty="0">
                <a:solidFill>
                  <a:srgbClr val="002060"/>
                </a:solidFill>
                <a:ea typeface="Times New Roman" panose="02020603050405020304" pitchFamily="18" charset="0"/>
              </a:rPr>
              <a:t>9%</a:t>
            </a:r>
          </a:p>
          <a:p>
            <a:pPr algn="ctr"/>
            <a:r>
              <a:rPr lang="en-GB" sz="1100" i="1" dirty="0">
                <a:solidFill>
                  <a:srgbClr val="002060"/>
                </a:solidFill>
              </a:rPr>
              <a:t> </a:t>
            </a:r>
            <a:r>
              <a:rPr lang="en-GB" sz="1100" b="1" i="1" dirty="0">
                <a:solidFill>
                  <a:srgbClr val="002060"/>
                </a:solidFill>
              </a:rPr>
              <a:t>(</a:t>
            </a:r>
            <a:r>
              <a:rPr lang="en-GB" sz="1100" i="1" dirty="0">
                <a:solidFill>
                  <a:srgbClr val="002060"/>
                </a:solidFill>
              </a:rPr>
              <a:t>notably males,15%</a:t>
            </a:r>
            <a:r>
              <a:rPr lang="en-GB" sz="1100" b="1" i="1" dirty="0">
                <a:solidFill>
                  <a:srgbClr val="002060"/>
                </a:solidFill>
              </a:rPr>
              <a:t>)</a:t>
            </a:r>
          </a:p>
        </p:txBody>
      </p:sp>
      <p:sp>
        <p:nvSpPr>
          <p:cNvPr id="20" name="TextBox 19">
            <a:extLst>
              <a:ext uri="{FF2B5EF4-FFF2-40B4-BE49-F238E27FC236}">
                <a16:creationId xmlns:a16="http://schemas.microsoft.com/office/drawing/2014/main" id="{C9CF7CE2-D13B-C256-9FE5-F3334F624A75}"/>
              </a:ext>
            </a:extLst>
          </p:cNvPr>
          <p:cNvSpPr txBox="1"/>
          <p:nvPr/>
        </p:nvSpPr>
        <p:spPr>
          <a:xfrm>
            <a:off x="5501129" y="4889654"/>
            <a:ext cx="1857743" cy="954107"/>
          </a:xfrm>
          <a:prstGeom prst="rect">
            <a:avLst/>
          </a:prstGeom>
          <a:noFill/>
        </p:spPr>
        <p:txBody>
          <a:bodyPr wrap="square" rtlCol="0">
            <a:spAutoFit/>
          </a:bodyPr>
          <a:lstStyle/>
          <a:p>
            <a:pPr lvl="0" algn="ctr"/>
            <a:r>
              <a:rPr lang="en-GB" sz="1200" dirty="0">
                <a:solidFill>
                  <a:srgbClr val="002060"/>
                </a:solidFill>
              </a:rPr>
              <a:t>In a care home or nursing facility</a:t>
            </a:r>
          </a:p>
          <a:p>
            <a:pPr lvl="0" algn="ctr"/>
            <a:r>
              <a:rPr lang="en-GB" sz="2000" b="1" dirty="0">
                <a:solidFill>
                  <a:srgbClr val="002060"/>
                </a:solidFill>
                <a:ea typeface="Times New Roman" panose="02020603050405020304" pitchFamily="18" charset="0"/>
              </a:rPr>
              <a:t>9%</a:t>
            </a:r>
          </a:p>
          <a:p>
            <a:pPr algn="ctr"/>
            <a:r>
              <a:rPr lang="en-GB" sz="1100" i="1" dirty="0">
                <a:solidFill>
                  <a:srgbClr val="002060"/>
                </a:solidFill>
              </a:rPr>
              <a:t> </a:t>
            </a:r>
            <a:r>
              <a:rPr lang="en-GB" sz="1100" b="1" i="1" dirty="0">
                <a:solidFill>
                  <a:srgbClr val="002060"/>
                </a:solidFill>
              </a:rPr>
              <a:t>(</a:t>
            </a:r>
            <a:r>
              <a:rPr lang="en-GB" sz="1100" i="1" dirty="0">
                <a:solidFill>
                  <a:srgbClr val="002060"/>
                </a:solidFill>
              </a:rPr>
              <a:t>notably carers,34%</a:t>
            </a:r>
            <a:r>
              <a:rPr lang="en-GB" sz="1100" b="1" i="1" dirty="0">
                <a:solidFill>
                  <a:srgbClr val="002060"/>
                </a:solidFill>
              </a:rPr>
              <a:t>)</a:t>
            </a:r>
          </a:p>
        </p:txBody>
      </p:sp>
    </p:spTree>
    <p:extLst>
      <p:ext uri="{BB962C8B-B14F-4D97-AF65-F5344CB8AC3E}">
        <p14:creationId xmlns:p14="http://schemas.microsoft.com/office/powerpoint/2010/main" val="3786284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37EBB-C89C-A8DF-AD58-E2D87023CA8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08A9A3-C88F-0B06-FFF6-6D034B86D0C3}"/>
              </a:ext>
            </a:extLst>
          </p:cNvPr>
          <p:cNvSpPr>
            <a:spLocks noGrp="1"/>
          </p:cNvSpPr>
          <p:nvPr>
            <p:ph type="sldNum" sz="quarter" idx="12"/>
          </p:nvPr>
        </p:nvSpPr>
        <p:spPr/>
        <p:txBody>
          <a:bodyPr/>
          <a:lstStyle/>
          <a:p>
            <a:fld id="{F6E39E37-6BC0-A248-806A-337B0CEF6126}" type="slidenum">
              <a:rPr lang="en-US" smtClean="0"/>
              <a:t>33</a:t>
            </a:fld>
            <a:endParaRPr lang="en-US" dirty="0"/>
          </a:p>
        </p:txBody>
      </p:sp>
      <p:sp>
        <p:nvSpPr>
          <p:cNvPr id="10" name="Text Placeholder 1">
            <a:extLst>
              <a:ext uri="{FF2B5EF4-FFF2-40B4-BE49-F238E27FC236}">
                <a16:creationId xmlns:a16="http://schemas.microsoft.com/office/drawing/2014/main" id="{5DA04F40-A7FF-637D-4327-88534099FEAA}"/>
              </a:ext>
            </a:extLst>
          </p:cNvPr>
          <p:cNvSpPr>
            <a:spLocks noGrp="1"/>
          </p:cNvSpPr>
          <p:nvPr>
            <p:ph type="body" sz="quarter" idx="13"/>
          </p:nvPr>
        </p:nvSpPr>
        <p:spPr>
          <a:xfrm>
            <a:off x="0" y="337719"/>
            <a:ext cx="10272409" cy="1367707"/>
          </a:xfrm>
        </p:spPr>
        <p:txBody>
          <a:bodyPr>
            <a:normAutofit fontScale="32500" lnSpcReduction="20000"/>
          </a:bodyPr>
          <a:lstStyle/>
          <a:p>
            <a:pPr>
              <a:lnSpc>
                <a:spcPct val="120000"/>
              </a:lnSpc>
            </a:pP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Reasons for preferring to receive end-of-life care in their </a:t>
            </a:r>
            <a:r>
              <a:rPr lang="en-GB" sz="72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own home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or in a </a:t>
            </a:r>
            <a:r>
              <a:rPr lang="en-GB"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hospice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specialised end-of-life care are shown below</a:t>
            </a:r>
            <a:endPar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5ED3D93E-91AE-A5E9-1DA4-E0CC74880B1D}"/>
              </a:ext>
            </a:extLst>
          </p:cNvPr>
          <p:cNvSpPr txBox="1"/>
          <p:nvPr/>
        </p:nvSpPr>
        <p:spPr>
          <a:xfrm>
            <a:off x="1934523" y="6520281"/>
            <a:ext cx="8322954" cy="246221"/>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a:t>
            </a:r>
            <a:r>
              <a:rPr lang="en-GB" sz="1000" i="1" dirty="0">
                <a:solidFill>
                  <a:srgbClr val="002060"/>
                </a:solidFill>
              </a:rPr>
              <a:t>Please use this space if you would like to tell us the reason for your answer? </a:t>
            </a:r>
            <a:r>
              <a:rPr lang="en-US" sz="1000" i="1" dirty="0">
                <a:solidFill>
                  <a:srgbClr val="002060"/>
                </a:solidFill>
                <a:effectLst/>
                <a:ea typeface="Calibri" panose="020F0502020204030204" pitchFamily="34" charset="0"/>
              </a:rPr>
              <a:t>Base n=42, all those giving a reason for their previous answer</a:t>
            </a:r>
            <a:endParaRPr lang="en-GB" sz="1000" i="1" dirty="0">
              <a:solidFill>
                <a:srgbClr val="002060"/>
              </a:solidFill>
            </a:endParaRPr>
          </a:p>
        </p:txBody>
      </p:sp>
      <p:pic>
        <p:nvPicPr>
          <p:cNvPr id="3" name="Picture 2">
            <a:extLst>
              <a:ext uri="{FF2B5EF4-FFF2-40B4-BE49-F238E27FC236}">
                <a16:creationId xmlns:a16="http://schemas.microsoft.com/office/drawing/2014/main" id="{08F669D6-A4C2-C750-3F82-CEAA84580D81}"/>
              </a:ext>
            </a:extLst>
          </p:cNvPr>
          <p:cNvPicPr>
            <a:picLocks noChangeAspect="1"/>
          </p:cNvPicPr>
          <p:nvPr/>
        </p:nvPicPr>
        <p:blipFill>
          <a:blip r:embed="rId3"/>
          <a:stretch>
            <a:fillRect/>
          </a:stretch>
        </p:blipFill>
        <p:spPr>
          <a:xfrm>
            <a:off x="10083660" y="147594"/>
            <a:ext cx="1746357" cy="1895216"/>
          </a:xfrm>
          <a:prstGeom prst="rect">
            <a:avLst/>
          </a:prstGeom>
        </p:spPr>
      </p:pic>
      <p:sp>
        <p:nvSpPr>
          <p:cNvPr id="5" name="Rectangle 4">
            <a:extLst>
              <a:ext uri="{FF2B5EF4-FFF2-40B4-BE49-F238E27FC236}">
                <a16:creationId xmlns:a16="http://schemas.microsoft.com/office/drawing/2014/main" id="{A9D5060E-E574-D5E2-DC86-71D83D2F2B53}"/>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graphicFrame>
        <p:nvGraphicFramePr>
          <p:cNvPr id="2" name="Table 1">
            <a:extLst>
              <a:ext uri="{FF2B5EF4-FFF2-40B4-BE49-F238E27FC236}">
                <a16:creationId xmlns:a16="http://schemas.microsoft.com/office/drawing/2014/main" id="{32720C0A-21B1-0B0A-6344-47ECBD60B7FC}"/>
              </a:ext>
            </a:extLst>
          </p:cNvPr>
          <p:cNvGraphicFramePr>
            <a:graphicFrameLocks noGrp="1"/>
          </p:cNvGraphicFramePr>
          <p:nvPr>
            <p:extLst>
              <p:ext uri="{D42A27DB-BD31-4B8C-83A1-F6EECF244321}">
                <p14:modId xmlns:p14="http://schemas.microsoft.com/office/powerpoint/2010/main" val="1493835592"/>
              </p:ext>
            </p:extLst>
          </p:nvPr>
        </p:nvGraphicFramePr>
        <p:xfrm>
          <a:off x="435883" y="1165189"/>
          <a:ext cx="9569956" cy="5236188"/>
        </p:xfrm>
        <a:graphic>
          <a:graphicData uri="http://schemas.openxmlformats.org/drawingml/2006/table">
            <a:tbl>
              <a:tblPr firstRow="1" bandRow="1">
                <a:tableStyleId>{5C22544A-7EE6-4342-B048-85BDC9FD1C3A}</a:tableStyleId>
              </a:tblPr>
              <a:tblGrid>
                <a:gridCol w="2753011">
                  <a:extLst>
                    <a:ext uri="{9D8B030D-6E8A-4147-A177-3AD203B41FA5}">
                      <a16:colId xmlns:a16="http://schemas.microsoft.com/office/drawing/2014/main" val="1327433647"/>
                    </a:ext>
                  </a:extLst>
                </a:gridCol>
                <a:gridCol w="3729552">
                  <a:extLst>
                    <a:ext uri="{9D8B030D-6E8A-4147-A177-3AD203B41FA5}">
                      <a16:colId xmlns:a16="http://schemas.microsoft.com/office/drawing/2014/main" val="2691022559"/>
                    </a:ext>
                  </a:extLst>
                </a:gridCol>
                <a:gridCol w="1546171">
                  <a:extLst>
                    <a:ext uri="{9D8B030D-6E8A-4147-A177-3AD203B41FA5}">
                      <a16:colId xmlns:a16="http://schemas.microsoft.com/office/drawing/2014/main" val="3991275914"/>
                    </a:ext>
                  </a:extLst>
                </a:gridCol>
                <a:gridCol w="1541222">
                  <a:extLst>
                    <a:ext uri="{9D8B030D-6E8A-4147-A177-3AD203B41FA5}">
                      <a16:colId xmlns:a16="http://schemas.microsoft.com/office/drawing/2014/main" val="3336603639"/>
                    </a:ext>
                  </a:extLst>
                </a:gridCol>
              </a:tblGrid>
              <a:tr h="668967">
                <a:tc>
                  <a:txBody>
                    <a:bodyPr/>
                    <a:lstStyle/>
                    <a:p>
                      <a:r>
                        <a:rPr lang="en-GB" dirty="0">
                          <a:solidFill>
                            <a:srgbClr val="002060"/>
                          </a:solidFill>
                        </a:rPr>
                        <a:t>In my own home</a:t>
                      </a:r>
                    </a:p>
                    <a:p>
                      <a:r>
                        <a:rPr lang="en-GB" b="0" i="1" dirty="0">
                          <a:solidFill>
                            <a:srgbClr val="002060"/>
                          </a:solidFill>
                        </a:rPr>
                        <a:t>(45% preference)</a:t>
                      </a:r>
                    </a:p>
                  </a:txBody>
                  <a:tcPr>
                    <a:solidFill>
                      <a:schemeClr val="accent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solidFill>
                            <a:srgbClr val="002060"/>
                          </a:solidFill>
                        </a:rPr>
                        <a:t>In a hospice with specialised end of life care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b="0" i="1" dirty="0">
                          <a:solidFill>
                            <a:srgbClr val="002060"/>
                          </a:solidFill>
                        </a:rPr>
                        <a:t>(41% preference)</a:t>
                      </a:r>
                    </a:p>
                    <a:p>
                      <a:endParaRPr lang="en-GB" dirty="0"/>
                    </a:p>
                  </a:txBody>
                  <a:tcPr>
                    <a:solidFill>
                      <a:srgbClr val="B1C872"/>
                    </a:solidFill>
                  </a:tcPr>
                </a:tc>
                <a:tc>
                  <a:txBody>
                    <a:bodyPr/>
                    <a:lstStyle/>
                    <a:p>
                      <a:r>
                        <a:rPr lang="en-GB" dirty="0">
                          <a:solidFill>
                            <a:srgbClr val="002060"/>
                          </a:solidFill>
                        </a:rPr>
                        <a:t>In a care home</a:t>
                      </a:r>
                    </a:p>
                    <a:p>
                      <a:r>
                        <a:rPr lang="en-GB" dirty="0">
                          <a:solidFill>
                            <a:srgbClr val="002060"/>
                          </a:solidFill>
                        </a:rPr>
                        <a:t> </a:t>
                      </a:r>
                      <a:r>
                        <a:rPr lang="en-GB" b="0" i="1" dirty="0">
                          <a:solidFill>
                            <a:srgbClr val="002060"/>
                          </a:solidFill>
                        </a:rPr>
                        <a:t>(9% preference)</a:t>
                      </a:r>
                    </a:p>
                  </a:txBody>
                  <a:tcPr>
                    <a:solidFill>
                      <a:schemeClr val="tx2">
                        <a:lumMod val="40000"/>
                        <a:lumOff val="60000"/>
                      </a:schemeClr>
                    </a:solidFill>
                  </a:tcPr>
                </a:tc>
                <a:tc>
                  <a:txBody>
                    <a:bodyPr/>
                    <a:lstStyle/>
                    <a:p>
                      <a:r>
                        <a:rPr lang="en-GB" dirty="0">
                          <a:solidFill>
                            <a:srgbClr val="002060"/>
                          </a:solidFill>
                        </a:rPr>
                        <a:t>In hospital </a:t>
                      </a:r>
                    </a:p>
                    <a:p>
                      <a:r>
                        <a:rPr lang="en-GB" b="0" i="1" dirty="0">
                          <a:solidFill>
                            <a:srgbClr val="002060"/>
                          </a:solidFill>
                        </a:rPr>
                        <a:t>(9% preference)</a:t>
                      </a:r>
                    </a:p>
                  </a:txBody>
                  <a:tcPr>
                    <a:solidFill>
                      <a:schemeClr val="accent2">
                        <a:lumMod val="60000"/>
                        <a:lumOff val="40000"/>
                      </a:schemeClr>
                    </a:solidFill>
                  </a:tcPr>
                </a:tc>
                <a:extLst>
                  <a:ext uri="{0D108BD9-81ED-4DB2-BD59-A6C34878D82A}">
                    <a16:rowId xmlns:a16="http://schemas.microsoft.com/office/drawing/2014/main" val="103010039"/>
                  </a:ext>
                </a:extLst>
              </a:tr>
              <a:tr h="668967">
                <a:tc>
                  <a:txBody>
                    <a:bodyPr/>
                    <a:lstStyle/>
                    <a:p>
                      <a:r>
                        <a:rPr lang="en-GB" sz="1200" dirty="0">
                          <a:solidFill>
                            <a:srgbClr val="002060"/>
                          </a:solidFill>
                        </a:rPr>
                        <a:t>Familiarity, familiar surroundings </a:t>
                      </a:r>
                      <a:r>
                        <a:rPr lang="en-GB" sz="1200" b="1" dirty="0">
                          <a:solidFill>
                            <a:schemeClr val="accent2">
                              <a:lumMod val="75000"/>
                            </a:schemeClr>
                          </a:solidFill>
                        </a:rPr>
                        <a:t>(45%)</a:t>
                      </a:r>
                    </a:p>
                  </a:txBody>
                  <a:tcPr/>
                </a:tc>
                <a:tc>
                  <a:txBody>
                    <a:bodyPr/>
                    <a:lstStyle/>
                    <a:p>
                      <a:r>
                        <a:rPr lang="en-GB" sz="1200" dirty="0">
                          <a:solidFill>
                            <a:srgbClr val="002060"/>
                          </a:solidFill>
                        </a:rPr>
                        <a:t>Best care in a hospice, treat you with dignity </a:t>
                      </a:r>
                      <a:r>
                        <a:rPr lang="en-GB" sz="1200" b="1" dirty="0">
                          <a:solidFill>
                            <a:srgbClr val="718434"/>
                          </a:solidFill>
                        </a:rPr>
                        <a:t>(32%)</a:t>
                      </a:r>
                    </a:p>
                  </a:txBody>
                  <a:tcPr/>
                </a:tc>
                <a:tc>
                  <a:txBody>
                    <a:bodyPr/>
                    <a:lstStyle/>
                    <a:p>
                      <a:r>
                        <a:rPr lang="en-GB" sz="1200" b="0" i="0" u="none" strike="noStrike" kern="1200" baseline="0" dirty="0">
                          <a:solidFill>
                            <a:srgbClr val="002060"/>
                          </a:solidFill>
                          <a:latin typeface="+mn-lt"/>
                          <a:ea typeface="+mn-ea"/>
                          <a:cs typeface="+mn-cs"/>
                        </a:rPr>
                        <a:t>We need choices, information</a:t>
                      </a:r>
                    </a:p>
                    <a:p>
                      <a:r>
                        <a:rPr lang="en-GB" sz="1200" b="0" i="0" u="none" strike="noStrike" kern="1200" baseline="0" dirty="0">
                          <a:solidFill>
                            <a:srgbClr val="002060"/>
                          </a:solidFill>
                          <a:latin typeface="+mn-lt"/>
                          <a:ea typeface="+mn-ea"/>
                          <a:cs typeface="+mn-cs"/>
                        </a:rPr>
                        <a:t>and support</a:t>
                      </a:r>
                    </a:p>
                    <a:p>
                      <a:r>
                        <a:rPr lang="en-GB" sz="1200" b="1" i="0" u="none" strike="noStrike" kern="1200" baseline="0" dirty="0">
                          <a:solidFill>
                            <a:srgbClr val="90A842"/>
                          </a:solidFill>
                          <a:latin typeface="+mn-lt"/>
                          <a:ea typeface="+mn-ea"/>
                          <a:cs typeface="+mn-cs"/>
                        </a:rPr>
                        <a:t>(54%)</a:t>
                      </a:r>
                      <a:endParaRPr lang="en-GB" sz="1100" b="1" dirty="0">
                        <a:solidFill>
                          <a:srgbClr val="90A842"/>
                        </a:solidFill>
                      </a:endParaRPr>
                    </a:p>
                  </a:txBody>
                  <a:tcPr/>
                </a:tc>
                <a:tc>
                  <a:txBody>
                    <a:bodyPr/>
                    <a:lstStyle/>
                    <a:p>
                      <a:r>
                        <a:rPr lang="en-GB" sz="1200" b="0" dirty="0">
                          <a:solidFill>
                            <a:srgbClr val="002060"/>
                          </a:solidFill>
                        </a:rPr>
                        <a:t>They would do everything to save me</a:t>
                      </a:r>
                    </a:p>
                    <a:p>
                      <a:r>
                        <a:rPr lang="en-GB" sz="1200" b="1" dirty="0">
                          <a:solidFill>
                            <a:schemeClr val="accent2"/>
                          </a:solidFill>
                        </a:rPr>
                        <a:t>(51%)</a:t>
                      </a:r>
                    </a:p>
                  </a:txBody>
                  <a:tcPr/>
                </a:tc>
                <a:extLst>
                  <a:ext uri="{0D108BD9-81ED-4DB2-BD59-A6C34878D82A}">
                    <a16:rowId xmlns:a16="http://schemas.microsoft.com/office/drawing/2014/main" val="1963181247"/>
                  </a:ext>
                </a:extLst>
              </a:tr>
              <a:tr h="668967">
                <a:tc>
                  <a:txBody>
                    <a:bodyPr/>
                    <a:lstStyle/>
                    <a:p>
                      <a:r>
                        <a:rPr lang="en-GB" sz="1200" dirty="0">
                          <a:solidFill>
                            <a:srgbClr val="002060"/>
                          </a:solidFill>
                        </a:rPr>
                        <a:t>Comfortable </a:t>
                      </a:r>
                      <a:r>
                        <a:rPr lang="en-GB" sz="1200" b="1" dirty="0">
                          <a:solidFill>
                            <a:schemeClr val="accent2">
                              <a:lumMod val="75000"/>
                            </a:schemeClr>
                          </a:solidFill>
                        </a:rPr>
                        <a:t>(43%)</a:t>
                      </a:r>
                    </a:p>
                  </a:txBody>
                  <a:tcPr/>
                </a:tc>
                <a:tc>
                  <a:txBody>
                    <a:bodyPr/>
                    <a:lstStyle/>
                    <a:p>
                      <a:r>
                        <a:rPr lang="en-GB" sz="1200" b="0" i="0" u="none" strike="noStrike" kern="1200" baseline="0" dirty="0">
                          <a:solidFill>
                            <a:srgbClr val="002060"/>
                          </a:solidFill>
                          <a:latin typeface="+mn-lt"/>
                          <a:ea typeface="+mn-ea"/>
                          <a:cs typeface="+mn-cs"/>
                        </a:rPr>
                        <a:t>Hospice staff are used to supporting people at end of life, more professional </a:t>
                      </a:r>
                      <a:r>
                        <a:rPr lang="en-GB" sz="1200" b="1" i="0" u="none" strike="noStrike" kern="1200" baseline="0" dirty="0">
                          <a:solidFill>
                            <a:srgbClr val="718434"/>
                          </a:solidFill>
                          <a:latin typeface="+mn-lt"/>
                          <a:ea typeface="+mn-ea"/>
                          <a:cs typeface="+mn-cs"/>
                        </a:rPr>
                        <a:t>(25%)</a:t>
                      </a:r>
                      <a:endParaRPr lang="en-GB" sz="1100" b="1" dirty="0">
                        <a:solidFill>
                          <a:srgbClr val="718434"/>
                        </a:solidFill>
                      </a:endParaRPr>
                    </a:p>
                  </a:txBody>
                  <a:tcPr/>
                </a:tc>
                <a:tc>
                  <a:txBody>
                    <a:bodyPr/>
                    <a:lstStyle/>
                    <a:p>
                      <a:r>
                        <a:rPr lang="en-GB" sz="1200" b="0" i="0" u="none" strike="noStrike" kern="1200" baseline="0" dirty="0">
                          <a:solidFill>
                            <a:srgbClr val="002060"/>
                          </a:solidFill>
                          <a:latin typeface="+mn-lt"/>
                          <a:ea typeface="+mn-ea"/>
                          <a:cs typeface="+mn-cs"/>
                        </a:rPr>
                        <a:t>People caring for you would</a:t>
                      </a:r>
                    </a:p>
                    <a:p>
                      <a:r>
                        <a:rPr lang="en-GB" sz="1200" b="0" i="0" u="none" strike="noStrike" kern="1200" baseline="0" dirty="0">
                          <a:solidFill>
                            <a:srgbClr val="002060"/>
                          </a:solidFill>
                          <a:latin typeface="+mn-lt"/>
                          <a:ea typeface="+mn-ea"/>
                          <a:cs typeface="+mn-cs"/>
                        </a:rPr>
                        <a:t>understand you </a:t>
                      </a:r>
                      <a:r>
                        <a:rPr lang="en-GB" sz="1200" b="1" i="0" u="none" strike="noStrike" kern="1200" baseline="0" dirty="0">
                          <a:solidFill>
                            <a:srgbClr val="90A842"/>
                          </a:solidFill>
                          <a:latin typeface="+mn-lt"/>
                          <a:ea typeface="+mn-ea"/>
                          <a:cs typeface="+mn-cs"/>
                        </a:rPr>
                        <a:t>(47%)</a:t>
                      </a:r>
                      <a:endParaRPr lang="en-GB" sz="1100" b="1" dirty="0">
                        <a:solidFill>
                          <a:srgbClr val="90A842"/>
                        </a:solidFill>
                      </a:endParaRPr>
                    </a:p>
                  </a:txBody>
                  <a:tcPr/>
                </a:tc>
                <a:tc>
                  <a:txBody>
                    <a:bodyPr/>
                    <a:lstStyle/>
                    <a:p>
                      <a:r>
                        <a:rPr lang="en-GB" sz="1200" b="0" i="0" u="none" strike="noStrike" kern="1200" baseline="0" dirty="0">
                          <a:solidFill>
                            <a:srgbClr val="002060"/>
                          </a:solidFill>
                          <a:latin typeface="+mn-lt"/>
                          <a:ea typeface="+mn-ea"/>
                          <a:cs typeface="+mn-cs"/>
                        </a:rPr>
                        <a:t>We need choices, information</a:t>
                      </a:r>
                    </a:p>
                    <a:p>
                      <a:r>
                        <a:rPr lang="en-GB" sz="1200" b="0" i="0" u="none" strike="noStrike" kern="1200" baseline="0" dirty="0">
                          <a:solidFill>
                            <a:srgbClr val="002060"/>
                          </a:solidFill>
                          <a:latin typeface="+mn-lt"/>
                          <a:ea typeface="+mn-ea"/>
                          <a:cs typeface="+mn-cs"/>
                        </a:rPr>
                        <a:t>and support</a:t>
                      </a:r>
                    </a:p>
                    <a:p>
                      <a:r>
                        <a:rPr lang="en-GB" sz="1200" b="1" i="0" u="none" strike="noStrike" kern="1200" baseline="0" dirty="0">
                          <a:solidFill>
                            <a:schemeClr val="accent2"/>
                          </a:solidFill>
                          <a:latin typeface="+mn-lt"/>
                          <a:ea typeface="+mn-ea"/>
                          <a:cs typeface="+mn-cs"/>
                        </a:rPr>
                        <a:t>(34%)</a:t>
                      </a:r>
                      <a:endParaRPr lang="en-GB" sz="1100" b="1" dirty="0">
                        <a:solidFill>
                          <a:schemeClr val="accent2"/>
                        </a:solidFill>
                      </a:endParaRPr>
                    </a:p>
                  </a:txBody>
                  <a:tcPr/>
                </a:tc>
                <a:extLst>
                  <a:ext uri="{0D108BD9-81ED-4DB2-BD59-A6C34878D82A}">
                    <a16:rowId xmlns:a16="http://schemas.microsoft.com/office/drawing/2014/main" val="2243188606"/>
                  </a:ext>
                </a:extLst>
              </a:tr>
              <a:tr h="668967">
                <a:tc>
                  <a:txBody>
                    <a:bodyPr/>
                    <a:lstStyle/>
                    <a:p>
                      <a:r>
                        <a:rPr lang="en-GB" sz="1200" b="0" i="0" u="none" strike="noStrike" kern="1200" baseline="0" dirty="0">
                          <a:solidFill>
                            <a:srgbClr val="002060"/>
                          </a:solidFill>
                          <a:latin typeface="+mn-lt"/>
                          <a:ea typeface="+mn-ea"/>
                          <a:cs typeface="+mn-cs"/>
                        </a:rPr>
                        <a:t>To be at home among family, pets and my garden, feel the happiest </a:t>
                      </a:r>
                      <a:r>
                        <a:rPr lang="en-GB" sz="1200" b="1" i="0" u="none" strike="noStrike" kern="1200" baseline="0" dirty="0">
                          <a:solidFill>
                            <a:schemeClr val="accent2">
                              <a:lumMod val="75000"/>
                            </a:schemeClr>
                          </a:solidFill>
                          <a:latin typeface="+mn-lt"/>
                          <a:ea typeface="+mn-ea"/>
                          <a:cs typeface="+mn-cs"/>
                        </a:rPr>
                        <a:t>(37%)</a:t>
                      </a:r>
                      <a:endParaRPr lang="en-GB" sz="1100" b="1" dirty="0">
                        <a:solidFill>
                          <a:schemeClr val="accent2">
                            <a:lumMod val="75000"/>
                          </a:schemeClr>
                        </a:solidFill>
                      </a:endParaRPr>
                    </a:p>
                  </a:txBody>
                  <a:tcPr/>
                </a:tc>
                <a:tc>
                  <a:txBody>
                    <a:bodyPr/>
                    <a:lstStyle/>
                    <a:p>
                      <a:r>
                        <a:rPr lang="en-GB" sz="1200" b="0" i="0" u="none" strike="noStrike" kern="1200" baseline="0" dirty="0">
                          <a:solidFill>
                            <a:srgbClr val="002060"/>
                          </a:solidFill>
                          <a:latin typeface="+mn-lt"/>
                          <a:ea typeface="+mn-ea"/>
                          <a:cs typeface="+mn-cs"/>
                        </a:rPr>
                        <a:t>No pressure on family, dealing with personal care </a:t>
                      </a:r>
                      <a:r>
                        <a:rPr lang="en-GB" sz="1200" b="1" i="0" u="none" strike="noStrike" kern="1200" baseline="0" dirty="0">
                          <a:solidFill>
                            <a:srgbClr val="718434"/>
                          </a:solidFill>
                          <a:latin typeface="+mn-lt"/>
                          <a:ea typeface="+mn-ea"/>
                          <a:cs typeface="+mn-cs"/>
                        </a:rPr>
                        <a:t>(22%)</a:t>
                      </a:r>
                      <a:endParaRPr lang="en-GB" sz="1100" b="1" dirty="0">
                        <a:solidFill>
                          <a:srgbClr val="718434"/>
                        </a:solidFill>
                      </a:endParaRPr>
                    </a:p>
                  </a:txBody>
                  <a:tcPr/>
                </a:tc>
                <a:tc>
                  <a:txBody>
                    <a:bodyPr/>
                    <a:lstStyle/>
                    <a:p>
                      <a:endParaRPr lang="en-GB" sz="1200" dirty="0">
                        <a:solidFill>
                          <a:srgbClr val="002060"/>
                        </a:solidFill>
                      </a:endParaRPr>
                    </a:p>
                  </a:txBody>
                  <a:tcPr/>
                </a:tc>
                <a:tc>
                  <a:txBody>
                    <a:bodyPr/>
                    <a:lstStyle/>
                    <a:p>
                      <a:endParaRPr lang="en-GB" sz="1200" dirty="0">
                        <a:solidFill>
                          <a:srgbClr val="002060"/>
                        </a:solidFill>
                      </a:endParaRPr>
                    </a:p>
                  </a:txBody>
                  <a:tcPr/>
                </a:tc>
                <a:extLst>
                  <a:ext uri="{0D108BD9-81ED-4DB2-BD59-A6C34878D82A}">
                    <a16:rowId xmlns:a16="http://schemas.microsoft.com/office/drawing/2014/main" val="1906312392"/>
                  </a:ext>
                </a:extLst>
              </a:tr>
              <a:tr h="668967">
                <a:tc>
                  <a:txBody>
                    <a:bodyPr/>
                    <a:lstStyle/>
                    <a:p>
                      <a:r>
                        <a:rPr lang="en-GB" sz="1200" dirty="0">
                          <a:solidFill>
                            <a:srgbClr val="002060"/>
                          </a:solidFill>
                        </a:rPr>
                        <a:t>Peaceful (9%)</a:t>
                      </a:r>
                    </a:p>
                  </a:txBody>
                  <a:tcPr/>
                </a:tc>
                <a:tc>
                  <a:txBody>
                    <a:bodyPr/>
                    <a:lstStyle/>
                    <a:p>
                      <a:r>
                        <a:rPr lang="en-GB" sz="1200" b="0" i="0" u="none" strike="noStrike" kern="1200" baseline="0" dirty="0">
                          <a:solidFill>
                            <a:srgbClr val="002060"/>
                          </a:solidFill>
                          <a:latin typeface="+mn-lt"/>
                          <a:ea typeface="+mn-ea"/>
                          <a:cs typeface="+mn-cs"/>
                        </a:rPr>
                        <a:t>Hospice environment is calm, pleasant, peaceful </a:t>
                      </a:r>
                      <a:r>
                        <a:rPr lang="en-GB" sz="1200" b="1" i="0" u="none" strike="noStrike" kern="1200" baseline="0" dirty="0">
                          <a:solidFill>
                            <a:srgbClr val="718434"/>
                          </a:solidFill>
                          <a:latin typeface="+mn-lt"/>
                          <a:ea typeface="+mn-ea"/>
                          <a:cs typeface="+mn-cs"/>
                        </a:rPr>
                        <a:t>(20%)</a:t>
                      </a:r>
                      <a:endParaRPr lang="en-GB" sz="1100" b="1" dirty="0">
                        <a:solidFill>
                          <a:srgbClr val="718434"/>
                        </a:solidFill>
                      </a:endParaRPr>
                    </a:p>
                  </a:txBody>
                  <a:tcPr/>
                </a:tc>
                <a:tc>
                  <a:txBody>
                    <a:bodyPr/>
                    <a:lstStyle/>
                    <a:p>
                      <a:endParaRPr lang="en-GB" sz="1200" dirty="0">
                        <a:solidFill>
                          <a:srgbClr val="002060"/>
                        </a:solidFill>
                      </a:endParaRPr>
                    </a:p>
                  </a:txBody>
                  <a:tcPr/>
                </a:tc>
                <a:tc>
                  <a:txBody>
                    <a:bodyPr/>
                    <a:lstStyle/>
                    <a:p>
                      <a:endParaRPr lang="en-GB" sz="1200" dirty="0">
                        <a:solidFill>
                          <a:srgbClr val="002060"/>
                        </a:solidFill>
                      </a:endParaRPr>
                    </a:p>
                  </a:txBody>
                  <a:tcPr/>
                </a:tc>
                <a:extLst>
                  <a:ext uri="{0D108BD9-81ED-4DB2-BD59-A6C34878D82A}">
                    <a16:rowId xmlns:a16="http://schemas.microsoft.com/office/drawing/2014/main" val="898916574"/>
                  </a:ext>
                </a:extLst>
              </a:tr>
              <a:tr h="668967">
                <a:tc>
                  <a:txBody>
                    <a:bodyPr/>
                    <a:lstStyle/>
                    <a:p>
                      <a:r>
                        <a:rPr lang="en-GB" sz="1200" dirty="0">
                          <a:solidFill>
                            <a:srgbClr val="002060"/>
                          </a:solidFill>
                        </a:rPr>
                        <a:t>Privacy (5%)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solidFill>
                            <a:srgbClr val="002060"/>
                          </a:solidFill>
                        </a:rPr>
                        <a:t>Hospital is not a place for end-of-life, not </a:t>
                      </a:r>
                      <a:r>
                        <a:rPr lang="en-GB" sz="1200">
                          <a:solidFill>
                            <a:srgbClr val="002060"/>
                          </a:solidFill>
                        </a:rPr>
                        <a:t>enough staff (15%)</a:t>
                      </a:r>
                      <a:endParaRPr lang="en-GB" sz="1200" dirty="0">
                        <a:solidFill>
                          <a:srgbClr val="002060"/>
                        </a:solidFill>
                      </a:endParaRPr>
                    </a:p>
                  </a:txBody>
                  <a:tcPr/>
                </a:tc>
                <a:tc>
                  <a:txBody>
                    <a:bodyPr/>
                    <a:lstStyle/>
                    <a:p>
                      <a:endParaRPr lang="en-GB" sz="1200" dirty="0">
                        <a:solidFill>
                          <a:srgbClr val="002060"/>
                        </a:solidFill>
                      </a:endParaRPr>
                    </a:p>
                  </a:txBody>
                  <a:tcPr/>
                </a:tc>
                <a:tc>
                  <a:txBody>
                    <a:bodyPr/>
                    <a:lstStyle/>
                    <a:p>
                      <a:endParaRPr lang="en-GB" sz="1200" dirty="0">
                        <a:solidFill>
                          <a:srgbClr val="002060"/>
                        </a:solidFill>
                      </a:endParaRPr>
                    </a:p>
                  </a:txBody>
                  <a:tcPr/>
                </a:tc>
                <a:extLst>
                  <a:ext uri="{0D108BD9-81ED-4DB2-BD59-A6C34878D82A}">
                    <a16:rowId xmlns:a16="http://schemas.microsoft.com/office/drawing/2014/main" val="2985090165"/>
                  </a:ext>
                </a:extLst>
              </a:tr>
              <a:tr h="668967">
                <a:tc>
                  <a:txBody>
                    <a:bodyPr/>
                    <a:lstStyle/>
                    <a:p>
                      <a:r>
                        <a:rPr lang="en-GB" sz="1200" dirty="0">
                          <a:solidFill>
                            <a:srgbClr val="002060"/>
                          </a:solidFill>
                        </a:rPr>
                        <a:t>Do not want clinical setting (5%)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solidFill>
                            <a:srgbClr val="002060"/>
                          </a:solidFill>
                        </a:rPr>
                        <a:t>Comfortable (10%)</a:t>
                      </a:r>
                    </a:p>
                  </a:txBody>
                  <a:tcPr/>
                </a:tc>
                <a:tc>
                  <a:txBody>
                    <a:bodyPr/>
                    <a:lstStyle/>
                    <a:p>
                      <a:endParaRPr lang="en-GB" sz="1200" dirty="0">
                        <a:solidFill>
                          <a:srgbClr val="002060"/>
                        </a:solidFill>
                      </a:endParaRPr>
                    </a:p>
                  </a:txBody>
                  <a:tcPr/>
                </a:tc>
                <a:tc>
                  <a:txBody>
                    <a:bodyPr/>
                    <a:lstStyle/>
                    <a:p>
                      <a:endParaRPr lang="en-GB" sz="1200" dirty="0">
                        <a:solidFill>
                          <a:srgbClr val="002060"/>
                        </a:solidFill>
                      </a:endParaRPr>
                    </a:p>
                  </a:txBody>
                  <a:tcPr/>
                </a:tc>
                <a:extLst>
                  <a:ext uri="{0D108BD9-81ED-4DB2-BD59-A6C34878D82A}">
                    <a16:rowId xmlns:a16="http://schemas.microsoft.com/office/drawing/2014/main" val="3332191981"/>
                  </a:ext>
                </a:extLst>
              </a:tr>
            </a:tbl>
          </a:graphicData>
        </a:graphic>
      </p:graphicFrame>
    </p:spTree>
    <p:extLst>
      <p:ext uri="{BB962C8B-B14F-4D97-AF65-F5344CB8AC3E}">
        <p14:creationId xmlns:p14="http://schemas.microsoft.com/office/powerpoint/2010/main" val="3567530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2B15B-E76C-9DF5-A715-4EE19926214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3C48AA5-BACF-94B1-F0B5-C5CE804A8AE7}"/>
              </a:ext>
            </a:extLst>
          </p:cNvPr>
          <p:cNvPicPr>
            <a:picLocks noChangeAspect="1"/>
          </p:cNvPicPr>
          <p:nvPr/>
        </p:nvPicPr>
        <p:blipFill>
          <a:blip r:embed="rId3"/>
          <a:stretch>
            <a:fillRect/>
          </a:stretch>
        </p:blipFill>
        <p:spPr>
          <a:xfrm>
            <a:off x="10200039" y="147594"/>
            <a:ext cx="1629978" cy="1768917"/>
          </a:xfrm>
          <a:prstGeom prst="rect">
            <a:avLst/>
          </a:prstGeom>
        </p:spPr>
      </p:pic>
      <p:sp>
        <p:nvSpPr>
          <p:cNvPr id="4" name="Slide Number Placeholder 3">
            <a:extLst>
              <a:ext uri="{FF2B5EF4-FFF2-40B4-BE49-F238E27FC236}">
                <a16:creationId xmlns:a16="http://schemas.microsoft.com/office/drawing/2014/main" id="{C7EC8DC3-5AD3-01F3-93A7-1C14F5C8EEF3}"/>
              </a:ext>
            </a:extLst>
          </p:cNvPr>
          <p:cNvSpPr>
            <a:spLocks noGrp="1"/>
          </p:cNvSpPr>
          <p:nvPr>
            <p:ph type="sldNum" sz="quarter" idx="12"/>
          </p:nvPr>
        </p:nvSpPr>
        <p:spPr/>
        <p:txBody>
          <a:bodyPr/>
          <a:lstStyle/>
          <a:p>
            <a:fld id="{F6E39E37-6BC0-A248-806A-337B0CEF6126}" type="slidenum">
              <a:rPr lang="en-US" smtClean="0"/>
              <a:t>34</a:t>
            </a:fld>
            <a:endParaRPr lang="en-US"/>
          </a:p>
        </p:txBody>
      </p:sp>
      <p:sp>
        <p:nvSpPr>
          <p:cNvPr id="22" name="Speech Bubble: Oval 21">
            <a:extLst>
              <a:ext uri="{FF2B5EF4-FFF2-40B4-BE49-F238E27FC236}">
                <a16:creationId xmlns:a16="http://schemas.microsoft.com/office/drawing/2014/main" id="{594720EF-16BF-20A9-B3B6-2B728C671481}"/>
              </a:ext>
            </a:extLst>
          </p:cNvPr>
          <p:cNvSpPr/>
          <p:nvPr/>
        </p:nvSpPr>
        <p:spPr>
          <a:xfrm>
            <a:off x="108759" y="1021694"/>
            <a:ext cx="2997220" cy="2325471"/>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Having witnessed various</a:t>
            </a:r>
          </a:p>
          <a:p>
            <a:pPr algn="ctr"/>
            <a:r>
              <a:rPr lang="en-GB" sz="1100" i="1" dirty="0">
                <a:solidFill>
                  <a:srgbClr val="002060"/>
                </a:solidFill>
              </a:rPr>
              <a:t> family and friends go through this, I would prefer a hospice. As the environment is calmer and the staff are used to supporting people who are coming to the end of their life. In a hospital there isn't the staffing levels or the right atmosphere for end of life, it is not a place for end-of-life </a:t>
            </a:r>
          </a:p>
          <a:p>
            <a:pPr algn="ctr"/>
            <a:r>
              <a:rPr lang="en-GB" sz="1100" i="1" dirty="0">
                <a:solidFill>
                  <a:srgbClr val="002060"/>
                </a:solidFill>
              </a:rPr>
              <a:t>care</a:t>
            </a:r>
          </a:p>
        </p:txBody>
      </p:sp>
      <p:sp>
        <p:nvSpPr>
          <p:cNvPr id="7" name="Speech Bubble: Oval 6">
            <a:extLst>
              <a:ext uri="{FF2B5EF4-FFF2-40B4-BE49-F238E27FC236}">
                <a16:creationId xmlns:a16="http://schemas.microsoft.com/office/drawing/2014/main" id="{69F35E18-6EC2-9543-E91B-C8C10CFEE16A}"/>
              </a:ext>
            </a:extLst>
          </p:cNvPr>
          <p:cNvSpPr/>
          <p:nvPr/>
        </p:nvSpPr>
        <p:spPr>
          <a:xfrm>
            <a:off x="9649187" y="3018557"/>
            <a:ext cx="2219782" cy="1361970"/>
          </a:xfrm>
          <a:prstGeom prst="wedgeEllipseCallout">
            <a:avLst>
              <a:gd name="adj1" fmla="val -37418"/>
              <a:gd name="adj2" fmla="val 45559"/>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 would hate to be in a care home. I believe in the right to die and if I am terminally ill, and in pain would want to die quickly</a:t>
            </a:r>
            <a:endParaRPr lang="en-GB" sz="1100" b="1" i="1" dirty="0">
              <a:solidFill>
                <a:srgbClr val="00B0F0"/>
              </a:solidFill>
            </a:endParaRPr>
          </a:p>
        </p:txBody>
      </p:sp>
      <p:sp>
        <p:nvSpPr>
          <p:cNvPr id="24" name="Speech Bubble: Oval 23">
            <a:extLst>
              <a:ext uri="{FF2B5EF4-FFF2-40B4-BE49-F238E27FC236}">
                <a16:creationId xmlns:a16="http://schemas.microsoft.com/office/drawing/2014/main" id="{1F9EF458-1CFC-EDA7-E0EB-1FCB9F2E1516}"/>
              </a:ext>
            </a:extLst>
          </p:cNvPr>
          <p:cNvSpPr/>
          <p:nvPr/>
        </p:nvSpPr>
        <p:spPr>
          <a:xfrm>
            <a:off x="9426494" y="1916511"/>
            <a:ext cx="2466184" cy="977252"/>
          </a:xfrm>
          <a:prstGeom prst="wedgeEllipseCallout">
            <a:avLst>
              <a:gd name="adj1" fmla="val -37418"/>
              <a:gd name="adj2" fmla="val 45559"/>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My mother-in-law wanted to die at home but changed her mind as the situation deteriorated</a:t>
            </a:r>
            <a:endParaRPr lang="en-GB" sz="1200" b="1" i="1" dirty="0">
              <a:solidFill>
                <a:srgbClr val="00B0F0"/>
              </a:solidFill>
            </a:endParaRPr>
          </a:p>
        </p:txBody>
      </p:sp>
      <p:sp>
        <p:nvSpPr>
          <p:cNvPr id="13" name="Speech Bubble: Oval 12">
            <a:extLst>
              <a:ext uri="{FF2B5EF4-FFF2-40B4-BE49-F238E27FC236}">
                <a16:creationId xmlns:a16="http://schemas.microsoft.com/office/drawing/2014/main" id="{4445C3BE-6CCC-A527-3F42-9B9461A8D835}"/>
              </a:ext>
            </a:extLst>
          </p:cNvPr>
          <p:cNvSpPr/>
          <p:nvPr/>
        </p:nvSpPr>
        <p:spPr>
          <a:xfrm>
            <a:off x="108758" y="3496110"/>
            <a:ext cx="2997221" cy="2739507"/>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 feel that a hospice is where</a:t>
            </a:r>
          </a:p>
          <a:p>
            <a:pPr algn="ctr"/>
            <a:r>
              <a:rPr lang="en-GB" sz="1100" i="1" dirty="0">
                <a:solidFill>
                  <a:srgbClr val="002060"/>
                </a:solidFill>
              </a:rPr>
              <a:t> I can be cared for well and with dignity. There would be no waiting time if I needed any intervention, staff are skilled in this care and my family would not have to deal with personal care such as toileting which I would find embarrassing. Although not my own home, hospices are usually pleasant environments, peaceful and also supportive of my family</a:t>
            </a:r>
          </a:p>
        </p:txBody>
      </p:sp>
      <p:sp>
        <p:nvSpPr>
          <p:cNvPr id="3" name="Rectangle 2">
            <a:extLst>
              <a:ext uri="{FF2B5EF4-FFF2-40B4-BE49-F238E27FC236}">
                <a16:creationId xmlns:a16="http://schemas.microsoft.com/office/drawing/2014/main" id="{A8DB1C11-63BA-965A-BEDE-9B1A759BD02D}"/>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sp>
        <p:nvSpPr>
          <p:cNvPr id="5" name="TextBox 4">
            <a:extLst>
              <a:ext uri="{FF2B5EF4-FFF2-40B4-BE49-F238E27FC236}">
                <a16:creationId xmlns:a16="http://schemas.microsoft.com/office/drawing/2014/main" id="{13CAC4F7-7CB8-D0E7-5D8F-66B2A49DCD54}"/>
              </a:ext>
            </a:extLst>
          </p:cNvPr>
          <p:cNvSpPr txBox="1"/>
          <p:nvPr/>
        </p:nvSpPr>
        <p:spPr>
          <a:xfrm>
            <a:off x="2223141" y="6485237"/>
            <a:ext cx="4808994" cy="400110"/>
          </a:xfrm>
          <a:prstGeom prst="rect">
            <a:avLst/>
          </a:prstGeom>
          <a:noFill/>
        </p:spPr>
        <p:txBody>
          <a:bodyPr wrap="square">
            <a:spAutoFit/>
          </a:bodyPr>
          <a:lstStyle/>
          <a:p>
            <a:r>
              <a:rPr lang="en-GB" sz="1000" i="1" dirty="0">
                <a:solidFill>
                  <a:srgbClr val="002060"/>
                </a:solidFill>
              </a:rPr>
              <a:t>Q: Please use this space if you would like to tell us the reason for your answer? </a:t>
            </a:r>
            <a:r>
              <a:rPr lang="en-US" sz="1000" i="1" dirty="0">
                <a:solidFill>
                  <a:srgbClr val="002060"/>
                </a:solidFill>
                <a:effectLst/>
                <a:ea typeface="Calibri" panose="020F0502020204030204" pitchFamily="34" charset="0"/>
              </a:rPr>
              <a:t>Base n=42, all those giving a reason for their previous answer</a:t>
            </a:r>
            <a:endParaRPr lang="en-GB" sz="1000" i="1" dirty="0">
              <a:solidFill>
                <a:srgbClr val="002060"/>
              </a:solidFill>
            </a:endParaRPr>
          </a:p>
        </p:txBody>
      </p:sp>
      <p:sp>
        <p:nvSpPr>
          <p:cNvPr id="14" name="Text Placeholder 1">
            <a:extLst>
              <a:ext uri="{FF2B5EF4-FFF2-40B4-BE49-F238E27FC236}">
                <a16:creationId xmlns:a16="http://schemas.microsoft.com/office/drawing/2014/main" id="{B37E233C-CA95-D18B-A969-2AB5B31A8909}"/>
              </a:ext>
            </a:extLst>
          </p:cNvPr>
          <p:cNvSpPr>
            <a:spLocks noGrp="1"/>
          </p:cNvSpPr>
          <p:nvPr>
            <p:ph type="body" sz="quarter" idx="13"/>
          </p:nvPr>
        </p:nvSpPr>
        <p:spPr>
          <a:xfrm>
            <a:off x="0" y="337720"/>
            <a:ext cx="10690698" cy="897694"/>
          </a:xfrm>
        </p:spPr>
        <p:txBody>
          <a:bodyPr>
            <a:normAutofit fontScale="25000" lnSpcReduction="20000"/>
          </a:bodyPr>
          <a:lstStyle/>
          <a:p>
            <a:pPr>
              <a:lnSpc>
                <a:spcPct val="120000"/>
              </a:lnSpc>
            </a:pP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Verbatim comments - reasons for preferring to receive end-of-life care in their </a:t>
            </a:r>
            <a:r>
              <a:rPr lang="en-GB" sz="72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own home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or in a </a:t>
            </a:r>
            <a:r>
              <a:rPr lang="en-GB" sz="7200" dirty="0">
                <a:solidFill>
                  <a:srgbClr val="718434"/>
                </a:solidFill>
                <a:latin typeface="Arial" panose="020B0604020202020204" pitchFamily="34" charset="0"/>
                <a:ea typeface="Times New Roman" panose="02020603050405020304" pitchFamily="18" charset="0"/>
                <a:cs typeface="Arial" panose="020B0604020202020204" pitchFamily="34" charset="0"/>
              </a:rPr>
              <a:t>hospice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specialised end-of-life care or </a:t>
            </a:r>
            <a:r>
              <a:rPr lang="en-GB" sz="7200" dirty="0">
                <a:solidFill>
                  <a:schemeClr val="accent6">
                    <a:lumMod val="75000"/>
                  </a:schemeClr>
                </a:solidFill>
                <a:latin typeface="Arial" panose="020B0604020202020204" pitchFamily="34" charset="0"/>
                <a:ea typeface="Times New Roman" panose="02020603050405020304" pitchFamily="18" charset="0"/>
                <a:cs typeface="Arial" panose="020B0604020202020204" pitchFamily="34" charset="0"/>
              </a:rPr>
              <a:t>have not thought about it yet/ </a:t>
            </a:r>
            <a:r>
              <a:rPr lang="en-GB" sz="72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undecided</a:t>
            </a:r>
            <a:endParaRPr lang="en-US" sz="72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endParaRPr>
          </a:p>
        </p:txBody>
      </p:sp>
      <p:sp>
        <p:nvSpPr>
          <p:cNvPr id="15" name="Speech Bubble: Oval 14">
            <a:extLst>
              <a:ext uri="{FF2B5EF4-FFF2-40B4-BE49-F238E27FC236}">
                <a16:creationId xmlns:a16="http://schemas.microsoft.com/office/drawing/2014/main" id="{F51133CA-DA99-4323-509C-2CBA73B42C57}"/>
              </a:ext>
            </a:extLst>
          </p:cNvPr>
          <p:cNvSpPr/>
          <p:nvPr/>
        </p:nvSpPr>
        <p:spPr>
          <a:xfrm>
            <a:off x="9434914" y="4542731"/>
            <a:ext cx="2648328" cy="1989310"/>
          </a:xfrm>
          <a:prstGeom prst="wedgeEllipseCallout">
            <a:avLst>
              <a:gd name="adj1" fmla="val -37418"/>
              <a:gd name="adj2" fmla="val 45559"/>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 lived the experience</a:t>
            </a:r>
          </a:p>
          <a:p>
            <a:pPr algn="ctr"/>
            <a:r>
              <a:rPr lang="en-GB" sz="1100" i="1" dirty="0">
                <a:solidFill>
                  <a:srgbClr val="002060"/>
                </a:solidFill>
              </a:rPr>
              <a:t> through my grandmother who lived her last days in her own home and was lucky enough to have all the family around. However, I know of cases that are not as lucky, and I don't have the experience to talk on their behalf</a:t>
            </a:r>
            <a:endParaRPr lang="en-GB" sz="1100" b="1" i="1" dirty="0">
              <a:solidFill>
                <a:srgbClr val="00B0F0"/>
              </a:solidFill>
            </a:endParaRPr>
          </a:p>
        </p:txBody>
      </p:sp>
      <p:sp>
        <p:nvSpPr>
          <p:cNvPr id="16" name="Speech Bubble: Oval 15">
            <a:extLst>
              <a:ext uri="{FF2B5EF4-FFF2-40B4-BE49-F238E27FC236}">
                <a16:creationId xmlns:a16="http://schemas.microsoft.com/office/drawing/2014/main" id="{51DE2E9E-5D0F-3616-E3D6-3F1B6B3F81E6}"/>
              </a:ext>
            </a:extLst>
          </p:cNvPr>
          <p:cNvSpPr/>
          <p:nvPr/>
        </p:nvSpPr>
        <p:spPr>
          <a:xfrm>
            <a:off x="3178060" y="4380527"/>
            <a:ext cx="2219782" cy="2094188"/>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You also need to provide</a:t>
            </a:r>
          </a:p>
          <a:p>
            <a:pPr algn="ctr"/>
            <a:r>
              <a:rPr lang="en-GB" sz="1100" i="1" dirty="0">
                <a:solidFill>
                  <a:srgbClr val="002060"/>
                </a:solidFill>
              </a:rPr>
              <a:t> a career structure, particularly for Nurses in care homes because other Nurses will tend to look down on them working in what other staff consider to be a “doss”</a:t>
            </a:r>
          </a:p>
        </p:txBody>
      </p:sp>
      <p:sp>
        <p:nvSpPr>
          <p:cNvPr id="17" name="Speech Bubble: Oval 16">
            <a:extLst>
              <a:ext uri="{FF2B5EF4-FFF2-40B4-BE49-F238E27FC236}">
                <a16:creationId xmlns:a16="http://schemas.microsoft.com/office/drawing/2014/main" id="{0A2647AD-880A-5C8F-74CD-2EA22BE6D432}"/>
              </a:ext>
            </a:extLst>
          </p:cNvPr>
          <p:cNvSpPr/>
          <p:nvPr/>
        </p:nvSpPr>
        <p:spPr>
          <a:xfrm>
            <a:off x="3214738" y="1064027"/>
            <a:ext cx="2705613" cy="1704968"/>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In a hospice they can give the best care without yourself becoming too much of a burden on family members. Dying at home puts pressure on loved-ones who might not be able to cope</a:t>
            </a:r>
          </a:p>
        </p:txBody>
      </p:sp>
      <p:sp>
        <p:nvSpPr>
          <p:cNvPr id="18" name="Speech Bubble: Oval 17">
            <a:extLst>
              <a:ext uri="{FF2B5EF4-FFF2-40B4-BE49-F238E27FC236}">
                <a16:creationId xmlns:a16="http://schemas.microsoft.com/office/drawing/2014/main" id="{FEB06057-28EC-EBDC-4269-6E4D481BF357}"/>
              </a:ext>
            </a:extLst>
          </p:cNvPr>
          <p:cNvSpPr/>
          <p:nvPr/>
        </p:nvSpPr>
        <p:spPr>
          <a:xfrm>
            <a:off x="2757086" y="2846946"/>
            <a:ext cx="2597282" cy="1377537"/>
          </a:xfrm>
          <a:prstGeom prst="wedgeEllipseCallout">
            <a:avLst>
              <a:gd name="adj1" fmla="val -37418"/>
              <a:gd name="adj2" fmla="val 45559"/>
            </a:avLst>
          </a:prstGeom>
          <a:noFill/>
          <a:ln w="38100">
            <a:solidFill>
              <a:srgbClr val="90A8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My mum died needing palliative care, but in a care home after a nightmare couple of weeks in hospital. A hospice would have been preferable, for me too</a:t>
            </a:r>
          </a:p>
        </p:txBody>
      </p:sp>
      <p:sp>
        <p:nvSpPr>
          <p:cNvPr id="20" name="Speech Bubble: Oval 19">
            <a:extLst>
              <a:ext uri="{FF2B5EF4-FFF2-40B4-BE49-F238E27FC236}">
                <a16:creationId xmlns:a16="http://schemas.microsoft.com/office/drawing/2014/main" id="{C34A46A7-3714-E18B-6344-CBE9E8C83CDB}"/>
              </a:ext>
            </a:extLst>
          </p:cNvPr>
          <p:cNvSpPr/>
          <p:nvPr/>
        </p:nvSpPr>
        <p:spPr>
          <a:xfrm>
            <a:off x="7427278" y="5329702"/>
            <a:ext cx="1897638" cy="1490871"/>
          </a:xfrm>
          <a:prstGeom prst="wedgeEllipseCallout">
            <a:avLst>
              <a:gd name="adj1" fmla="val -37418"/>
              <a:gd name="adj2" fmla="val 45559"/>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 would just like respectful EOL care especially as I am a lesbian and have come across nursing staff who are homophobic</a:t>
            </a:r>
            <a:endParaRPr lang="en-GB" sz="1200" b="1" i="1" dirty="0">
              <a:solidFill>
                <a:srgbClr val="00B0F0"/>
              </a:solidFill>
            </a:endParaRPr>
          </a:p>
        </p:txBody>
      </p:sp>
      <p:sp>
        <p:nvSpPr>
          <p:cNvPr id="25" name="Speech Bubble: Oval 24">
            <a:extLst>
              <a:ext uri="{FF2B5EF4-FFF2-40B4-BE49-F238E27FC236}">
                <a16:creationId xmlns:a16="http://schemas.microsoft.com/office/drawing/2014/main" id="{6593B818-5AD3-2AA0-F8A4-F3DDB8AB1D6B}"/>
              </a:ext>
            </a:extLst>
          </p:cNvPr>
          <p:cNvSpPr/>
          <p:nvPr/>
        </p:nvSpPr>
        <p:spPr>
          <a:xfrm>
            <a:off x="7473815" y="3281781"/>
            <a:ext cx="2175372" cy="1947095"/>
          </a:xfrm>
          <a:prstGeom prst="wedgeEllipseCallout">
            <a:avLst>
              <a:gd name="adj1" fmla="val -37418"/>
              <a:gd name="adj2" fmla="val 45559"/>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I've seen too</a:t>
            </a:r>
          </a:p>
          <a:p>
            <a:pPr algn="ctr"/>
            <a:r>
              <a:rPr lang="en-GB" sz="1100" i="1" dirty="0">
                <a:solidFill>
                  <a:srgbClr val="002060"/>
                </a:solidFill>
              </a:rPr>
              <a:t> many family members have horrific deaths in hospital &amp; in one case in a care home. I'd rather take my own life than put my adult children through what I've seen</a:t>
            </a:r>
          </a:p>
        </p:txBody>
      </p:sp>
      <p:sp>
        <p:nvSpPr>
          <p:cNvPr id="26" name="Speech Bubble: Oval 25">
            <a:extLst>
              <a:ext uri="{FF2B5EF4-FFF2-40B4-BE49-F238E27FC236}">
                <a16:creationId xmlns:a16="http://schemas.microsoft.com/office/drawing/2014/main" id="{4845E46C-BC15-DDE7-A598-39CEF396B2AF}"/>
              </a:ext>
            </a:extLst>
          </p:cNvPr>
          <p:cNvSpPr/>
          <p:nvPr/>
        </p:nvSpPr>
        <p:spPr>
          <a:xfrm>
            <a:off x="8881527" y="1021694"/>
            <a:ext cx="1330028" cy="869354"/>
          </a:xfrm>
          <a:prstGeom prst="wedgeEllipseCallout">
            <a:avLst>
              <a:gd name="adj1" fmla="val -37418"/>
              <a:gd name="adj2" fmla="val 45559"/>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I doubt I could afford a care home</a:t>
            </a:r>
          </a:p>
        </p:txBody>
      </p:sp>
      <p:sp>
        <p:nvSpPr>
          <p:cNvPr id="27" name="Speech Bubble: Oval 26">
            <a:extLst>
              <a:ext uri="{FF2B5EF4-FFF2-40B4-BE49-F238E27FC236}">
                <a16:creationId xmlns:a16="http://schemas.microsoft.com/office/drawing/2014/main" id="{0D4FC977-408D-6C9E-FDF6-7D19EB5B94B6}"/>
              </a:ext>
            </a:extLst>
          </p:cNvPr>
          <p:cNvSpPr/>
          <p:nvPr/>
        </p:nvSpPr>
        <p:spPr>
          <a:xfrm>
            <a:off x="6128637" y="1075785"/>
            <a:ext cx="2597282" cy="1215504"/>
          </a:xfrm>
          <a:prstGeom prst="wedgeEllipseCallout">
            <a:avLst>
              <a:gd name="adj1" fmla="val -37418"/>
              <a:gd name="adj2" fmla="val 45559"/>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i="1" dirty="0">
              <a:solidFill>
                <a:srgbClr val="002060"/>
              </a:solidFill>
            </a:endParaRPr>
          </a:p>
          <a:p>
            <a:pPr algn="ctr"/>
            <a:r>
              <a:rPr lang="en-GB" sz="1100" i="1" dirty="0">
                <a:solidFill>
                  <a:srgbClr val="002060"/>
                </a:solidFill>
              </a:rPr>
              <a:t>Because I would feel more comfortable, safe, and at peace in my own home, surrounded by familiar surroundings and loved ones</a:t>
            </a:r>
          </a:p>
        </p:txBody>
      </p:sp>
      <p:sp>
        <p:nvSpPr>
          <p:cNvPr id="28" name="Speech Bubble: Oval 27">
            <a:extLst>
              <a:ext uri="{FF2B5EF4-FFF2-40B4-BE49-F238E27FC236}">
                <a16:creationId xmlns:a16="http://schemas.microsoft.com/office/drawing/2014/main" id="{E67AE403-BA1F-7765-B9A5-47FADC54ECB6}"/>
              </a:ext>
            </a:extLst>
          </p:cNvPr>
          <p:cNvSpPr/>
          <p:nvPr/>
        </p:nvSpPr>
        <p:spPr>
          <a:xfrm>
            <a:off x="5545693" y="3420478"/>
            <a:ext cx="1897638" cy="3099802"/>
          </a:xfrm>
          <a:prstGeom prst="wedgeEllipseCallout">
            <a:avLst>
              <a:gd name="adj1" fmla="val -37418"/>
              <a:gd name="adj2" fmla="val 45559"/>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The people working in a hospice are there solely to make your passing as painless and as peaceful as possible. That is their one goal. In a hospital/ nursing or care home they tend to be under- staffed and stretched and a person can get forgotten or neglected</a:t>
            </a:r>
            <a:endParaRPr lang="en-GB" sz="1200" b="1" i="1" dirty="0">
              <a:solidFill>
                <a:srgbClr val="00B0F0"/>
              </a:solidFill>
            </a:endParaRPr>
          </a:p>
        </p:txBody>
      </p:sp>
      <p:sp>
        <p:nvSpPr>
          <p:cNvPr id="29" name="Speech Bubble: Oval 28">
            <a:extLst>
              <a:ext uri="{FF2B5EF4-FFF2-40B4-BE49-F238E27FC236}">
                <a16:creationId xmlns:a16="http://schemas.microsoft.com/office/drawing/2014/main" id="{9D1C7BA0-01BD-CD3B-6F8C-F0595B5D641D}"/>
              </a:ext>
            </a:extLst>
          </p:cNvPr>
          <p:cNvSpPr/>
          <p:nvPr/>
        </p:nvSpPr>
        <p:spPr>
          <a:xfrm>
            <a:off x="5599445" y="2394887"/>
            <a:ext cx="3748739" cy="869354"/>
          </a:xfrm>
          <a:prstGeom prst="wedgeEllipseCallout">
            <a:avLst>
              <a:gd name="adj1" fmla="val -37418"/>
              <a:gd name="adj2" fmla="val 45559"/>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i="1" dirty="0">
                <a:solidFill>
                  <a:srgbClr val="002060"/>
                </a:solidFill>
              </a:rPr>
              <a:t>The closer the day comes the more I value my individuality which I feel would be lost in a clinical setting</a:t>
            </a:r>
          </a:p>
        </p:txBody>
      </p:sp>
    </p:spTree>
    <p:extLst>
      <p:ext uri="{BB962C8B-B14F-4D97-AF65-F5344CB8AC3E}">
        <p14:creationId xmlns:p14="http://schemas.microsoft.com/office/powerpoint/2010/main" val="1137214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DE13C-EB38-95AB-4F76-545F736A231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F6873E-1BE9-05BD-893B-9D9EC417CA52}"/>
              </a:ext>
            </a:extLst>
          </p:cNvPr>
          <p:cNvSpPr>
            <a:spLocks noGrp="1"/>
          </p:cNvSpPr>
          <p:nvPr>
            <p:ph type="sldNum" sz="quarter" idx="12"/>
          </p:nvPr>
        </p:nvSpPr>
        <p:spPr/>
        <p:txBody>
          <a:bodyPr/>
          <a:lstStyle/>
          <a:p>
            <a:fld id="{F6E39E37-6BC0-A248-806A-337B0CEF6126}" type="slidenum">
              <a:rPr lang="en-US" smtClean="0"/>
              <a:t>35</a:t>
            </a:fld>
            <a:endParaRPr lang="en-US" dirty="0"/>
          </a:p>
        </p:txBody>
      </p:sp>
      <p:sp>
        <p:nvSpPr>
          <p:cNvPr id="10" name="Text Placeholder 1">
            <a:extLst>
              <a:ext uri="{FF2B5EF4-FFF2-40B4-BE49-F238E27FC236}">
                <a16:creationId xmlns:a16="http://schemas.microsoft.com/office/drawing/2014/main" id="{BF88766D-AC85-2B03-EF36-4D41931F5B77}"/>
              </a:ext>
            </a:extLst>
          </p:cNvPr>
          <p:cNvSpPr>
            <a:spLocks noGrp="1"/>
          </p:cNvSpPr>
          <p:nvPr>
            <p:ph type="body" sz="quarter" idx="13"/>
          </p:nvPr>
        </p:nvSpPr>
        <p:spPr>
          <a:xfrm>
            <a:off x="0" y="337719"/>
            <a:ext cx="10038945" cy="1367707"/>
          </a:xfrm>
        </p:spPr>
        <p:txBody>
          <a:bodyPr>
            <a:normAutofit fontScale="40000" lnSpcReduction="20000"/>
          </a:bodyPr>
          <a:lstStyle/>
          <a:p>
            <a:pPr>
              <a:lnSpc>
                <a:spcPct val="120000"/>
              </a:lnSpc>
            </a:pPr>
            <a:r>
              <a:rPr lang="en-GB" sz="72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One in five (19%) </a:t>
            </a:r>
            <a:r>
              <a:rPr lang="en-GB" sz="7200" dirty="0">
                <a:solidFill>
                  <a:srgbClr val="002060"/>
                </a:solidFill>
                <a:latin typeface="Arial" panose="020B0604020202020204" pitchFamily="34" charset="0"/>
                <a:ea typeface="Times New Roman" panose="02020603050405020304" pitchFamily="18" charset="0"/>
                <a:cs typeface="Arial" panose="020B0604020202020204" pitchFamily="34" charset="0"/>
              </a:rPr>
              <a:t>participants have had experience of end-of-life care in north central London</a:t>
            </a:r>
            <a:endParaRPr lang="en-US" sz="7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537FF891-87C6-256B-B4F2-4F98AE957CF8}"/>
              </a:ext>
            </a:extLst>
          </p:cNvPr>
          <p:cNvSpPr txBox="1"/>
          <p:nvPr/>
        </p:nvSpPr>
        <p:spPr>
          <a:xfrm>
            <a:off x="2976663" y="6424597"/>
            <a:ext cx="5785458" cy="400110"/>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a:t>
            </a:r>
            <a:r>
              <a:rPr lang="en-GB" sz="1000" i="1" dirty="0">
                <a:solidFill>
                  <a:srgbClr val="002060"/>
                </a:solidFill>
              </a:rPr>
              <a:t>Have you had any experience with end-of-life care services in north central London (i.e. Barnet, Camden, Enfield, Haringey, and Islington) (including supporting a loved one)? </a:t>
            </a:r>
            <a:r>
              <a:rPr lang="en-US" sz="1000" i="1" dirty="0">
                <a:solidFill>
                  <a:srgbClr val="002060"/>
                </a:solidFill>
                <a:effectLst/>
                <a:ea typeface="Calibri" panose="020F0502020204030204" pitchFamily="34" charset="0"/>
              </a:rPr>
              <a:t>Base = total sample</a:t>
            </a:r>
            <a:endParaRPr lang="en-GB" sz="1000" i="1" dirty="0">
              <a:solidFill>
                <a:srgbClr val="002060"/>
              </a:solidFill>
            </a:endParaRPr>
          </a:p>
        </p:txBody>
      </p:sp>
      <p:graphicFrame>
        <p:nvGraphicFramePr>
          <p:cNvPr id="28" name="Chart 27">
            <a:extLst>
              <a:ext uri="{FF2B5EF4-FFF2-40B4-BE49-F238E27FC236}">
                <a16:creationId xmlns:a16="http://schemas.microsoft.com/office/drawing/2014/main" id="{67F0C6DE-B194-9893-1E1F-3C1EB4D8BCAB}"/>
              </a:ext>
            </a:extLst>
          </p:cNvPr>
          <p:cNvGraphicFramePr/>
          <p:nvPr>
            <p:extLst>
              <p:ext uri="{D42A27DB-BD31-4B8C-83A1-F6EECF244321}">
                <p14:modId xmlns:p14="http://schemas.microsoft.com/office/powerpoint/2010/main" val="4009102596"/>
              </p:ext>
            </p:extLst>
          </p:nvPr>
        </p:nvGraphicFramePr>
        <p:xfrm>
          <a:off x="2164038" y="1508056"/>
          <a:ext cx="7263296" cy="4897065"/>
        </p:xfrm>
        <a:graphic>
          <a:graphicData uri="http://schemas.openxmlformats.org/drawingml/2006/chart">
            <c:chart xmlns:c="http://schemas.openxmlformats.org/drawingml/2006/chart" xmlns:r="http://schemas.openxmlformats.org/officeDocument/2006/relationships" r:id="rId3"/>
          </a:graphicData>
        </a:graphic>
      </p:graphicFrame>
      <p:sp>
        <p:nvSpPr>
          <p:cNvPr id="6" name="Arrow: Down 5">
            <a:extLst>
              <a:ext uri="{FF2B5EF4-FFF2-40B4-BE49-F238E27FC236}">
                <a16:creationId xmlns:a16="http://schemas.microsoft.com/office/drawing/2014/main" id="{FE38F443-6975-4FAE-65E1-2A6B268E1CBF}"/>
              </a:ext>
            </a:extLst>
          </p:cNvPr>
          <p:cNvSpPr/>
          <p:nvPr/>
        </p:nvSpPr>
        <p:spPr>
          <a:xfrm rot="5400000">
            <a:off x="3849635" y="1985357"/>
            <a:ext cx="162210" cy="796136"/>
          </a:xfrm>
          <a:prstGeom prst="down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lumMod val="75000"/>
                </a:schemeClr>
              </a:solidFill>
            </a:endParaRPr>
          </a:p>
        </p:txBody>
      </p:sp>
      <p:sp>
        <p:nvSpPr>
          <p:cNvPr id="7" name="TextBox 6">
            <a:extLst>
              <a:ext uri="{FF2B5EF4-FFF2-40B4-BE49-F238E27FC236}">
                <a16:creationId xmlns:a16="http://schemas.microsoft.com/office/drawing/2014/main" id="{A245CF63-548D-FDF4-839D-19434B026265}"/>
              </a:ext>
            </a:extLst>
          </p:cNvPr>
          <p:cNvSpPr txBox="1"/>
          <p:nvPr/>
        </p:nvSpPr>
        <p:spPr>
          <a:xfrm>
            <a:off x="368957" y="2137099"/>
            <a:ext cx="2878132" cy="738664"/>
          </a:xfrm>
          <a:prstGeom prst="rect">
            <a:avLst/>
          </a:prstGeom>
          <a:noFill/>
          <a:ln>
            <a:solidFill>
              <a:schemeClr val="tx1"/>
            </a:solidFill>
          </a:ln>
        </p:spPr>
        <p:txBody>
          <a:bodyPr wrap="square" rtlCol="0">
            <a:spAutoFit/>
          </a:bodyPr>
          <a:lstStyle/>
          <a:p>
            <a:pPr marL="171450" indent="-171450">
              <a:buFont typeface="Courier New" panose="02070309020205020404" pitchFamily="49" charset="0"/>
              <a:buChar char="o"/>
            </a:pPr>
            <a:r>
              <a:rPr lang="en-GB" sz="1400" b="1" dirty="0">
                <a:solidFill>
                  <a:srgbClr val="002060"/>
                </a:solidFill>
                <a:latin typeface="Arial" panose="020B0604020202020204" pitchFamily="34" charset="0"/>
                <a:ea typeface="Calibri" panose="020F0502020204030204" pitchFamily="34" charset="0"/>
              </a:rPr>
              <a:t>Notably those aged 45 and above, those in Barnet and Enfield</a:t>
            </a:r>
            <a:endParaRPr lang="en-GB" sz="1400" b="1" dirty="0">
              <a:solidFill>
                <a:srgbClr val="90A842"/>
              </a:solidFill>
              <a:latin typeface="Arial" panose="020B0604020202020204" pitchFamily="34" charset="0"/>
              <a:ea typeface="Calibri" panose="020F0502020204030204" pitchFamily="34" charset="0"/>
            </a:endParaRPr>
          </a:p>
        </p:txBody>
      </p:sp>
      <p:pic>
        <p:nvPicPr>
          <p:cNvPr id="3" name="Picture 2">
            <a:extLst>
              <a:ext uri="{FF2B5EF4-FFF2-40B4-BE49-F238E27FC236}">
                <a16:creationId xmlns:a16="http://schemas.microsoft.com/office/drawing/2014/main" id="{2045EC9D-B125-EF18-9D77-15988376BAF9}"/>
              </a:ext>
            </a:extLst>
          </p:cNvPr>
          <p:cNvPicPr>
            <a:picLocks noChangeAspect="1"/>
          </p:cNvPicPr>
          <p:nvPr/>
        </p:nvPicPr>
        <p:blipFill>
          <a:blip r:embed="rId4"/>
          <a:stretch>
            <a:fillRect/>
          </a:stretch>
        </p:blipFill>
        <p:spPr>
          <a:xfrm>
            <a:off x="10083660" y="147594"/>
            <a:ext cx="1746357" cy="1895216"/>
          </a:xfrm>
          <a:prstGeom prst="rect">
            <a:avLst/>
          </a:prstGeom>
        </p:spPr>
      </p:pic>
      <p:sp>
        <p:nvSpPr>
          <p:cNvPr id="5" name="Rectangle 4">
            <a:extLst>
              <a:ext uri="{FF2B5EF4-FFF2-40B4-BE49-F238E27FC236}">
                <a16:creationId xmlns:a16="http://schemas.microsoft.com/office/drawing/2014/main" id="{E7E94509-9B36-C116-3E0F-6A83A9F264E8}"/>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spTree>
    <p:extLst>
      <p:ext uri="{BB962C8B-B14F-4D97-AF65-F5344CB8AC3E}">
        <p14:creationId xmlns:p14="http://schemas.microsoft.com/office/powerpoint/2010/main" val="3833251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0D9F2-F786-4C8B-E425-96EE6F53E060}"/>
            </a:ext>
          </a:extLst>
        </p:cNvPr>
        <p:cNvGrpSpPr/>
        <p:nvPr/>
      </p:nvGrpSpPr>
      <p:grpSpPr>
        <a:xfrm>
          <a:off x="0" y="0"/>
          <a:ext cx="0" cy="0"/>
          <a:chOff x="0" y="0"/>
          <a:chExt cx="0" cy="0"/>
        </a:xfrm>
      </p:grpSpPr>
      <p:graphicFrame>
        <p:nvGraphicFramePr>
          <p:cNvPr id="7" name="Content Placeholder 11">
            <a:extLst>
              <a:ext uri="{FF2B5EF4-FFF2-40B4-BE49-F238E27FC236}">
                <a16:creationId xmlns:a16="http://schemas.microsoft.com/office/drawing/2014/main" id="{89D44F88-6D36-EFA7-A35B-51386E1D832A}"/>
              </a:ext>
            </a:extLst>
          </p:cNvPr>
          <p:cNvGraphicFramePr>
            <a:graphicFrameLocks/>
          </p:cNvGraphicFramePr>
          <p:nvPr>
            <p:extLst>
              <p:ext uri="{D42A27DB-BD31-4B8C-83A1-F6EECF244321}">
                <p14:modId xmlns:p14="http://schemas.microsoft.com/office/powerpoint/2010/main" val="2457329685"/>
              </p:ext>
            </p:extLst>
          </p:nvPr>
        </p:nvGraphicFramePr>
        <p:xfrm>
          <a:off x="1070042" y="2098904"/>
          <a:ext cx="9764641" cy="440781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C098FBAF-A0C2-1D18-B564-832BB6938F1D}"/>
              </a:ext>
            </a:extLst>
          </p:cNvPr>
          <p:cNvSpPr>
            <a:spLocks noGrp="1"/>
          </p:cNvSpPr>
          <p:nvPr>
            <p:ph type="sldNum" sz="quarter" idx="12"/>
          </p:nvPr>
        </p:nvSpPr>
        <p:spPr/>
        <p:txBody>
          <a:bodyPr/>
          <a:lstStyle/>
          <a:p>
            <a:fld id="{F6E39E37-6BC0-A248-806A-337B0CEF6126}" type="slidenum">
              <a:rPr lang="en-US" smtClean="0"/>
              <a:t>36</a:t>
            </a:fld>
            <a:endParaRPr lang="en-US" dirty="0"/>
          </a:p>
        </p:txBody>
      </p:sp>
      <p:sp>
        <p:nvSpPr>
          <p:cNvPr id="10" name="Text Placeholder 1">
            <a:extLst>
              <a:ext uri="{FF2B5EF4-FFF2-40B4-BE49-F238E27FC236}">
                <a16:creationId xmlns:a16="http://schemas.microsoft.com/office/drawing/2014/main" id="{3D7C693B-2D96-D87A-0EF3-E2818E8EFCF6}"/>
              </a:ext>
            </a:extLst>
          </p:cNvPr>
          <p:cNvSpPr>
            <a:spLocks noGrp="1"/>
          </p:cNvSpPr>
          <p:nvPr>
            <p:ph type="body" sz="quarter" idx="13"/>
          </p:nvPr>
        </p:nvSpPr>
        <p:spPr>
          <a:xfrm>
            <a:off x="0" y="424028"/>
            <a:ext cx="10182930" cy="1364614"/>
          </a:xfrm>
        </p:spPr>
        <p:txBody>
          <a:bodyPr>
            <a:normAutofit fontScale="70000" lnSpcReduction="20000"/>
          </a:bodyPr>
          <a:lstStyle/>
          <a:p>
            <a:pPr>
              <a:lnSpc>
                <a:spcPct val="120000"/>
              </a:lnSpc>
            </a:pPr>
            <a:r>
              <a:rPr lang="en-GB" sz="2900" dirty="0">
                <a:solidFill>
                  <a:srgbClr val="002060"/>
                </a:solidFill>
                <a:latin typeface="Arial" panose="020B0604020202020204" pitchFamily="34" charset="0"/>
                <a:ea typeface="Times New Roman" panose="02020603050405020304" pitchFamily="18" charset="0"/>
                <a:cs typeface="Arial" panose="020B0604020202020204" pitchFamily="34" charset="0"/>
              </a:rPr>
              <a:t>Caring compassionate staff (84%), respect for patient and family wishes (72%) and timely response and availability of care (71%) were the </a:t>
            </a:r>
            <a:r>
              <a:rPr lang="en-GB" sz="2900" dirty="0">
                <a:solidFill>
                  <a:srgbClr val="718434"/>
                </a:solidFill>
                <a:latin typeface="Arial" panose="020B0604020202020204" pitchFamily="34" charset="0"/>
                <a:ea typeface="Times New Roman" panose="02020603050405020304" pitchFamily="18" charset="0"/>
                <a:cs typeface="Arial" panose="020B0604020202020204" pitchFamily="34" charset="0"/>
              </a:rPr>
              <a:t>three factors that worked best</a:t>
            </a:r>
            <a:r>
              <a:rPr lang="en-GB" sz="2900" dirty="0">
                <a:solidFill>
                  <a:srgbClr val="002060"/>
                </a:solidFill>
                <a:latin typeface="Arial" panose="020B0604020202020204" pitchFamily="34" charset="0"/>
                <a:ea typeface="Times New Roman" panose="02020603050405020304" pitchFamily="18" charset="0"/>
                <a:cs typeface="Arial" panose="020B0604020202020204" pitchFamily="34" charset="0"/>
              </a:rPr>
              <a:t> for individuals with end-of-life care experiences in north central London</a:t>
            </a:r>
            <a:endParaRPr lang="en-GB" sz="2600" dirty="0">
              <a:solidFill>
                <a:srgbClr val="002060"/>
              </a:solidFill>
            </a:endParaRPr>
          </a:p>
          <a:p>
            <a:pPr>
              <a:lnSpc>
                <a:spcPct val="120000"/>
              </a:lnSpc>
            </a:pPr>
            <a:endParaRPr lang="en-GB" sz="2600" i="1" dirty="0">
              <a:solidFill>
                <a:srgbClr val="002060"/>
              </a:solidFill>
            </a:endParaRPr>
          </a:p>
        </p:txBody>
      </p:sp>
      <p:sp>
        <p:nvSpPr>
          <p:cNvPr id="14" name="TextBox 13">
            <a:extLst>
              <a:ext uri="{FF2B5EF4-FFF2-40B4-BE49-F238E27FC236}">
                <a16:creationId xmlns:a16="http://schemas.microsoft.com/office/drawing/2014/main" id="{EC0E6EB3-1459-EFE3-0EEC-5C5B2818CB09}"/>
              </a:ext>
            </a:extLst>
          </p:cNvPr>
          <p:cNvSpPr txBox="1"/>
          <p:nvPr/>
        </p:nvSpPr>
        <p:spPr>
          <a:xfrm>
            <a:off x="2444880" y="6506720"/>
            <a:ext cx="8041541" cy="400110"/>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a:t>
            </a:r>
            <a:r>
              <a:rPr lang="en-GB" sz="1000" i="1" dirty="0">
                <a:solidFill>
                  <a:srgbClr val="002060"/>
                </a:solidFill>
              </a:rPr>
              <a:t>Thinking about this experience with end-of-life care services, what, if anything, worked well on that (or those) occasions?</a:t>
            </a:r>
          </a:p>
          <a:p>
            <a:r>
              <a:rPr lang="en-GB" sz="1000" i="1" dirty="0">
                <a:solidFill>
                  <a:srgbClr val="002060"/>
                </a:solidFill>
              </a:rPr>
              <a:t>Base n=32, who have had experience of end-of-life care in NCL</a:t>
            </a:r>
          </a:p>
        </p:txBody>
      </p:sp>
      <p:sp>
        <p:nvSpPr>
          <p:cNvPr id="5" name="TextBox 4">
            <a:extLst>
              <a:ext uri="{FF2B5EF4-FFF2-40B4-BE49-F238E27FC236}">
                <a16:creationId xmlns:a16="http://schemas.microsoft.com/office/drawing/2014/main" id="{2848E762-DF34-D665-F344-F2ED1AA434B3}"/>
              </a:ext>
            </a:extLst>
          </p:cNvPr>
          <p:cNvSpPr txBox="1"/>
          <p:nvPr/>
        </p:nvSpPr>
        <p:spPr>
          <a:xfrm>
            <a:off x="3564314" y="1917484"/>
            <a:ext cx="4544834" cy="261610"/>
          </a:xfrm>
          <a:prstGeom prst="rect">
            <a:avLst/>
          </a:prstGeom>
          <a:noFill/>
        </p:spPr>
        <p:txBody>
          <a:bodyPr wrap="none" rtlCol="0">
            <a:spAutoFit/>
          </a:bodyPr>
          <a:lstStyle/>
          <a:p>
            <a:r>
              <a:rPr lang="en-GB" sz="1100" i="1" dirty="0">
                <a:solidFill>
                  <a:srgbClr val="002060"/>
                </a:solidFill>
              </a:rPr>
              <a:t>% choosing each option from a prompted list – things that worked well</a:t>
            </a:r>
          </a:p>
        </p:txBody>
      </p:sp>
      <p:sp>
        <p:nvSpPr>
          <p:cNvPr id="3" name="Rectangle 2">
            <a:extLst>
              <a:ext uri="{FF2B5EF4-FFF2-40B4-BE49-F238E27FC236}">
                <a16:creationId xmlns:a16="http://schemas.microsoft.com/office/drawing/2014/main" id="{8ED9E4D5-90BF-AE10-0A5B-D163850AE9E9}"/>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pic>
        <p:nvPicPr>
          <p:cNvPr id="2" name="Picture 1">
            <a:extLst>
              <a:ext uri="{FF2B5EF4-FFF2-40B4-BE49-F238E27FC236}">
                <a16:creationId xmlns:a16="http://schemas.microsoft.com/office/drawing/2014/main" id="{4F7AC6BE-BEDC-A08A-912D-492AFE70C035}"/>
              </a:ext>
            </a:extLst>
          </p:cNvPr>
          <p:cNvPicPr>
            <a:picLocks noChangeAspect="1"/>
          </p:cNvPicPr>
          <p:nvPr/>
        </p:nvPicPr>
        <p:blipFill>
          <a:blip r:embed="rId4"/>
          <a:stretch>
            <a:fillRect/>
          </a:stretch>
        </p:blipFill>
        <p:spPr>
          <a:xfrm>
            <a:off x="10083660" y="147594"/>
            <a:ext cx="1746357" cy="1895216"/>
          </a:xfrm>
          <a:prstGeom prst="rect">
            <a:avLst/>
          </a:prstGeom>
        </p:spPr>
      </p:pic>
      <p:sp>
        <p:nvSpPr>
          <p:cNvPr id="6" name="TextBox 5">
            <a:extLst>
              <a:ext uri="{FF2B5EF4-FFF2-40B4-BE49-F238E27FC236}">
                <a16:creationId xmlns:a16="http://schemas.microsoft.com/office/drawing/2014/main" id="{DFA99707-B119-88E2-9767-8C6A95A305E9}"/>
              </a:ext>
            </a:extLst>
          </p:cNvPr>
          <p:cNvSpPr txBox="1"/>
          <p:nvPr/>
        </p:nvSpPr>
        <p:spPr>
          <a:xfrm>
            <a:off x="3671938" y="5803240"/>
            <a:ext cx="2424062" cy="246221"/>
          </a:xfrm>
          <a:prstGeom prst="rect">
            <a:avLst/>
          </a:prstGeom>
          <a:noFill/>
        </p:spPr>
        <p:txBody>
          <a:bodyPr wrap="none" rtlCol="0">
            <a:spAutoFit/>
          </a:bodyPr>
          <a:lstStyle/>
          <a:p>
            <a:r>
              <a:rPr lang="en-GB" sz="1000" i="1" dirty="0">
                <a:solidFill>
                  <a:srgbClr val="002060"/>
                </a:solidFill>
              </a:rPr>
              <a:t>(Unprompted – 2% Barnet / 2% Enfield)</a:t>
            </a:r>
          </a:p>
        </p:txBody>
      </p:sp>
    </p:spTree>
    <p:extLst>
      <p:ext uri="{BB962C8B-B14F-4D97-AF65-F5344CB8AC3E}">
        <p14:creationId xmlns:p14="http://schemas.microsoft.com/office/powerpoint/2010/main" val="2258297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3F45A-5164-1459-948D-29421DDD0480}"/>
            </a:ext>
          </a:extLst>
        </p:cNvPr>
        <p:cNvGrpSpPr/>
        <p:nvPr/>
      </p:nvGrpSpPr>
      <p:grpSpPr>
        <a:xfrm>
          <a:off x="0" y="0"/>
          <a:ext cx="0" cy="0"/>
          <a:chOff x="0" y="0"/>
          <a:chExt cx="0" cy="0"/>
        </a:xfrm>
      </p:grpSpPr>
      <p:graphicFrame>
        <p:nvGraphicFramePr>
          <p:cNvPr id="7" name="Content Placeholder 11">
            <a:extLst>
              <a:ext uri="{FF2B5EF4-FFF2-40B4-BE49-F238E27FC236}">
                <a16:creationId xmlns:a16="http://schemas.microsoft.com/office/drawing/2014/main" id="{64FEBAE8-10B2-1D07-F8F0-4120E4FE9AC0}"/>
              </a:ext>
            </a:extLst>
          </p:cNvPr>
          <p:cNvGraphicFramePr>
            <a:graphicFrameLocks/>
          </p:cNvGraphicFramePr>
          <p:nvPr>
            <p:extLst>
              <p:ext uri="{D42A27DB-BD31-4B8C-83A1-F6EECF244321}">
                <p14:modId xmlns:p14="http://schemas.microsoft.com/office/powerpoint/2010/main" val="668881344"/>
              </p:ext>
            </p:extLst>
          </p:nvPr>
        </p:nvGraphicFramePr>
        <p:xfrm>
          <a:off x="1114499" y="2140581"/>
          <a:ext cx="10680597" cy="440781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E574ECF7-DFC8-D333-975F-D08200ED49AE}"/>
              </a:ext>
            </a:extLst>
          </p:cNvPr>
          <p:cNvSpPr>
            <a:spLocks noGrp="1"/>
          </p:cNvSpPr>
          <p:nvPr>
            <p:ph type="sldNum" sz="quarter" idx="12"/>
          </p:nvPr>
        </p:nvSpPr>
        <p:spPr/>
        <p:txBody>
          <a:bodyPr/>
          <a:lstStyle/>
          <a:p>
            <a:fld id="{F6E39E37-6BC0-A248-806A-337B0CEF6126}" type="slidenum">
              <a:rPr lang="en-US" smtClean="0"/>
              <a:t>37</a:t>
            </a:fld>
            <a:endParaRPr lang="en-US" dirty="0"/>
          </a:p>
        </p:txBody>
      </p:sp>
      <p:sp>
        <p:nvSpPr>
          <p:cNvPr id="14" name="TextBox 13">
            <a:extLst>
              <a:ext uri="{FF2B5EF4-FFF2-40B4-BE49-F238E27FC236}">
                <a16:creationId xmlns:a16="http://schemas.microsoft.com/office/drawing/2014/main" id="{6E3A5FE2-EAA2-298A-B56C-AC3AB59B3216}"/>
              </a:ext>
            </a:extLst>
          </p:cNvPr>
          <p:cNvSpPr txBox="1"/>
          <p:nvPr/>
        </p:nvSpPr>
        <p:spPr>
          <a:xfrm>
            <a:off x="2141389" y="6515363"/>
            <a:ext cx="8041541" cy="400110"/>
          </a:xfrm>
          <a:prstGeom prst="rect">
            <a:avLst/>
          </a:prstGeom>
          <a:noFill/>
        </p:spPr>
        <p:txBody>
          <a:bodyPr wrap="square" rtlCol="0">
            <a:spAutoFit/>
          </a:bodyPr>
          <a:lstStyle/>
          <a:p>
            <a:r>
              <a:rPr lang="en-GB" sz="1000" i="1" dirty="0">
                <a:solidFill>
                  <a:srgbClr val="002060"/>
                </a:solidFill>
              </a:rPr>
              <a:t>Q:</a:t>
            </a:r>
            <a:r>
              <a:rPr lang="en-GB" sz="1000" i="1" dirty="0">
                <a:solidFill>
                  <a:srgbClr val="002060"/>
                </a:solidFill>
                <a:latin typeface="Arial" panose="020B0604020202020204" pitchFamily="34" charset="0"/>
              </a:rPr>
              <a:t> Still t</a:t>
            </a:r>
            <a:r>
              <a:rPr lang="en-GB" sz="1000" i="1" dirty="0">
                <a:solidFill>
                  <a:srgbClr val="002060"/>
                </a:solidFill>
              </a:rPr>
              <a:t>hinking about this experience with end-of-life care services, what, if anything, could have been improved on that (or those) occasions? Base n=32, who have had experience of end-of-life care in NCL</a:t>
            </a:r>
          </a:p>
        </p:txBody>
      </p:sp>
      <p:sp>
        <p:nvSpPr>
          <p:cNvPr id="5" name="TextBox 4">
            <a:extLst>
              <a:ext uri="{FF2B5EF4-FFF2-40B4-BE49-F238E27FC236}">
                <a16:creationId xmlns:a16="http://schemas.microsoft.com/office/drawing/2014/main" id="{23B55C88-C62E-E1FF-E6F9-3649FFD95ED7}"/>
              </a:ext>
            </a:extLst>
          </p:cNvPr>
          <p:cNvSpPr txBox="1"/>
          <p:nvPr/>
        </p:nvSpPr>
        <p:spPr>
          <a:xfrm>
            <a:off x="3432084" y="1937092"/>
            <a:ext cx="5460149" cy="261610"/>
          </a:xfrm>
          <a:prstGeom prst="rect">
            <a:avLst/>
          </a:prstGeom>
          <a:noFill/>
        </p:spPr>
        <p:txBody>
          <a:bodyPr wrap="none" rtlCol="0">
            <a:spAutoFit/>
          </a:bodyPr>
          <a:lstStyle/>
          <a:p>
            <a:r>
              <a:rPr lang="en-GB" sz="1100" i="1" dirty="0">
                <a:solidFill>
                  <a:srgbClr val="002060"/>
                </a:solidFill>
              </a:rPr>
              <a:t>% choosing each option from a prompted list – things that could have been improved</a:t>
            </a:r>
          </a:p>
        </p:txBody>
      </p:sp>
      <p:sp>
        <p:nvSpPr>
          <p:cNvPr id="3" name="Rectangle 2">
            <a:extLst>
              <a:ext uri="{FF2B5EF4-FFF2-40B4-BE49-F238E27FC236}">
                <a16:creationId xmlns:a16="http://schemas.microsoft.com/office/drawing/2014/main" id="{6E153017-3C03-02EC-4F6A-C236278E22D1}"/>
              </a:ext>
            </a:extLst>
          </p:cNvPr>
          <p:cNvSpPr/>
          <p:nvPr/>
        </p:nvSpPr>
        <p:spPr>
          <a:xfrm>
            <a:off x="0" y="0"/>
            <a:ext cx="3449370" cy="2951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latin typeface="Arial"/>
              </a:rPr>
              <a:t>Section 3.4 – Survey 6 results – End of life care</a:t>
            </a:r>
          </a:p>
        </p:txBody>
      </p:sp>
      <p:pic>
        <p:nvPicPr>
          <p:cNvPr id="2" name="Picture 1">
            <a:extLst>
              <a:ext uri="{FF2B5EF4-FFF2-40B4-BE49-F238E27FC236}">
                <a16:creationId xmlns:a16="http://schemas.microsoft.com/office/drawing/2014/main" id="{E6C8DCB5-07B0-F040-394C-7F37E6B37E4F}"/>
              </a:ext>
            </a:extLst>
          </p:cNvPr>
          <p:cNvPicPr>
            <a:picLocks noChangeAspect="1"/>
          </p:cNvPicPr>
          <p:nvPr/>
        </p:nvPicPr>
        <p:blipFill>
          <a:blip r:embed="rId4"/>
          <a:stretch>
            <a:fillRect/>
          </a:stretch>
        </p:blipFill>
        <p:spPr>
          <a:xfrm>
            <a:off x="10083660" y="147594"/>
            <a:ext cx="1746357" cy="1895216"/>
          </a:xfrm>
          <a:prstGeom prst="rect">
            <a:avLst/>
          </a:prstGeom>
        </p:spPr>
      </p:pic>
      <p:sp>
        <p:nvSpPr>
          <p:cNvPr id="6" name="TextBox 5">
            <a:extLst>
              <a:ext uri="{FF2B5EF4-FFF2-40B4-BE49-F238E27FC236}">
                <a16:creationId xmlns:a16="http://schemas.microsoft.com/office/drawing/2014/main" id="{F81A3CE6-FDF4-C26A-F4FF-9CE44367B340}"/>
              </a:ext>
            </a:extLst>
          </p:cNvPr>
          <p:cNvSpPr txBox="1"/>
          <p:nvPr/>
        </p:nvSpPr>
        <p:spPr>
          <a:xfrm>
            <a:off x="5514332" y="5877888"/>
            <a:ext cx="2494594" cy="246221"/>
          </a:xfrm>
          <a:prstGeom prst="rect">
            <a:avLst/>
          </a:prstGeom>
          <a:noFill/>
        </p:spPr>
        <p:txBody>
          <a:bodyPr wrap="none" rtlCol="0">
            <a:spAutoFit/>
          </a:bodyPr>
          <a:lstStyle/>
          <a:p>
            <a:r>
              <a:rPr lang="en-GB" sz="1000" i="1" dirty="0">
                <a:solidFill>
                  <a:srgbClr val="002060"/>
                </a:solidFill>
              </a:rPr>
              <a:t>(Unprompted – 8% Barnet / 8% Enfield)</a:t>
            </a:r>
          </a:p>
        </p:txBody>
      </p:sp>
      <p:sp>
        <p:nvSpPr>
          <p:cNvPr id="11" name="Text Placeholder 1">
            <a:extLst>
              <a:ext uri="{FF2B5EF4-FFF2-40B4-BE49-F238E27FC236}">
                <a16:creationId xmlns:a16="http://schemas.microsoft.com/office/drawing/2014/main" id="{8CBA9643-72F0-C33B-8F53-4A1FE7852419}"/>
              </a:ext>
            </a:extLst>
          </p:cNvPr>
          <p:cNvSpPr>
            <a:spLocks noGrp="1"/>
          </p:cNvSpPr>
          <p:nvPr>
            <p:ph type="body" sz="quarter" idx="13"/>
          </p:nvPr>
        </p:nvSpPr>
        <p:spPr>
          <a:xfrm>
            <a:off x="0" y="424028"/>
            <a:ext cx="10182930" cy="1364614"/>
          </a:xfrm>
        </p:spPr>
        <p:txBody>
          <a:bodyPr>
            <a:normAutofit fontScale="70000" lnSpcReduction="20000"/>
          </a:bodyPr>
          <a:lstStyle/>
          <a:p>
            <a:pPr>
              <a:lnSpc>
                <a:spcPct val="120000"/>
              </a:lnSpc>
            </a:pPr>
            <a:r>
              <a:rPr lang="en-GB" sz="2900" dirty="0">
                <a:solidFill>
                  <a:srgbClr val="002060"/>
                </a:solidFill>
                <a:latin typeface="Arial" panose="020B0604020202020204" pitchFamily="34" charset="0"/>
                <a:ea typeface="Times New Roman" panose="02020603050405020304" pitchFamily="18" charset="0"/>
                <a:cs typeface="Arial" panose="020B0604020202020204" pitchFamily="34" charset="0"/>
              </a:rPr>
              <a:t>Emotional support for family members (58%) and communication and coordination between services (44%) were the </a:t>
            </a:r>
            <a:r>
              <a:rPr lang="en-GB" sz="2900" dirty="0">
                <a:solidFill>
                  <a:schemeClr val="accent2">
                    <a:lumMod val="75000"/>
                  </a:schemeClr>
                </a:solidFill>
                <a:latin typeface="Arial" panose="020B0604020202020204" pitchFamily="34" charset="0"/>
                <a:ea typeface="Times New Roman" panose="02020603050405020304" pitchFamily="18" charset="0"/>
                <a:cs typeface="Arial" panose="020B0604020202020204" pitchFamily="34" charset="0"/>
              </a:rPr>
              <a:t>two factors that could have been improved the most </a:t>
            </a:r>
            <a:r>
              <a:rPr lang="en-GB" sz="2900" dirty="0">
                <a:solidFill>
                  <a:srgbClr val="002060"/>
                </a:solidFill>
                <a:latin typeface="Arial" panose="020B0604020202020204" pitchFamily="34" charset="0"/>
                <a:ea typeface="Times New Roman" panose="02020603050405020304" pitchFamily="18" charset="0"/>
                <a:cs typeface="Arial" panose="020B0604020202020204" pitchFamily="34" charset="0"/>
              </a:rPr>
              <a:t>for individuals with end-of-life care experiences in north central London</a:t>
            </a:r>
            <a:endParaRPr lang="en-GB" sz="2600" dirty="0">
              <a:solidFill>
                <a:srgbClr val="002060"/>
              </a:solidFill>
            </a:endParaRPr>
          </a:p>
          <a:p>
            <a:pPr>
              <a:lnSpc>
                <a:spcPct val="120000"/>
              </a:lnSpc>
            </a:pPr>
            <a:endParaRPr lang="en-GB" sz="2600" i="1" dirty="0">
              <a:solidFill>
                <a:srgbClr val="002060"/>
              </a:solidFill>
            </a:endParaRPr>
          </a:p>
        </p:txBody>
      </p:sp>
    </p:spTree>
    <p:extLst>
      <p:ext uri="{BB962C8B-B14F-4D97-AF65-F5344CB8AC3E}">
        <p14:creationId xmlns:p14="http://schemas.microsoft.com/office/powerpoint/2010/main" val="36697401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703FD-6708-2079-F548-72C2B4610F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69AE161-1935-0563-35DD-1A4D0E75FCE8}"/>
              </a:ext>
            </a:extLst>
          </p:cNvPr>
          <p:cNvSpPr>
            <a:spLocks noGrp="1"/>
          </p:cNvSpPr>
          <p:nvPr>
            <p:ph type="body" sz="quarter" idx="20"/>
          </p:nvPr>
        </p:nvSpPr>
        <p:spPr/>
        <p:txBody>
          <a:bodyPr>
            <a:normAutofit/>
          </a:bodyPr>
          <a:lstStyle/>
          <a:p>
            <a:endParaRPr lang="en-GB" sz="3600" b="1" dirty="0"/>
          </a:p>
          <a:p>
            <a:endParaRPr lang="en-GB" sz="3600" b="1" dirty="0"/>
          </a:p>
          <a:p>
            <a:endParaRPr lang="en-GB" sz="3600" b="1" dirty="0"/>
          </a:p>
          <a:p>
            <a:endParaRPr lang="en-GB" sz="3600" b="1" dirty="0"/>
          </a:p>
          <a:p>
            <a:r>
              <a:rPr lang="en-GB" sz="3600" b="1" dirty="0"/>
              <a:t>Section 4: Appendices</a:t>
            </a:r>
          </a:p>
          <a:p>
            <a:r>
              <a:rPr lang="en-GB" sz="3600" b="1" dirty="0"/>
              <a:t>Survey 6 sample profile</a:t>
            </a:r>
          </a:p>
          <a:p>
            <a:endParaRPr lang="en-GB" sz="2000" b="1" dirty="0"/>
          </a:p>
        </p:txBody>
      </p:sp>
      <p:sp>
        <p:nvSpPr>
          <p:cNvPr id="7" name="Slide Number Placeholder 6">
            <a:extLst>
              <a:ext uri="{FF2B5EF4-FFF2-40B4-BE49-F238E27FC236}">
                <a16:creationId xmlns:a16="http://schemas.microsoft.com/office/drawing/2014/main" id="{EFBD7C39-7D1C-E388-BF1F-1EB2F96E6CE4}"/>
              </a:ext>
            </a:extLst>
          </p:cNvPr>
          <p:cNvSpPr>
            <a:spLocks noGrp="1"/>
          </p:cNvSpPr>
          <p:nvPr>
            <p:ph type="sldNum" sz="quarter" idx="12"/>
          </p:nvPr>
        </p:nvSpPr>
        <p:spPr/>
        <p:txBody>
          <a:bodyPr/>
          <a:lstStyle/>
          <a:p>
            <a:fld id="{F6E39E37-6BC0-A248-806A-337B0CEF6126}" type="slidenum">
              <a:rPr lang="en-US" smtClean="0"/>
              <a:t>38</a:t>
            </a:fld>
            <a:endParaRPr lang="en-US"/>
          </a:p>
        </p:txBody>
      </p:sp>
      <p:pic>
        <p:nvPicPr>
          <p:cNvPr id="9" name="Picture 8">
            <a:extLst>
              <a:ext uri="{FF2B5EF4-FFF2-40B4-BE49-F238E27FC236}">
                <a16:creationId xmlns:a16="http://schemas.microsoft.com/office/drawing/2014/main" id="{971E42DE-3CFE-504B-0F0D-1A3F79FF19C4}"/>
              </a:ext>
            </a:extLst>
          </p:cNvPr>
          <p:cNvPicPr>
            <a:picLocks noChangeAspect="1"/>
          </p:cNvPicPr>
          <p:nvPr/>
        </p:nvPicPr>
        <p:blipFill>
          <a:blip r:embed="rId2"/>
          <a:stretch>
            <a:fillRect/>
          </a:stretch>
        </p:blipFill>
        <p:spPr>
          <a:xfrm>
            <a:off x="7585659" y="1395336"/>
            <a:ext cx="3458058" cy="3829584"/>
          </a:xfrm>
          <a:prstGeom prst="rect">
            <a:avLst/>
          </a:prstGeom>
          <a:effectLst>
            <a:softEdge rad="25400"/>
          </a:effectLst>
        </p:spPr>
      </p:pic>
      <p:pic>
        <p:nvPicPr>
          <p:cNvPr id="13" name="Picture 12">
            <a:extLst>
              <a:ext uri="{FF2B5EF4-FFF2-40B4-BE49-F238E27FC236}">
                <a16:creationId xmlns:a16="http://schemas.microsoft.com/office/drawing/2014/main" id="{23C85FAD-0292-F27A-5CAD-346B2E096585}"/>
              </a:ext>
            </a:extLst>
          </p:cNvPr>
          <p:cNvPicPr>
            <a:picLocks noChangeAspect="1"/>
          </p:cNvPicPr>
          <p:nvPr/>
        </p:nvPicPr>
        <p:blipFill>
          <a:blip r:embed="rId3"/>
          <a:stretch>
            <a:fillRect/>
          </a:stretch>
        </p:blipFill>
        <p:spPr>
          <a:xfrm>
            <a:off x="622" y="6272275"/>
            <a:ext cx="1627010" cy="585724"/>
          </a:xfrm>
          <a:prstGeom prst="rect">
            <a:avLst/>
          </a:prstGeom>
        </p:spPr>
      </p:pic>
    </p:spTree>
    <p:extLst>
      <p:ext uri="{BB962C8B-B14F-4D97-AF65-F5344CB8AC3E}">
        <p14:creationId xmlns:p14="http://schemas.microsoft.com/office/powerpoint/2010/main" val="2546431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8670E-07AD-846B-B151-E7880F9D231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63EC40-9F68-DE06-B0DE-87905E9E90D1}"/>
              </a:ext>
            </a:extLst>
          </p:cNvPr>
          <p:cNvSpPr>
            <a:spLocks noGrp="1"/>
          </p:cNvSpPr>
          <p:nvPr>
            <p:ph type="sldNum" sz="quarter" idx="12"/>
          </p:nvPr>
        </p:nvSpPr>
        <p:spPr/>
        <p:txBody>
          <a:bodyPr/>
          <a:lstStyle/>
          <a:p>
            <a:fld id="{F6E39E37-6BC0-A248-806A-337B0CEF6126}" type="slidenum">
              <a:rPr lang="en-US" smtClean="0"/>
              <a:t>39</a:t>
            </a:fld>
            <a:endParaRPr lang="en-US"/>
          </a:p>
        </p:txBody>
      </p:sp>
      <p:sp>
        <p:nvSpPr>
          <p:cNvPr id="11" name="TextBox 5">
            <a:extLst>
              <a:ext uri="{FF2B5EF4-FFF2-40B4-BE49-F238E27FC236}">
                <a16:creationId xmlns:a16="http://schemas.microsoft.com/office/drawing/2014/main" id="{0B944D1D-C9CB-AFE3-1C16-EB29D15DAC34}"/>
              </a:ext>
            </a:extLst>
          </p:cNvPr>
          <p:cNvSpPr txBox="1"/>
          <p:nvPr/>
        </p:nvSpPr>
        <p:spPr>
          <a:xfrm>
            <a:off x="2799588" y="1500613"/>
            <a:ext cx="9372389" cy="400105"/>
          </a:xfrm>
          <a:prstGeom prst="rect">
            <a:avLst/>
          </a:prstGeom>
          <a:noFill/>
        </p:spPr>
        <p:txBody>
          <a:bodyPr wrap="square" lIns="91436" tIns="45718" rIns="91436" bIns="45718"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b="1" dirty="0">
                <a:solidFill>
                  <a:schemeClr val="tx2">
                    <a:lumMod val="60000"/>
                    <a:lumOff val="40000"/>
                  </a:schemeClr>
                </a:solidFill>
                <a:latin typeface="Century Gothic" panose="020B0502020202020204" pitchFamily="34" charset="0"/>
              </a:rPr>
              <a:t>% survey 6 participant rim weighted profile </a:t>
            </a:r>
            <a:r>
              <a:rPr lang="en-GB" sz="1100" i="1" dirty="0">
                <a:solidFill>
                  <a:schemeClr val="tx2">
                    <a:lumMod val="60000"/>
                    <a:lumOff val="40000"/>
                  </a:schemeClr>
                </a:solidFill>
                <a:latin typeface="Century Gothic" panose="020B0502020202020204" pitchFamily="34" charset="0"/>
              </a:rPr>
              <a:t>(144)    </a:t>
            </a:r>
            <a:r>
              <a:rPr lang="en-GB" sz="1100" b="1" dirty="0">
                <a:solidFill>
                  <a:srgbClr val="B686DA"/>
                </a:solidFill>
                <a:latin typeface="Century Gothic" panose="020B0502020202020204" pitchFamily="34" charset="0"/>
              </a:rPr>
              <a:t>% of survey 6 participants unweighted </a:t>
            </a:r>
            <a:r>
              <a:rPr lang="en-GB" sz="1100" i="1" dirty="0">
                <a:solidFill>
                  <a:srgbClr val="B686DA"/>
                </a:solidFill>
                <a:latin typeface="Century Gothic" panose="020B0502020202020204" pitchFamily="34" charset="0"/>
              </a:rPr>
              <a:t>(144)</a:t>
            </a:r>
          </a:p>
          <a:p>
            <a:endParaRPr lang="en-GB" sz="900" i="1" dirty="0">
              <a:solidFill>
                <a:srgbClr val="000000"/>
              </a:solidFill>
              <a:latin typeface="Century Gothic" panose="020B0502020202020204" pitchFamily="34" charset="0"/>
            </a:endParaRPr>
          </a:p>
        </p:txBody>
      </p:sp>
      <p:sp>
        <p:nvSpPr>
          <p:cNvPr id="9" name="Rectangle 8">
            <a:extLst>
              <a:ext uri="{FF2B5EF4-FFF2-40B4-BE49-F238E27FC236}">
                <a16:creationId xmlns:a16="http://schemas.microsoft.com/office/drawing/2014/main" id="{E4A9CFE3-3165-D831-E662-F89FA44D3691}"/>
              </a:ext>
            </a:extLst>
          </p:cNvPr>
          <p:cNvSpPr/>
          <p:nvPr/>
        </p:nvSpPr>
        <p:spPr>
          <a:xfrm>
            <a:off x="5212080" y="3108781"/>
            <a:ext cx="484632" cy="1373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25F6349D-7449-34A7-F8B4-009A15FF6AA1}"/>
              </a:ext>
            </a:extLst>
          </p:cNvPr>
          <p:cNvSpPr/>
          <p:nvPr/>
        </p:nvSpPr>
        <p:spPr>
          <a:xfrm>
            <a:off x="-1" y="0"/>
            <a:ext cx="3249227"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4 – Appendices – Sample profile</a:t>
            </a:r>
          </a:p>
        </p:txBody>
      </p:sp>
      <p:sp>
        <p:nvSpPr>
          <p:cNvPr id="7" name="Text Placeholder 1">
            <a:extLst>
              <a:ext uri="{FF2B5EF4-FFF2-40B4-BE49-F238E27FC236}">
                <a16:creationId xmlns:a16="http://schemas.microsoft.com/office/drawing/2014/main" id="{8007893E-6ECB-4A75-4B96-42577B56B5F5}"/>
              </a:ext>
            </a:extLst>
          </p:cNvPr>
          <p:cNvSpPr>
            <a:spLocks noGrp="1"/>
          </p:cNvSpPr>
          <p:nvPr>
            <p:ph type="body" sz="quarter" idx="13"/>
          </p:nvPr>
        </p:nvSpPr>
        <p:spPr>
          <a:xfrm>
            <a:off x="-1" y="352423"/>
            <a:ext cx="12352814" cy="938719"/>
          </a:xfrm>
        </p:spPr>
        <p:txBody>
          <a:bodyPr>
            <a:normAutofit/>
          </a:bodyPr>
          <a:lstStyle/>
          <a:p>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Comparison of the age, gender and ethnicity profiles of the</a:t>
            </a:r>
            <a:r>
              <a:rPr lang="en-US" sz="2400" dirty="0">
                <a:solidFill>
                  <a:schemeClr val="tx2">
                    <a:lumMod val="60000"/>
                    <a:lumOff val="40000"/>
                  </a:schemeClr>
                </a:solidFill>
                <a:latin typeface="Arial" panose="020B0604020202020204" pitchFamily="34" charset="0"/>
                <a:ea typeface="Times New Roman" panose="02020603050405020304" pitchFamily="18" charset="0"/>
                <a:cs typeface="Arial" panose="020B0604020202020204" pitchFamily="34" charset="0"/>
              </a:rPr>
              <a:t> rim weighted survey 6 sample </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the </a:t>
            </a:r>
            <a:r>
              <a:rPr lang="en-US" sz="2400" dirty="0">
                <a:solidFill>
                  <a:srgbClr val="B686DA"/>
                </a:solidFill>
                <a:latin typeface="Arial" panose="020B0604020202020204" pitchFamily="34" charset="0"/>
                <a:ea typeface="Times New Roman" panose="02020603050405020304" pitchFamily="18" charset="0"/>
                <a:cs typeface="Arial" panose="020B0604020202020204" pitchFamily="34" charset="0"/>
              </a:rPr>
              <a:t>actual profile of survey 6 respondents </a:t>
            </a:r>
            <a:r>
              <a:rPr lang="en-US" sz="1500" b="0" i="1" dirty="0">
                <a:solidFill>
                  <a:srgbClr val="B686DA"/>
                </a:solidFill>
                <a:latin typeface="Arial" panose="020B0604020202020204" pitchFamily="34" charset="0"/>
                <a:ea typeface="Times New Roman" panose="02020603050405020304" pitchFamily="18" charset="0"/>
                <a:cs typeface="Arial" panose="020B0604020202020204" pitchFamily="34" charset="0"/>
              </a:rPr>
              <a:t>(unweighted)</a:t>
            </a:r>
            <a:endParaRPr lang="en-GB" sz="2400" b="0" i="1" dirty="0">
              <a:solidFill>
                <a:srgbClr val="B686DA"/>
              </a:solidFill>
              <a:latin typeface="Arial" panose="020B0604020202020204" pitchFamily="34" charset="0"/>
              <a:cs typeface="Arial" panose="020B0604020202020204" pitchFamily="34" charset="0"/>
            </a:endParaRPr>
          </a:p>
        </p:txBody>
      </p:sp>
      <p:graphicFrame>
        <p:nvGraphicFramePr>
          <p:cNvPr id="3" name="Content Placeholder 11">
            <a:extLst>
              <a:ext uri="{FF2B5EF4-FFF2-40B4-BE49-F238E27FC236}">
                <a16:creationId xmlns:a16="http://schemas.microsoft.com/office/drawing/2014/main" id="{2D48BBD2-36BF-5D4A-DCF5-ECA387CC0455}"/>
              </a:ext>
            </a:extLst>
          </p:cNvPr>
          <p:cNvGraphicFramePr>
            <a:graphicFrameLocks/>
          </p:cNvGraphicFramePr>
          <p:nvPr>
            <p:extLst>
              <p:ext uri="{D42A27DB-BD31-4B8C-83A1-F6EECF244321}">
                <p14:modId xmlns:p14="http://schemas.microsoft.com/office/powerpoint/2010/main" val="157574106"/>
              </p:ext>
            </p:extLst>
          </p:nvPr>
        </p:nvGraphicFramePr>
        <p:xfrm>
          <a:off x="2799588" y="1783577"/>
          <a:ext cx="6592824" cy="38608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ontent Placeholder 11">
            <a:extLst>
              <a:ext uri="{FF2B5EF4-FFF2-40B4-BE49-F238E27FC236}">
                <a16:creationId xmlns:a16="http://schemas.microsoft.com/office/drawing/2014/main" id="{5C07F57C-808F-D01B-6116-15B899E76ACF}"/>
              </a:ext>
            </a:extLst>
          </p:cNvPr>
          <p:cNvGraphicFramePr>
            <a:graphicFrameLocks/>
          </p:cNvGraphicFramePr>
          <p:nvPr>
            <p:extLst>
              <p:ext uri="{D42A27DB-BD31-4B8C-83A1-F6EECF244321}">
                <p14:modId xmlns:p14="http://schemas.microsoft.com/office/powerpoint/2010/main" val="115516066"/>
              </p:ext>
            </p:extLst>
          </p:nvPr>
        </p:nvGraphicFramePr>
        <p:xfrm>
          <a:off x="3531141" y="5549660"/>
          <a:ext cx="5861272" cy="1192856"/>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1152071E-D9B9-63E5-F1AD-58EEE0296B9F}"/>
              </a:ext>
            </a:extLst>
          </p:cNvPr>
          <p:cNvSpPr txBox="1"/>
          <p:nvPr/>
        </p:nvSpPr>
        <p:spPr>
          <a:xfrm>
            <a:off x="311828" y="2795404"/>
            <a:ext cx="1636776" cy="1954381"/>
          </a:xfrm>
          <a:prstGeom prst="rect">
            <a:avLst/>
          </a:prstGeom>
          <a:noFill/>
          <a:ln>
            <a:solidFill>
              <a:srgbClr val="003399"/>
            </a:solidFill>
          </a:ln>
        </p:spPr>
        <p:txBody>
          <a:bodyPr wrap="square" rtlCol="0">
            <a:spAutoFit/>
          </a:bodyPr>
          <a:lstStyle/>
          <a:p>
            <a:r>
              <a:rPr lang="en-GB" sz="1100" dirty="0">
                <a:solidFill>
                  <a:srgbClr val="002060"/>
                </a:solidFill>
                <a:effectLst/>
                <a:latin typeface="Arial" panose="020B0604020202020204" pitchFamily="34" charset="0"/>
                <a:ea typeface="Calibri" panose="020F0502020204030204" pitchFamily="34" charset="0"/>
              </a:rPr>
              <a:t>We can see that females, older age groups and white panellists are more likely to respond to surveys </a:t>
            </a:r>
            <a:r>
              <a:rPr lang="en-GB" sz="1100" b="1" i="1" dirty="0">
                <a:solidFill>
                  <a:srgbClr val="C199DF"/>
                </a:solidFill>
                <a:effectLst/>
                <a:latin typeface="Arial" panose="020B0604020202020204" pitchFamily="34" charset="0"/>
                <a:ea typeface="Calibri" panose="020F0502020204030204" pitchFamily="34" charset="0"/>
              </a:rPr>
              <a:t>(looking at the pink bars)</a:t>
            </a:r>
            <a:r>
              <a:rPr lang="en-GB" sz="1100" dirty="0">
                <a:solidFill>
                  <a:srgbClr val="C199DF"/>
                </a:solidFill>
                <a:effectLst/>
                <a:latin typeface="Arial" panose="020B0604020202020204" pitchFamily="34" charset="0"/>
                <a:ea typeface="Calibri" panose="020F0502020204030204" pitchFamily="34" charset="0"/>
              </a:rPr>
              <a:t> </a:t>
            </a:r>
            <a:r>
              <a:rPr lang="en-GB" sz="1100" dirty="0">
                <a:solidFill>
                  <a:srgbClr val="002060"/>
                </a:solidFill>
                <a:effectLst/>
                <a:latin typeface="Arial" panose="020B0604020202020204" pitchFamily="34" charset="0"/>
                <a:ea typeface="Calibri" panose="020F0502020204030204" pitchFamily="34" charset="0"/>
              </a:rPr>
              <a:t>than their counterparts. The sample has been rim weighted </a:t>
            </a:r>
            <a:r>
              <a:rPr lang="en-GB" sz="1100" b="1" i="1" dirty="0">
                <a:solidFill>
                  <a:schemeClr val="accent1">
                    <a:lumMod val="75000"/>
                  </a:schemeClr>
                </a:solidFill>
                <a:effectLst/>
                <a:latin typeface="Arial" panose="020B0604020202020204" pitchFamily="34" charset="0"/>
                <a:ea typeface="Calibri" panose="020F0502020204030204" pitchFamily="34" charset="0"/>
              </a:rPr>
              <a:t>(green bars) </a:t>
            </a:r>
            <a:r>
              <a:rPr lang="en-GB" sz="1100" dirty="0">
                <a:solidFill>
                  <a:srgbClr val="002060"/>
                </a:solidFill>
                <a:effectLst/>
                <a:latin typeface="Arial" panose="020B0604020202020204" pitchFamily="34" charset="0"/>
                <a:ea typeface="Calibri" panose="020F0502020204030204" pitchFamily="34" charset="0"/>
              </a:rPr>
              <a:t>to adjust for this.</a:t>
            </a:r>
            <a:endParaRPr lang="en-GB" sz="1100" dirty="0">
              <a:solidFill>
                <a:srgbClr val="002060"/>
              </a:solidFill>
            </a:endParaRPr>
          </a:p>
        </p:txBody>
      </p:sp>
      <p:sp>
        <p:nvSpPr>
          <p:cNvPr id="10" name="Oval Callout 7">
            <a:extLst>
              <a:ext uri="{FF2B5EF4-FFF2-40B4-BE49-F238E27FC236}">
                <a16:creationId xmlns:a16="http://schemas.microsoft.com/office/drawing/2014/main" id="{F3BA67EF-7AC9-5C82-32EB-69253987E9BD}"/>
              </a:ext>
            </a:extLst>
          </p:cNvPr>
          <p:cNvSpPr/>
          <p:nvPr/>
        </p:nvSpPr>
        <p:spPr>
          <a:xfrm>
            <a:off x="10094885" y="1705816"/>
            <a:ext cx="1712044" cy="4353778"/>
          </a:xfrm>
          <a:prstGeom prst="wedgeEllipseCallout">
            <a:avLst>
              <a:gd name="adj1" fmla="val -39613"/>
              <a:gd name="adj2" fmla="val 29797"/>
            </a:avLst>
          </a:prstGeom>
          <a:noFill/>
          <a:ln w="76200">
            <a:solidFill>
              <a:schemeClr val="accent5">
                <a:lumMod val="75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00" b="1" dirty="0">
              <a:solidFill>
                <a:schemeClr val="tx1"/>
              </a:solidFill>
              <a:latin typeface="Century Gothic" panose="020B0502020202020204" pitchFamily="34" charset="0"/>
            </a:endParaRPr>
          </a:p>
          <a:p>
            <a:pPr algn="ctr">
              <a:defRPr/>
            </a:pPr>
            <a:endParaRPr lang="en-GB" sz="1200" b="1" dirty="0">
              <a:solidFill>
                <a:schemeClr val="accent5">
                  <a:lumMod val="75000"/>
                </a:schemeClr>
              </a:solidFill>
              <a:latin typeface="Arial" panose="020B0604020202020204" pitchFamily="34" charset="0"/>
              <a:cs typeface="Arial" panose="020B0604020202020204" pitchFamily="34" charset="0"/>
            </a:endParaRPr>
          </a:p>
          <a:p>
            <a:pPr algn="ctr">
              <a:defRPr/>
            </a:pPr>
            <a:r>
              <a:rPr lang="en-GB" sz="1100" dirty="0">
                <a:solidFill>
                  <a:srgbClr val="002060"/>
                </a:solidFill>
                <a:latin typeface="Arial" panose="020B0604020202020204" pitchFamily="34" charset="0"/>
                <a:cs typeface="Arial" panose="020B0604020202020204" pitchFamily="34" charset="0"/>
              </a:rPr>
              <a:t>N.B.</a:t>
            </a:r>
          </a:p>
          <a:p>
            <a:pPr algn="ctr">
              <a:defRPr/>
            </a:pPr>
            <a:r>
              <a:rPr lang="en-GB" sz="1100" b="1" dirty="0">
                <a:solidFill>
                  <a:schemeClr val="tx2">
                    <a:lumMod val="60000"/>
                    <a:lumOff val="40000"/>
                  </a:schemeClr>
                </a:solidFill>
                <a:latin typeface="Arial" panose="020B0604020202020204" pitchFamily="34" charset="0"/>
                <a:cs typeface="Arial" panose="020B0604020202020204" pitchFamily="34" charset="0"/>
              </a:rPr>
              <a:t>Survey 6 participants’ responses have been rim weighted to reflect the profile of the NCL population (according to 2021 census data).</a:t>
            </a:r>
          </a:p>
          <a:p>
            <a:pPr algn="ctr">
              <a:defRPr/>
            </a:pPr>
            <a:endParaRPr lang="en-GB" sz="1100" b="1" dirty="0">
              <a:solidFill>
                <a:schemeClr val="accent5">
                  <a:lumMod val="75000"/>
                </a:schemeClr>
              </a:solidFill>
              <a:latin typeface="Arial" panose="020B0604020202020204" pitchFamily="34" charset="0"/>
              <a:cs typeface="Arial" panose="020B0604020202020204" pitchFamily="34" charset="0"/>
            </a:endParaRPr>
          </a:p>
          <a:p>
            <a:pPr algn="ctr">
              <a:defRPr/>
            </a:pPr>
            <a:r>
              <a:rPr lang="en-GB" sz="1100" i="1" dirty="0">
                <a:solidFill>
                  <a:srgbClr val="002060"/>
                </a:solidFill>
                <a:latin typeface="Arial" panose="020B0604020202020204" pitchFamily="34" charset="0"/>
                <a:cs typeface="Arial" panose="020B0604020202020204" pitchFamily="34" charset="0"/>
              </a:rPr>
              <a:t>Rim weighting means that a combination of reweights are applied to the sample, in this case: gender, age and ethnicity.</a:t>
            </a:r>
          </a:p>
          <a:p>
            <a:pPr algn="ctr">
              <a:defRPr/>
            </a:pPr>
            <a:endParaRPr lang="en-GB" sz="1100" i="1" dirty="0">
              <a:solidFill>
                <a:schemeClr val="accent5">
                  <a:lumMod val="75000"/>
                </a:schemeClr>
              </a:solidFill>
              <a:latin typeface="Arial" panose="020B0604020202020204" pitchFamily="34" charset="0"/>
              <a:cs typeface="Arial" panose="020B0604020202020204" pitchFamily="34" charset="0"/>
            </a:endParaRPr>
          </a:p>
          <a:p>
            <a:pPr algn="ctr">
              <a:defRPr/>
            </a:pPr>
            <a:r>
              <a:rPr lang="en-GB" sz="1100" i="1" dirty="0">
                <a:solidFill>
                  <a:schemeClr val="accent5">
                    <a:lumMod val="75000"/>
                  </a:schemeClr>
                </a:solidFill>
                <a:latin typeface="Arial" panose="020B0604020202020204" pitchFamily="34" charset="0"/>
                <a:cs typeface="Arial" panose="020B0604020202020204" pitchFamily="34" charset="0"/>
              </a:rPr>
              <a:t> </a:t>
            </a:r>
            <a:endParaRPr lang="en-GB" sz="1200" b="1" dirty="0">
              <a:solidFill>
                <a:schemeClr val="accent5">
                  <a:lumMod val="75000"/>
                </a:schemeClr>
              </a:solidFill>
              <a:latin typeface="Arial" panose="020B0604020202020204" pitchFamily="34" charset="0"/>
              <a:cs typeface="Arial" panose="020B0604020202020204" pitchFamily="34" charset="0"/>
            </a:endParaRPr>
          </a:p>
          <a:p>
            <a:pPr algn="ctr">
              <a:defRPr/>
            </a:pPr>
            <a:endParaRPr lang="en-GB" i="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930015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79E13C-FC3C-4820-8A95-41FE22677671}"/>
              </a:ext>
            </a:extLst>
          </p:cNvPr>
          <p:cNvSpPr>
            <a:spLocks noGrp="1"/>
          </p:cNvSpPr>
          <p:nvPr>
            <p:ph type="sldNum" sz="quarter" idx="12"/>
          </p:nvPr>
        </p:nvSpPr>
        <p:spPr/>
        <p:txBody>
          <a:bodyPr/>
          <a:lstStyle/>
          <a:p>
            <a:fld id="{F6E39E37-6BC0-A248-806A-337B0CEF6126}" type="slidenum">
              <a:rPr lang="en-US" smtClean="0"/>
              <a:t>40</a:t>
            </a:fld>
            <a:endParaRPr lang="en-US"/>
          </a:p>
        </p:txBody>
      </p:sp>
      <p:sp>
        <p:nvSpPr>
          <p:cNvPr id="2" name="Rectangle 1">
            <a:extLst>
              <a:ext uri="{FF2B5EF4-FFF2-40B4-BE49-F238E27FC236}">
                <a16:creationId xmlns:a16="http://schemas.microsoft.com/office/drawing/2014/main" id="{4DA257D1-AA6F-0F69-80BC-58B44F2552A0}"/>
              </a:ext>
            </a:extLst>
          </p:cNvPr>
          <p:cNvSpPr/>
          <p:nvPr/>
        </p:nvSpPr>
        <p:spPr>
          <a:xfrm>
            <a:off x="-1" y="0"/>
            <a:ext cx="3249227" cy="26064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a:rPr>
              <a:t>Section 4 – Appendices – Sample profile</a:t>
            </a:r>
          </a:p>
        </p:txBody>
      </p:sp>
      <p:sp>
        <p:nvSpPr>
          <p:cNvPr id="6" name="Text Placeholder 1">
            <a:extLst>
              <a:ext uri="{FF2B5EF4-FFF2-40B4-BE49-F238E27FC236}">
                <a16:creationId xmlns:a16="http://schemas.microsoft.com/office/drawing/2014/main" id="{9D0C21C1-D6B0-8F64-426D-97B885A82A1E}"/>
              </a:ext>
            </a:extLst>
          </p:cNvPr>
          <p:cNvSpPr>
            <a:spLocks noGrp="1"/>
          </p:cNvSpPr>
          <p:nvPr>
            <p:ph type="body" sz="quarter" idx="13"/>
          </p:nvPr>
        </p:nvSpPr>
        <p:spPr>
          <a:xfrm>
            <a:off x="75500" y="347409"/>
            <a:ext cx="12040999" cy="938719"/>
          </a:xfrm>
        </p:spPr>
        <p:txBody>
          <a:bodyPr>
            <a:normAutofit/>
          </a:bodyPr>
          <a:lstStyle/>
          <a:p>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Comparison of the borough and main language profiles of the </a:t>
            </a:r>
            <a:r>
              <a:rPr lang="en-US" sz="2400" dirty="0">
                <a:solidFill>
                  <a:schemeClr val="tx2">
                    <a:lumMod val="60000"/>
                    <a:lumOff val="40000"/>
                  </a:schemeClr>
                </a:solidFill>
                <a:latin typeface="Arial" panose="020B0604020202020204" pitchFamily="34" charset="0"/>
                <a:ea typeface="Times New Roman" panose="02020603050405020304" pitchFamily="18" charset="0"/>
                <a:cs typeface="Arial" panose="020B0604020202020204" pitchFamily="34" charset="0"/>
              </a:rPr>
              <a:t>rim weighted survey 6 sample </a:t>
            </a:r>
            <a:r>
              <a:rPr lang="en-US" sz="2400" dirty="0">
                <a:solidFill>
                  <a:srgbClr val="002060"/>
                </a:solidFill>
                <a:latin typeface="Arial" panose="020B0604020202020204" pitchFamily="34" charset="0"/>
                <a:ea typeface="Times New Roman" panose="02020603050405020304" pitchFamily="18" charset="0"/>
                <a:cs typeface="Arial" panose="020B0604020202020204" pitchFamily="34" charset="0"/>
              </a:rPr>
              <a:t>with the </a:t>
            </a:r>
            <a:r>
              <a:rPr lang="en-US" sz="2400" dirty="0">
                <a:solidFill>
                  <a:srgbClr val="B686DA"/>
                </a:solidFill>
                <a:latin typeface="Arial" panose="020B0604020202020204" pitchFamily="34" charset="0"/>
                <a:ea typeface="Times New Roman" panose="02020603050405020304" pitchFamily="18" charset="0"/>
                <a:cs typeface="Arial" panose="020B0604020202020204" pitchFamily="34" charset="0"/>
              </a:rPr>
              <a:t>actual profile of survey 6 respondents </a:t>
            </a:r>
            <a:r>
              <a:rPr lang="en-US" sz="1500" b="0" i="1" dirty="0">
                <a:solidFill>
                  <a:srgbClr val="B686DA"/>
                </a:solidFill>
                <a:latin typeface="Arial" panose="020B0604020202020204" pitchFamily="34" charset="0"/>
                <a:ea typeface="Times New Roman" panose="02020603050405020304" pitchFamily="18" charset="0"/>
                <a:cs typeface="Arial" panose="020B0604020202020204" pitchFamily="34" charset="0"/>
              </a:rPr>
              <a:t>(unweighted)</a:t>
            </a:r>
            <a:endParaRPr lang="en-GB" sz="2400" i="1" dirty="0">
              <a:solidFill>
                <a:srgbClr val="B686DA"/>
              </a:solidFill>
              <a:latin typeface="Arial" panose="020B0604020202020204" pitchFamily="34" charset="0"/>
              <a:cs typeface="Arial" panose="020B0604020202020204" pitchFamily="34" charset="0"/>
            </a:endParaRPr>
          </a:p>
        </p:txBody>
      </p:sp>
      <p:graphicFrame>
        <p:nvGraphicFramePr>
          <p:cNvPr id="8" name="Content Placeholder 11">
            <a:extLst>
              <a:ext uri="{FF2B5EF4-FFF2-40B4-BE49-F238E27FC236}">
                <a16:creationId xmlns:a16="http://schemas.microsoft.com/office/drawing/2014/main" id="{0305E82E-8BB5-7F9A-3EF4-3C5396F99562}"/>
              </a:ext>
            </a:extLst>
          </p:cNvPr>
          <p:cNvGraphicFramePr>
            <a:graphicFrameLocks/>
          </p:cNvGraphicFramePr>
          <p:nvPr>
            <p:extLst>
              <p:ext uri="{D42A27DB-BD31-4B8C-83A1-F6EECF244321}">
                <p14:modId xmlns:p14="http://schemas.microsoft.com/office/powerpoint/2010/main" val="947756892"/>
              </p:ext>
            </p:extLst>
          </p:nvPr>
        </p:nvGraphicFramePr>
        <p:xfrm>
          <a:off x="2103120" y="1633065"/>
          <a:ext cx="6939350" cy="502510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5">
            <a:extLst>
              <a:ext uri="{FF2B5EF4-FFF2-40B4-BE49-F238E27FC236}">
                <a16:creationId xmlns:a16="http://schemas.microsoft.com/office/drawing/2014/main" id="{4BF5D23E-59AF-8302-E4CA-09651474E5FF}"/>
              </a:ext>
            </a:extLst>
          </p:cNvPr>
          <p:cNvSpPr txBox="1"/>
          <p:nvPr/>
        </p:nvSpPr>
        <p:spPr>
          <a:xfrm>
            <a:off x="2561508" y="1441775"/>
            <a:ext cx="9372389" cy="400105"/>
          </a:xfrm>
          <a:prstGeom prst="rect">
            <a:avLst/>
          </a:prstGeom>
          <a:noFill/>
        </p:spPr>
        <p:txBody>
          <a:bodyPr wrap="square" lIns="91436" tIns="45718" rIns="91436" bIns="45718"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b="1" dirty="0">
                <a:solidFill>
                  <a:schemeClr val="tx2">
                    <a:lumMod val="60000"/>
                    <a:lumOff val="40000"/>
                  </a:schemeClr>
                </a:solidFill>
                <a:latin typeface="Century Gothic" panose="020B0502020202020204" pitchFamily="34" charset="0"/>
              </a:rPr>
              <a:t>% of survey 6 participant rim weighted profile </a:t>
            </a:r>
            <a:r>
              <a:rPr lang="en-GB" sz="1100" i="1" dirty="0">
                <a:solidFill>
                  <a:schemeClr val="tx2">
                    <a:lumMod val="60000"/>
                    <a:lumOff val="40000"/>
                  </a:schemeClr>
                </a:solidFill>
                <a:latin typeface="Century Gothic" panose="020B0502020202020204" pitchFamily="34" charset="0"/>
              </a:rPr>
              <a:t>(144)    </a:t>
            </a:r>
            <a:r>
              <a:rPr lang="en-GB" sz="1100" b="1" dirty="0">
                <a:solidFill>
                  <a:srgbClr val="B686DA"/>
                </a:solidFill>
                <a:latin typeface="Century Gothic" panose="020B0502020202020204" pitchFamily="34" charset="0"/>
              </a:rPr>
              <a:t>% of survey 6 participants unweighted </a:t>
            </a:r>
            <a:r>
              <a:rPr lang="en-GB" sz="1100" i="1" dirty="0">
                <a:solidFill>
                  <a:srgbClr val="B686DA"/>
                </a:solidFill>
                <a:latin typeface="Century Gothic" panose="020B0502020202020204" pitchFamily="34" charset="0"/>
              </a:rPr>
              <a:t>(144)</a:t>
            </a:r>
          </a:p>
          <a:p>
            <a:endParaRPr lang="en-GB" sz="900" i="1" dirty="0">
              <a:solidFill>
                <a:srgbClr val="000000"/>
              </a:solidFill>
              <a:latin typeface="Century Gothic" panose="020B0502020202020204" pitchFamily="34" charset="0"/>
            </a:endParaRPr>
          </a:p>
        </p:txBody>
      </p:sp>
    </p:spTree>
    <p:extLst>
      <p:ext uri="{BB962C8B-B14F-4D97-AF65-F5344CB8AC3E}">
        <p14:creationId xmlns:p14="http://schemas.microsoft.com/office/powerpoint/2010/main" val="753397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5D80A9-75A9-8E47-BEDF-537B41C58F99}"/>
              </a:ext>
            </a:extLst>
          </p:cNvPr>
          <p:cNvSpPr txBox="1"/>
          <p:nvPr/>
        </p:nvSpPr>
        <p:spPr>
          <a:xfrm>
            <a:off x="4120936" y="3429000"/>
            <a:ext cx="4446015" cy="276999"/>
          </a:xfrm>
          <a:prstGeom prst="rect">
            <a:avLst/>
          </a:prstGeom>
          <a:noFill/>
        </p:spPr>
        <p:txBody>
          <a:bodyPr wrap="square" lIns="0" tIns="0" rIns="0" bIns="0" rtlCol="0">
            <a:spAutoFit/>
          </a:bodyPr>
          <a:lstStyle/>
          <a:p>
            <a:pPr>
              <a:spcAft>
                <a:spcPts val="600"/>
              </a:spcAft>
            </a:pPr>
            <a:r>
              <a:rPr lang="en-GB" dirty="0">
                <a:solidFill>
                  <a:srgbClr val="002060"/>
                </a:solidFill>
                <a:latin typeface="Arial Black" panose="020B0604020202020204" pitchFamily="34" charset="0"/>
                <a:cs typeface="Arial Black" panose="020B0604020202020204" pitchFamily="34" charset="0"/>
              </a:rPr>
              <a:t>Any questions please contact us:</a:t>
            </a:r>
          </a:p>
        </p:txBody>
      </p:sp>
      <p:pic>
        <p:nvPicPr>
          <p:cNvPr id="4" name="Picture 3">
            <a:extLst>
              <a:ext uri="{FF2B5EF4-FFF2-40B4-BE49-F238E27FC236}">
                <a16:creationId xmlns:a16="http://schemas.microsoft.com/office/drawing/2014/main" id="{47A39E87-90E6-4507-AFAF-3F9E64389DD2}"/>
              </a:ext>
            </a:extLst>
          </p:cNvPr>
          <p:cNvPicPr>
            <a:picLocks noChangeAspect="1"/>
          </p:cNvPicPr>
          <p:nvPr/>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5112554" y="1466344"/>
            <a:ext cx="1966891" cy="1789835"/>
          </a:xfrm>
          <a:prstGeom prst="ellipse">
            <a:avLst/>
          </a:prstGeom>
          <a:solidFill>
            <a:schemeClr val="tx2">
              <a:lumMod val="60000"/>
              <a:lumOff val="40000"/>
            </a:schemeClr>
          </a:solidFill>
        </p:spPr>
      </p:pic>
      <p:sp>
        <p:nvSpPr>
          <p:cNvPr id="5" name="Text Placeholder 9">
            <a:extLst>
              <a:ext uri="{FF2B5EF4-FFF2-40B4-BE49-F238E27FC236}">
                <a16:creationId xmlns:a16="http://schemas.microsoft.com/office/drawing/2014/main" id="{F83BFCD3-2DD6-4967-A9BF-209C5B6B48AF}"/>
              </a:ext>
            </a:extLst>
          </p:cNvPr>
          <p:cNvSpPr txBox="1">
            <a:spLocks/>
          </p:cNvSpPr>
          <p:nvPr/>
        </p:nvSpPr>
        <p:spPr>
          <a:xfrm>
            <a:off x="1628605" y="3870233"/>
            <a:ext cx="10356951" cy="13945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200" dirty="0">
                <a:solidFill>
                  <a:srgbClr val="003399"/>
                </a:solidFill>
              </a:rPr>
              <a:t>Karina Sale, Engagement Manager, NHS North Central London Integrated Care Board  - </a:t>
            </a:r>
            <a:r>
              <a:rPr lang="en-GB" sz="1200" u="sng" dirty="0">
                <a:solidFill>
                  <a:srgbClr val="90A842"/>
                </a:solidFill>
                <a:hlinkClick r:id="rId3">
                  <a:extLst>
                    <a:ext uri="{A12FA001-AC4F-418D-AE19-62706E023703}">
                      <ahyp:hlinkClr xmlns:ahyp="http://schemas.microsoft.com/office/drawing/2018/hyperlinkcolor" val="tx"/>
                    </a:ext>
                  </a:extLst>
                </a:hlinkClick>
              </a:rPr>
              <a:t>karina.sale@nhs.net</a:t>
            </a:r>
            <a:r>
              <a:rPr lang="en-GB" sz="1200" dirty="0">
                <a:solidFill>
                  <a:srgbClr val="90A842"/>
                </a:solidFill>
              </a:rPr>
              <a:t> </a:t>
            </a:r>
            <a:r>
              <a:rPr lang="en-GB" sz="1200" dirty="0">
                <a:solidFill>
                  <a:srgbClr val="002060"/>
                </a:solidFill>
              </a:rPr>
              <a:t>, 0203 198 9743</a:t>
            </a:r>
          </a:p>
          <a:p>
            <a:r>
              <a:rPr lang="en-GB" sz="1200" dirty="0">
                <a:solidFill>
                  <a:srgbClr val="003399"/>
                </a:solidFill>
              </a:rPr>
              <a:t>Janice Guy, Marketing Research Consultant, Jungle Green </a:t>
            </a:r>
            <a:r>
              <a:rPr lang="en-GB" sz="1200" dirty="0" err="1">
                <a:solidFill>
                  <a:srgbClr val="003399"/>
                </a:solidFill>
              </a:rPr>
              <a:t>mrc</a:t>
            </a:r>
            <a:r>
              <a:rPr lang="en-GB" sz="1200" dirty="0">
                <a:solidFill>
                  <a:srgbClr val="003399"/>
                </a:solidFill>
              </a:rPr>
              <a:t> Ltd - </a:t>
            </a:r>
            <a:r>
              <a:rPr lang="en-GB" sz="1200" dirty="0">
                <a:solidFill>
                  <a:schemeClr val="accent1">
                    <a:lumMod val="75000"/>
                  </a:schemeClr>
                </a:solidFill>
                <a:hlinkClick r:id="rId4">
                  <a:extLst>
                    <a:ext uri="{A12FA001-AC4F-418D-AE19-62706E023703}">
                      <ahyp:hlinkClr xmlns:ahyp="http://schemas.microsoft.com/office/drawing/2018/hyperlinkcolor" val="tx"/>
                    </a:ext>
                  </a:extLst>
                </a:hlinkClick>
              </a:rPr>
              <a:t>janice@junglegreenmrc.co.uk</a:t>
            </a:r>
            <a:r>
              <a:rPr lang="en-GB" sz="1200" dirty="0">
                <a:solidFill>
                  <a:schemeClr val="accent1">
                    <a:lumMod val="75000"/>
                  </a:schemeClr>
                </a:solidFill>
              </a:rPr>
              <a:t> </a:t>
            </a:r>
            <a:r>
              <a:rPr lang="en-GB" sz="1200" dirty="0">
                <a:solidFill>
                  <a:srgbClr val="003399"/>
                </a:solidFill>
              </a:rPr>
              <a:t>, 0117 914 4921</a:t>
            </a:r>
          </a:p>
          <a:p>
            <a:r>
              <a:rPr lang="en-GB" sz="1200" dirty="0">
                <a:solidFill>
                  <a:srgbClr val="003399"/>
                </a:solidFill>
              </a:rPr>
              <a:t>Julie Ford, Recruitment and Data Manager, Jungle Green </a:t>
            </a:r>
            <a:r>
              <a:rPr lang="en-GB" sz="1200" dirty="0" err="1">
                <a:solidFill>
                  <a:srgbClr val="003399"/>
                </a:solidFill>
              </a:rPr>
              <a:t>mrc</a:t>
            </a:r>
            <a:r>
              <a:rPr lang="en-GB" sz="1200" dirty="0">
                <a:solidFill>
                  <a:srgbClr val="003399"/>
                </a:solidFill>
              </a:rPr>
              <a:t> Ltd - </a:t>
            </a:r>
            <a:r>
              <a:rPr lang="en-GB" sz="1200" dirty="0">
                <a:solidFill>
                  <a:schemeClr val="accent1">
                    <a:lumMod val="75000"/>
                  </a:schemeClr>
                </a:solidFill>
                <a:hlinkClick r:id="rId5">
                  <a:extLst>
                    <a:ext uri="{A12FA001-AC4F-418D-AE19-62706E023703}">
                      <ahyp:hlinkClr xmlns:ahyp="http://schemas.microsoft.com/office/drawing/2018/hyperlinkcolor" val="tx"/>
                    </a:ext>
                  </a:extLst>
                </a:hlinkClick>
              </a:rPr>
              <a:t>julie@junglegreenmrc.co.uk</a:t>
            </a:r>
            <a:r>
              <a:rPr lang="en-GB" sz="1200" dirty="0">
                <a:solidFill>
                  <a:schemeClr val="accent1">
                    <a:lumMod val="75000"/>
                  </a:schemeClr>
                </a:solidFill>
              </a:rPr>
              <a:t> </a:t>
            </a:r>
            <a:r>
              <a:rPr lang="en-GB" sz="1200" dirty="0">
                <a:solidFill>
                  <a:srgbClr val="003399"/>
                </a:solidFill>
              </a:rPr>
              <a:t>, 01275 818343</a:t>
            </a:r>
          </a:p>
          <a:p>
            <a:r>
              <a:rPr lang="en-GB" sz="1200" dirty="0">
                <a:solidFill>
                  <a:srgbClr val="003399"/>
                </a:solidFill>
              </a:rPr>
              <a:t>Gerry Gibbs, Research Associate, Jungle Green </a:t>
            </a:r>
            <a:r>
              <a:rPr lang="en-GB" sz="1200" dirty="0" err="1">
                <a:solidFill>
                  <a:srgbClr val="003399"/>
                </a:solidFill>
              </a:rPr>
              <a:t>mrc</a:t>
            </a:r>
            <a:r>
              <a:rPr lang="en-GB" sz="1200" dirty="0">
                <a:solidFill>
                  <a:srgbClr val="003399"/>
                </a:solidFill>
              </a:rPr>
              <a:t> Ltd – </a:t>
            </a:r>
            <a:r>
              <a:rPr lang="en-GB" sz="1200" dirty="0">
                <a:solidFill>
                  <a:schemeClr val="accent1">
                    <a:lumMod val="75000"/>
                  </a:schemeClr>
                </a:solidFill>
                <a:hlinkClick r:id="rId6">
                  <a:extLst>
                    <a:ext uri="{A12FA001-AC4F-418D-AE19-62706E023703}">
                      <ahyp:hlinkClr xmlns:ahyp="http://schemas.microsoft.com/office/drawing/2018/hyperlinkcolor" val="tx"/>
                    </a:ext>
                  </a:extLst>
                </a:hlinkClick>
              </a:rPr>
              <a:t>gerry@junglegreenmrc.co.uk</a:t>
            </a:r>
            <a:r>
              <a:rPr lang="en-GB" sz="1200" dirty="0">
                <a:solidFill>
                  <a:schemeClr val="accent1">
                    <a:lumMod val="75000"/>
                  </a:schemeClr>
                </a:solidFill>
              </a:rPr>
              <a:t> </a:t>
            </a:r>
            <a:r>
              <a:rPr lang="en-GB" sz="1200" dirty="0">
                <a:solidFill>
                  <a:srgbClr val="003399"/>
                </a:solidFill>
              </a:rPr>
              <a:t>0117 9076063</a:t>
            </a:r>
          </a:p>
          <a:p>
            <a:endParaRPr lang="en-GB" dirty="0"/>
          </a:p>
        </p:txBody>
      </p:sp>
    </p:spTree>
    <p:extLst>
      <p:ext uri="{BB962C8B-B14F-4D97-AF65-F5344CB8AC3E}">
        <p14:creationId xmlns:p14="http://schemas.microsoft.com/office/powerpoint/2010/main" val="3685491012"/>
      </p:ext>
    </p:extLst>
  </p:cSld>
  <p:clrMapOvr>
    <a:masterClrMapping/>
  </p:clrMapOvr>
</p:sld>
</file>

<file path=ppt/theme/theme1.xml><?xml version="1.0" encoding="utf-8"?>
<a:theme xmlns:a="http://schemas.openxmlformats.org/drawingml/2006/main" name="Healthier Together theme April 2018">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LTHIER TOGETHER THEME" id="{FACF227C-A2E4-A64F-9678-D695C3BC5FB4}" vid="{B0834625-5E7C-E74C-AD97-69E95A6D34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22908</TotalTime>
  <Words>6489</Words>
  <Application>Microsoft Office PowerPoint</Application>
  <PresentationFormat>Widescreen</PresentationFormat>
  <Paragraphs>553</Paragraphs>
  <Slides>42</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Aptos</vt:lpstr>
      <vt:lpstr>Arial</vt:lpstr>
      <vt:lpstr>Arial Black</vt:lpstr>
      <vt:lpstr>Calibri</vt:lpstr>
      <vt:lpstr>Century Gothic</vt:lpstr>
      <vt:lpstr>Courier New</vt:lpstr>
      <vt:lpstr>Times New Roman</vt:lpstr>
      <vt:lpstr>Wingdings</vt:lpstr>
      <vt:lpstr>Healthier Together theme April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Hockey-Berry</dc:creator>
  <cp:lastModifiedBy>SALE, Karina (NHS NORTH CENTRAL LONDON ICB - 93C)</cp:lastModifiedBy>
  <cp:revision>737</cp:revision>
  <cp:lastPrinted>2025-06-13T07:37:25Z</cp:lastPrinted>
  <dcterms:created xsi:type="dcterms:W3CDTF">2018-01-18T14:38:56Z</dcterms:created>
  <dcterms:modified xsi:type="dcterms:W3CDTF">2026-03-26T09:27:31Z</dcterms:modified>
</cp:coreProperties>
</file>