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2" r:id="rId2"/>
    <p:sldId id="272" r:id="rId3"/>
    <p:sldId id="258" r:id="rId4"/>
    <p:sldId id="270" r:id="rId5"/>
    <p:sldId id="259" r:id="rId6"/>
    <p:sldId id="260" r:id="rId7"/>
    <p:sldId id="265" r:id="rId8"/>
    <p:sldId id="266" r:id="rId9"/>
    <p:sldId id="267" r:id="rId10"/>
    <p:sldId id="269" r:id="rId11"/>
    <p:sldId id="280" r:id="rId12"/>
    <p:sldId id="274" r:id="rId13"/>
    <p:sldId id="268" r:id="rId14"/>
    <p:sldId id="276" r:id="rId15"/>
    <p:sldId id="283" r:id="rId16"/>
    <p:sldId id="277"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3979" autoAdjust="0"/>
  </p:normalViewPr>
  <p:slideViewPr>
    <p:cSldViewPr snapToGrid="0">
      <p:cViewPr varScale="1">
        <p:scale>
          <a:sx n="107" d="100"/>
          <a:sy n="107" d="100"/>
        </p:scale>
        <p:origin x="1368"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A8453-25F2-417D-8167-46660570AE5F}" type="datetimeFigureOut">
              <a:rPr lang="en-GB" smtClean="0"/>
              <a:t>11/07/2024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535F7-3F79-4205-BDE8-3D6D238C5A04}" type="slidenum">
              <a:rPr lang="en-GB" smtClean="0"/>
              <a:t>‹#›</a:t>
            </a:fld>
            <a:endParaRPr lang="en-GB" dirty="0"/>
          </a:p>
        </p:txBody>
      </p:sp>
    </p:spTree>
    <p:extLst>
      <p:ext uri="{BB962C8B-B14F-4D97-AF65-F5344CB8AC3E}">
        <p14:creationId xmlns:p14="http://schemas.microsoft.com/office/powerpoint/2010/main" val="397402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0A8F-A469-4A0F-A6E3-054B932F2E2D}" type="slidenum">
              <a:rPr lang="en-GB" smtClean="0"/>
              <a:t>2</a:t>
            </a:fld>
            <a:endParaRPr lang="en-GB" dirty="0"/>
          </a:p>
        </p:txBody>
      </p:sp>
    </p:spTree>
    <p:extLst>
      <p:ext uri="{BB962C8B-B14F-4D97-AF65-F5344CB8AC3E}">
        <p14:creationId xmlns:p14="http://schemas.microsoft.com/office/powerpoint/2010/main" val="202950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0A8F-A469-4A0F-A6E3-054B932F2E2D}" type="slidenum">
              <a:rPr lang="en-GB" smtClean="0"/>
              <a:t>17</a:t>
            </a:fld>
            <a:endParaRPr lang="en-GB" dirty="0"/>
          </a:p>
        </p:txBody>
      </p:sp>
    </p:spTree>
    <p:extLst>
      <p:ext uri="{BB962C8B-B14F-4D97-AF65-F5344CB8AC3E}">
        <p14:creationId xmlns:p14="http://schemas.microsoft.com/office/powerpoint/2010/main" val="399166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0A8F-A469-4A0F-A6E3-054B932F2E2D}" type="slidenum">
              <a:rPr lang="en-GB" smtClean="0"/>
              <a:t>3</a:t>
            </a:fld>
            <a:endParaRPr lang="en-GB" dirty="0"/>
          </a:p>
        </p:txBody>
      </p:sp>
    </p:spTree>
    <p:extLst>
      <p:ext uri="{BB962C8B-B14F-4D97-AF65-F5344CB8AC3E}">
        <p14:creationId xmlns:p14="http://schemas.microsoft.com/office/powerpoint/2010/main" val="129927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0A8F-A469-4A0F-A6E3-054B932F2E2D}" type="slidenum">
              <a:rPr lang="en-GB" smtClean="0"/>
              <a:t>4</a:t>
            </a:fld>
            <a:endParaRPr lang="en-GB" dirty="0"/>
          </a:p>
        </p:txBody>
      </p:sp>
    </p:spTree>
    <p:extLst>
      <p:ext uri="{BB962C8B-B14F-4D97-AF65-F5344CB8AC3E}">
        <p14:creationId xmlns:p14="http://schemas.microsoft.com/office/powerpoint/2010/main" val="312752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0A8F-A469-4A0F-A6E3-054B932F2E2D}" type="slidenum">
              <a:rPr lang="en-GB" smtClean="0"/>
              <a:t>5</a:t>
            </a:fld>
            <a:endParaRPr lang="en-GB" dirty="0"/>
          </a:p>
        </p:txBody>
      </p:sp>
    </p:spTree>
    <p:extLst>
      <p:ext uri="{BB962C8B-B14F-4D97-AF65-F5344CB8AC3E}">
        <p14:creationId xmlns:p14="http://schemas.microsoft.com/office/powerpoint/2010/main" val="165963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0A8F-A469-4A0F-A6E3-054B932F2E2D}" type="slidenum">
              <a:rPr lang="en-GB" smtClean="0"/>
              <a:t>6</a:t>
            </a:fld>
            <a:endParaRPr lang="en-GB" dirty="0"/>
          </a:p>
        </p:txBody>
      </p:sp>
    </p:spTree>
    <p:extLst>
      <p:ext uri="{BB962C8B-B14F-4D97-AF65-F5344CB8AC3E}">
        <p14:creationId xmlns:p14="http://schemas.microsoft.com/office/powerpoint/2010/main" val="2097275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0A8F-A469-4A0F-A6E3-054B932F2E2D}" type="slidenum">
              <a:rPr lang="en-GB" smtClean="0"/>
              <a:t>7</a:t>
            </a:fld>
            <a:endParaRPr lang="en-GB" dirty="0"/>
          </a:p>
        </p:txBody>
      </p:sp>
    </p:spTree>
    <p:extLst>
      <p:ext uri="{BB962C8B-B14F-4D97-AF65-F5344CB8AC3E}">
        <p14:creationId xmlns:p14="http://schemas.microsoft.com/office/powerpoint/2010/main" val="3665336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0A8F-A469-4A0F-A6E3-054B932F2E2D}" type="slidenum">
              <a:rPr lang="en-GB" smtClean="0"/>
              <a:t>8</a:t>
            </a:fld>
            <a:endParaRPr lang="en-GB" dirty="0"/>
          </a:p>
        </p:txBody>
      </p:sp>
    </p:spTree>
    <p:extLst>
      <p:ext uri="{BB962C8B-B14F-4D97-AF65-F5344CB8AC3E}">
        <p14:creationId xmlns:p14="http://schemas.microsoft.com/office/powerpoint/2010/main" val="2986520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0A8F-A469-4A0F-A6E3-054B932F2E2D}" type="slidenum">
              <a:rPr lang="en-GB" smtClean="0"/>
              <a:t>9</a:t>
            </a:fld>
            <a:endParaRPr lang="en-GB" dirty="0"/>
          </a:p>
        </p:txBody>
      </p:sp>
    </p:spTree>
    <p:extLst>
      <p:ext uri="{BB962C8B-B14F-4D97-AF65-F5344CB8AC3E}">
        <p14:creationId xmlns:p14="http://schemas.microsoft.com/office/powerpoint/2010/main" val="115192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0A8F-A469-4A0F-A6E3-054B932F2E2D}" type="slidenum">
              <a:rPr lang="en-GB" smtClean="0"/>
              <a:t>10</a:t>
            </a:fld>
            <a:endParaRPr lang="en-GB" dirty="0"/>
          </a:p>
        </p:txBody>
      </p:sp>
    </p:spTree>
    <p:extLst>
      <p:ext uri="{BB962C8B-B14F-4D97-AF65-F5344CB8AC3E}">
        <p14:creationId xmlns:p14="http://schemas.microsoft.com/office/powerpoint/2010/main" val="970027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9B1995-59E7-42AC-A980-0FD56FD845F0}" type="datetimeFigureOut">
              <a:rPr lang="en-GB" smtClean="0"/>
              <a:t>11/07/2024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B11F3E-0ED9-45AA-A606-87B63C0327C2}" type="slidenum">
              <a:rPr lang="en-GB" smtClean="0"/>
              <a:t>‹#›</a:t>
            </a:fld>
            <a:endParaRPr lang="en-GB" dirty="0"/>
          </a:p>
        </p:txBody>
      </p:sp>
    </p:spTree>
    <p:extLst>
      <p:ext uri="{BB962C8B-B14F-4D97-AF65-F5344CB8AC3E}">
        <p14:creationId xmlns:p14="http://schemas.microsoft.com/office/powerpoint/2010/main" val="144781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9B1995-59E7-42AC-A980-0FD56FD845F0}" type="datetimeFigureOut">
              <a:rPr lang="en-GB" smtClean="0"/>
              <a:t>11/07/2024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B11F3E-0ED9-45AA-A606-87B63C0327C2}" type="slidenum">
              <a:rPr lang="en-GB" smtClean="0"/>
              <a:t>‹#›</a:t>
            </a:fld>
            <a:endParaRPr lang="en-GB" dirty="0"/>
          </a:p>
        </p:txBody>
      </p:sp>
    </p:spTree>
    <p:extLst>
      <p:ext uri="{BB962C8B-B14F-4D97-AF65-F5344CB8AC3E}">
        <p14:creationId xmlns:p14="http://schemas.microsoft.com/office/powerpoint/2010/main" val="2987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9B1995-59E7-42AC-A980-0FD56FD845F0}" type="datetimeFigureOut">
              <a:rPr lang="en-GB" smtClean="0"/>
              <a:t>11/07/2024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B11F3E-0ED9-45AA-A606-87B63C0327C2}" type="slidenum">
              <a:rPr lang="en-GB" smtClean="0"/>
              <a:t>‹#›</a:t>
            </a:fld>
            <a:endParaRPr lang="en-GB" dirty="0"/>
          </a:p>
        </p:txBody>
      </p:sp>
    </p:spTree>
    <p:extLst>
      <p:ext uri="{BB962C8B-B14F-4D97-AF65-F5344CB8AC3E}">
        <p14:creationId xmlns:p14="http://schemas.microsoft.com/office/powerpoint/2010/main" val="3239915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a:p>
            <a:endParaRPr lang="en-GB" dirty="0"/>
          </a:p>
        </p:txBody>
      </p:sp>
      <p:sp>
        <p:nvSpPr>
          <p:cNvPr id="5"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7" name="Text Placeholder 7">
            <a:extLst>
              <a:ext uri="{FF2B5EF4-FFF2-40B4-BE49-F238E27FC236}">
                <a16:creationId xmlns:a16="http://schemas.microsoft.com/office/drawing/2014/main" id="{72C72A5E-1049-EF4E-B801-8DA9C75BECF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3052435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ext Placeholder 7">
            <a:extLst>
              <a:ext uri="{FF2B5EF4-FFF2-40B4-BE49-F238E27FC236}">
                <a16:creationId xmlns:a16="http://schemas.microsoft.com/office/drawing/2014/main" id="{BA30CBE2-12F4-7146-A4AB-F36199471086}"/>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0072C5"/>
                </a:solidFill>
                <a:latin typeface="Arial" panose="020B0604020202020204" pitchFamily="34" charset="0"/>
                <a:cs typeface="Arial" panose="020B0604020202020204" pitchFamily="34" charset="0"/>
              </a:defRPr>
            </a:lvl1pPr>
          </a:lstStyle>
          <a:p>
            <a:pPr lvl="0"/>
            <a:r>
              <a:rPr lang="en-GB" dirty="0"/>
              <a:t>Presentation title</a:t>
            </a:r>
          </a:p>
        </p:txBody>
      </p:sp>
      <p:pic>
        <p:nvPicPr>
          <p:cNvPr id="5" name="Picture 4">
            <a:extLst>
              <a:ext uri="{FF2B5EF4-FFF2-40B4-BE49-F238E27FC236}">
                <a16:creationId xmlns:a16="http://schemas.microsoft.com/office/drawing/2014/main" id="{354AD3A2-8947-3044-BBA9-96B24B6B18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3720" y="269097"/>
            <a:ext cx="2542561" cy="954245"/>
          </a:xfrm>
          <a:prstGeom prst="rect">
            <a:avLst/>
          </a:prstGeom>
        </p:spPr>
      </p:pic>
      <p:sp>
        <p:nvSpPr>
          <p:cNvPr id="9" name="Text Placeholder 8">
            <a:extLst>
              <a:ext uri="{FF2B5EF4-FFF2-40B4-BE49-F238E27FC236}">
                <a16:creationId xmlns:a16="http://schemas.microsoft.com/office/drawing/2014/main" id="{524851B1-4B4B-3F3B-4070-EC2676453E10}"/>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rgbClr val="0072C5"/>
                </a:solidFill>
                <a:latin typeface="Arial" panose="020B0604020202020204" pitchFamily="34" charset="0"/>
                <a:cs typeface="Arial" panose="020B0604020202020204" pitchFamily="34" charset="0"/>
              </a:defRPr>
            </a:lvl1pPr>
          </a:lstStyle>
          <a:p>
            <a:pPr lvl="0"/>
            <a:r>
              <a:rPr lang="en-GB" dirty="0"/>
              <a:t>Sub Title Here if needed</a:t>
            </a:r>
          </a:p>
        </p:txBody>
      </p:sp>
    </p:spTree>
    <p:extLst>
      <p:ext uri="{BB962C8B-B14F-4D97-AF65-F5344CB8AC3E}">
        <p14:creationId xmlns:p14="http://schemas.microsoft.com/office/powerpoint/2010/main" val="1563736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1702862878"/>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o Image_Date/name one lin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CAF3A9B-AE83-F05D-BB38-2D1B746132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963884" y="-1388802"/>
            <a:ext cx="9144961" cy="8767473"/>
          </a:xfrm>
          <a:prstGeom prst="rect">
            <a:avLst/>
          </a:prstGeom>
        </p:spPr>
      </p:pic>
      <p:pic>
        <p:nvPicPr>
          <p:cNvPr id="5" name="Graphic 4">
            <a:extLst>
              <a:ext uri="{FF2B5EF4-FFF2-40B4-BE49-F238E27FC236}">
                <a16:creationId xmlns:a16="http://schemas.microsoft.com/office/drawing/2014/main" id="{057F12D7-01F5-4F6B-CC03-FA02E08B7B4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3720" y="269096"/>
            <a:ext cx="2547983" cy="954245"/>
          </a:xfrm>
          <a:prstGeom prst="rect">
            <a:avLst/>
          </a:prstGeom>
        </p:spPr>
      </p:pic>
      <p:sp>
        <p:nvSpPr>
          <p:cNvPr id="7" name="Title 17">
            <a:extLst>
              <a:ext uri="{FF2B5EF4-FFF2-40B4-BE49-F238E27FC236}">
                <a16:creationId xmlns:a16="http://schemas.microsoft.com/office/drawing/2014/main" id="{7FDFB93C-9E3E-0C28-6AC1-BAC4D9D2C1E0}"/>
              </a:ext>
            </a:extLst>
          </p:cNvPr>
          <p:cNvSpPr>
            <a:spLocks noGrp="1"/>
          </p:cNvSpPr>
          <p:nvPr>
            <p:ph type="title" hasCustomPrompt="1"/>
          </p:nvPr>
        </p:nvSpPr>
        <p:spPr>
          <a:xfrm>
            <a:off x="6745867" y="3103876"/>
            <a:ext cx="4597443" cy="2047412"/>
          </a:xfrm>
          <a:prstGeom prst="rect">
            <a:avLst/>
          </a:prstGeom>
        </p:spPr>
        <p:txBody>
          <a:bodyPr anchor="b">
            <a:noAutofit/>
          </a:bodyPr>
          <a:lstStyle>
            <a:lvl1pPr algn="r">
              <a:defRPr>
                <a:solidFill>
                  <a:schemeClr val="tx2"/>
                </a:solidFill>
              </a:defRPr>
            </a:lvl1pPr>
          </a:lstStyle>
          <a:p>
            <a:r>
              <a:rPr lang="en-GB" dirty="0"/>
              <a:t>Presentation title</a:t>
            </a:r>
            <a:endParaRPr lang="en-US" dirty="0"/>
          </a:p>
        </p:txBody>
      </p:sp>
      <p:sp>
        <p:nvSpPr>
          <p:cNvPr id="8" name="Text Placeholder 2">
            <a:extLst>
              <a:ext uri="{FF2B5EF4-FFF2-40B4-BE49-F238E27FC236}">
                <a16:creationId xmlns:a16="http://schemas.microsoft.com/office/drawing/2014/main" id="{39A2AA80-4D40-ED80-F79A-B8EDF956196C}"/>
              </a:ext>
            </a:extLst>
          </p:cNvPr>
          <p:cNvSpPr>
            <a:spLocks noGrp="1" noChangeAspect="1"/>
          </p:cNvSpPr>
          <p:nvPr>
            <p:ph type="body" sz="quarter" idx="12" hasCustomPrompt="1"/>
          </p:nvPr>
        </p:nvSpPr>
        <p:spPr>
          <a:xfrm>
            <a:off x="7295012" y="5563247"/>
            <a:ext cx="4048298" cy="637789"/>
          </a:xfrm>
          <a:prstGeom prst="roundRect">
            <a:avLst>
              <a:gd name="adj" fmla="val 50000"/>
            </a:avLst>
          </a:prstGeom>
          <a:solidFill>
            <a:srgbClr val="FFB81B"/>
          </a:solidFill>
        </p:spPr>
        <p:txBody>
          <a:bodyPr wrap="square" lIns="288000" tIns="108000" bIns="108000" anchor="b" anchorCtr="0">
            <a:spAutoFit/>
          </a:bodyPr>
          <a:lstStyle>
            <a:lvl1pPr marL="0" indent="0" algn="r">
              <a:buNone/>
              <a:defRPr sz="1700">
                <a:solidFill>
                  <a:schemeClr val="tx2"/>
                </a:solidFill>
              </a:defRPr>
            </a:lvl1pPr>
            <a:lvl2pPr marL="457200" indent="0">
              <a:buNone/>
              <a:defRPr sz="1700">
                <a:solidFill>
                  <a:schemeClr val="tx2"/>
                </a:solidFill>
              </a:defRPr>
            </a:lvl2pPr>
            <a:lvl3pPr marL="914400" indent="0">
              <a:buNone/>
              <a:defRPr sz="1700">
                <a:solidFill>
                  <a:schemeClr val="tx2"/>
                </a:solidFill>
              </a:defRPr>
            </a:lvl3pPr>
            <a:lvl4pPr marL="1371600" indent="0">
              <a:buNone/>
              <a:defRPr sz="1700">
                <a:solidFill>
                  <a:schemeClr val="tx2"/>
                </a:solidFill>
              </a:defRPr>
            </a:lvl4pPr>
            <a:lvl5pPr marL="1828800" indent="0">
              <a:buNone/>
              <a:defRPr sz="1700">
                <a:solidFill>
                  <a:schemeClr val="tx2"/>
                </a:solidFill>
              </a:defRPr>
            </a:lvl5pPr>
          </a:lstStyle>
          <a:p>
            <a:pPr lvl="0"/>
            <a:r>
              <a:rPr lang="en-GB" dirty="0"/>
              <a:t>Date/name one line only</a:t>
            </a:r>
            <a:endParaRPr lang="en-US" dirty="0"/>
          </a:p>
        </p:txBody>
      </p:sp>
    </p:spTree>
    <p:extLst>
      <p:ext uri="{BB962C8B-B14F-4D97-AF65-F5344CB8AC3E}">
        <p14:creationId xmlns:p14="http://schemas.microsoft.com/office/powerpoint/2010/main" val="3682872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A530A275-DA54-7E18-0FF8-F34F65D132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459397" y="4057294"/>
            <a:ext cx="4882128" cy="4680603"/>
          </a:xfrm>
          <a:prstGeom prst="rect">
            <a:avLst/>
          </a:prstGeom>
        </p:spPr>
      </p:pic>
      <p:sp>
        <p:nvSpPr>
          <p:cNvPr id="11" name="Title 1">
            <a:extLst>
              <a:ext uri="{FF2B5EF4-FFF2-40B4-BE49-F238E27FC236}">
                <a16:creationId xmlns:a16="http://schemas.microsoft.com/office/drawing/2014/main" id="{A6B9519C-3FC3-CD7D-3A03-726071CB3EE5}"/>
              </a:ext>
            </a:extLst>
          </p:cNvPr>
          <p:cNvSpPr>
            <a:spLocks noGrp="1"/>
          </p:cNvSpPr>
          <p:nvPr>
            <p:ph type="title" hasCustomPrompt="1"/>
          </p:nvPr>
        </p:nvSpPr>
        <p:spPr>
          <a:xfrm>
            <a:off x="838200" y="365124"/>
            <a:ext cx="10515600" cy="1325563"/>
          </a:xfrm>
          <a:prstGeom prst="rect">
            <a:avLst/>
          </a:prstGeom>
        </p:spPr>
        <p:txBody>
          <a:bodyPr/>
          <a:lstStyle>
            <a:lvl1pPr>
              <a:defRPr sz="3600" b="1">
                <a:solidFill>
                  <a:schemeClr val="tx2"/>
                </a:solidFill>
              </a:defRPr>
            </a:lvl1pPr>
          </a:lstStyle>
          <a:p>
            <a:r>
              <a:rPr lang="en-GB" dirty="0"/>
              <a:t>Slide Title</a:t>
            </a:r>
            <a:endParaRPr lang="en-US" dirty="0"/>
          </a:p>
        </p:txBody>
      </p:sp>
      <p:sp>
        <p:nvSpPr>
          <p:cNvPr id="12" name="Content Placeholder 2">
            <a:extLst>
              <a:ext uri="{FF2B5EF4-FFF2-40B4-BE49-F238E27FC236}">
                <a16:creationId xmlns:a16="http://schemas.microsoft.com/office/drawing/2014/main" id="{6B1496D6-53B2-DD7D-5D35-8CC725EA1DF9}"/>
              </a:ext>
            </a:extLst>
          </p:cNvPr>
          <p:cNvSpPr>
            <a:spLocks noGrp="1"/>
          </p:cNvSpPr>
          <p:nvPr>
            <p:ph sz="half" idx="1" hasCustomPrompt="1"/>
          </p:nvPr>
        </p:nvSpPr>
        <p:spPr>
          <a:xfrm>
            <a:off x="838199" y="1825624"/>
            <a:ext cx="10515599" cy="4351338"/>
          </a:xfrm>
          <a:prstGeom prst="rect">
            <a:avLst/>
          </a:prstGeom>
        </p:spPr>
        <p:txBody>
          <a:bodyPr/>
          <a:lstStyle>
            <a:lvl1pPr>
              <a:defRPr>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Content</a:t>
            </a:r>
            <a:endParaRPr lang="en-US" dirty="0"/>
          </a:p>
        </p:txBody>
      </p:sp>
      <p:sp>
        <p:nvSpPr>
          <p:cNvPr id="2" name="Slide Number Placeholder 2">
            <a:extLst>
              <a:ext uri="{FF2B5EF4-FFF2-40B4-BE49-F238E27FC236}">
                <a16:creationId xmlns:a16="http://schemas.microsoft.com/office/drawing/2014/main" id="{7251F71F-43B9-2E9B-67BC-F62B81736A71}"/>
              </a:ext>
            </a:extLst>
          </p:cNvPr>
          <p:cNvSpPr>
            <a:spLocks noGrp="1"/>
          </p:cNvSpPr>
          <p:nvPr>
            <p:ph type="sldNum" sz="quarter" idx="11"/>
          </p:nvPr>
        </p:nvSpPr>
        <p:spPr>
          <a:xfrm>
            <a:off x="9067800" y="6215034"/>
            <a:ext cx="2743200" cy="365125"/>
          </a:xfrm>
          <a:prstGeom prst="rect">
            <a:avLst/>
          </a:prstGeom>
        </p:spPr>
        <p:txBody>
          <a:bodyPr/>
          <a:lstStyle>
            <a:lvl1pPr algn="r">
              <a:defRPr sz="1200">
                <a:solidFill>
                  <a:schemeClr val="tx1">
                    <a:lumMod val="75000"/>
                    <a:lumOff val="25000"/>
                  </a:schemeClr>
                </a:solidFill>
              </a:defRPr>
            </a:lvl1pPr>
          </a:lstStyle>
          <a:p>
            <a:fld id="{D26BAAAC-E2E6-5240-A1E8-423BA9521B93}" type="slidenum">
              <a:rPr lang="en-US" smtClean="0"/>
              <a:pPr/>
              <a:t>‹#›</a:t>
            </a:fld>
            <a:endParaRPr lang="en-US" dirty="0"/>
          </a:p>
        </p:txBody>
      </p:sp>
    </p:spTree>
    <p:extLst>
      <p:ext uri="{BB962C8B-B14F-4D97-AF65-F5344CB8AC3E}">
        <p14:creationId xmlns:p14="http://schemas.microsoft.com/office/powerpoint/2010/main" val="177682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9B1995-59E7-42AC-A980-0FD56FD845F0}" type="datetimeFigureOut">
              <a:rPr lang="en-GB" smtClean="0"/>
              <a:t>11/07/2024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B11F3E-0ED9-45AA-A606-87B63C0327C2}" type="slidenum">
              <a:rPr lang="en-GB" smtClean="0"/>
              <a:t>‹#›</a:t>
            </a:fld>
            <a:endParaRPr lang="en-GB" dirty="0"/>
          </a:p>
        </p:txBody>
      </p:sp>
    </p:spTree>
    <p:extLst>
      <p:ext uri="{BB962C8B-B14F-4D97-AF65-F5344CB8AC3E}">
        <p14:creationId xmlns:p14="http://schemas.microsoft.com/office/powerpoint/2010/main" val="424184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9B1995-59E7-42AC-A980-0FD56FD845F0}" type="datetimeFigureOut">
              <a:rPr lang="en-GB" smtClean="0"/>
              <a:t>11/07/2024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B11F3E-0ED9-45AA-A606-87B63C0327C2}" type="slidenum">
              <a:rPr lang="en-GB" smtClean="0"/>
              <a:t>‹#›</a:t>
            </a:fld>
            <a:endParaRPr lang="en-GB" dirty="0"/>
          </a:p>
        </p:txBody>
      </p:sp>
    </p:spTree>
    <p:extLst>
      <p:ext uri="{BB962C8B-B14F-4D97-AF65-F5344CB8AC3E}">
        <p14:creationId xmlns:p14="http://schemas.microsoft.com/office/powerpoint/2010/main" val="421788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9B1995-59E7-42AC-A980-0FD56FD845F0}" type="datetimeFigureOut">
              <a:rPr lang="en-GB" smtClean="0"/>
              <a:t>11/07/2024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B11F3E-0ED9-45AA-A606-87B63C0327C2}" type="slidenum">
              <a:rPr lang="en-GB" smtClean="0"/>
              <a:t>‹#›</a:t>
            </a:fld>
            <a:endParaRPr lang="en-GB" dirty="0"/>
          </a:p>
        </p:txBody>
      </p:sp>
    </p:spTree>
    <p:extLst>
      <p:ext uri="{BB962C8B-B14F-4D97-AF65-F5344CB8AC3E}">
        <p14:creationId xmlns:p14="http://schemas.microsoft.com/office/powerpoint/2010/main" val="372078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49B1995-59E7-42AC-A980-0FD56FD845F0}" type="datetimeFigureOut">
              <a:rPr lang="en-GB" smtClean="0"/>
              <a:t>11/07/2024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7B11F3E-0ED9-45AA-A606-87B63C0327C2}" type="slidenum">
              <a:rPr lang="en-GB" smtClean="0"/>
              <a:t>‹#›</a:t>
            </a:fld>
            <a:endParaRPr lang="en-GB" dirty="0"/>
          </a:p>
        </p:txBody>
      </p:sp>
    </p:spTree>
    <p:extLst>
      <p:ext uri="{BB962C8B-B14F-4D97-AF65-F5344CB8AC3E}">
        <p14:creationId xmlns:p14="http://schemas.microsoft.com/office/powerpoint/2010/main" val="318692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9B1995-59E7-42AC-A980-0FD56FD845F0}" type="datetimeFigureOut">
              <a:rPr lang="en-GB" smtClean="0"/>
              <a:t>11/07/2024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7B11F3E-0ED9-45AA-A606-87B63C0327C2}" type="slidenum">
              <a:rPr lang="en-GB" smtClean="0"/>
              <a:t>‹#›</a:t>
            </a:fld>
            <a:endParaRPr lang="en-GB" dirty="0"/>
          </a:p>
        </p:txBody>
      </p:sp>
    </p:spTree>
    <p:extLst>
      <p:ext uri="{BB962C8B-B14F-4D97-AF65-F5344CB8AC3E}">
        <p14:creationId xmlns:p14="http://schemas.microsoft.com/office/powerpoint/2010/main" val="45411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B1995-59E7-42AC-A980-0FD56FD845F0}" type="datetimeFigureOut">
              <a:rPr lang="en-GB" smtClean="0"/>
              <a:t>11/07/2024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7B11F3E-0ED9-45AA-A606-87B63C0327C2}" type="slidenum">
              <a:rPr lang="en-GB" smtClean="0"/>
              <a:t>‹#›</a:t>
            </a:fld>
            <a:endParaRPr lang="en-GB" dirty="0"/>
          </a:p>
        </p:txBody>
      </p:sp>
    </p:spTree>
    <p:extLst>
      <p:ext uri="{BB962C8B-B14F-4D97-AF65-F5344CB8AC3E}">
        <p14:creationId xmlns:p14="http://schemas.microsoft.com/office/powerpoint/2010/main" val="268081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9B1995-59E7-42AC-A980-0FD56FD845F0}" type="datetimeFigureOut">
              <a:rPr lang="en-GB" smtClean="0"/>
              <a:t>11/07/2024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B11F3E-0ED9-45AA-A606-87B63C0327C2}" type="slidenum">
              <a:rPr lang="en-GB" smtClean="0"/>
              <a:t>‹#›</a:t>
            </a:fld>
            <a:endParaRPr lang="en-GB" dirty="0"/>
          </a:p>
        </p:txBody>
      </p:sp>
    </p:spTree>
    <p:extLst>
      <p:ext uri="{BB962C8B-B14F-4D97-AF65-F5344CB8AC3E}">
        <p14:creationId xmlns:p14="http://schemas.microsoft.com/office/powerpoint/2010/main" val="972448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9B1995-59E7-42AC-A980-0FD56FD845F0}" type="datetimeFigureOut">
              <a:rPr lang="en-GB" smtClean="0"/>
              <a:t>11/07/2024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B11F3E-0ED9-45AA-A606-87B63C0327C2}" type="slidenum">
              <a:rPr lang="en-GB" smtClean="0"/>
              <a:t>‹#›</a:t>
            </a:fld>
            <a:endParaRPr lang="en-GB" dirty="0"/>
          </a:p>
        </p:txBody>
      </p:sp>
    </p:spTree>
    <p:extLst>
      <p:ext uri="{BB962C8B-B14F-4D97-AF65-F5344CB8AC3E}">
        <p14:creationId xmlns:p14="http://schemas.microsoft.com/office/powerpoint/2010/main" val="220680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B1995-59E7-42AC-A980-0FD56FD845F0}" type="datetimeFigureOut">
              <a:rPr lang="en-GB" smtClean="0"/>
              <a:t>11/07/2024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11F3E-0ED9-45AA-A606-87B63C0327C2}" type="slidenum">
              <a:rPr lang="en-GB" smtClean="0"/>
              <a:t>‹#›</a:t>
            </a:fld>
            <a:endParaRPr lang="en-GB" dirty="0"/>
          </a:p>
        </p:txBody>
      </p:sp>
    </p:spTree>
    <p:extLst>
      <p:ext uri="{BB962C8B-B14F-4D97-AF65-F5344CB8AC3E}">
        <p14:creationId xmlns:p14="http://schemas.microsoft.com/office/powerpoint/2010/main" val="379100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2.bin"/><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3.bin"/><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mailto:nclicb.cypcicrequests@nhs.net"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mailto:nclicb.cicchcauthorisationrequests@nhs.net"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mailto:nclccg.cicchcauthorisationrequests@nhs.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A8794B-63AA-1C73-99F6-CE12412A418F}"/>
              </a:ext>
            </a:extLst>
          </p:cNvPr>
          <p:cNvSpPr>
            <a:spLocks noGrp="1"/>
          </p:cNvSpPr>
          <p:nvPr>
            <p:ph type="title"/>
          </p:nvPr>
        </p:nvSpPr>
        <p:spPr>
          <a:xfrm>
            <a:off x="6745867" y="3303901"/>
            <a:ext cx="4597443" cy="2047412"/>
          </a:xfrm>
        </p:spPr>
        <p:txBody>
          <a:bodyPr/>
          <a:lstStyle/>
          <a:p>
            <a:r>
              <a:rPr lang="en-US" sz="2400" b="1" dirty="0">
                <a:solidFill>
                  <a:srgbClr val="0070C0"/>
                </a:solidFill>
                <a:latin typeface="Arial" panose="020B0604020202020204" pitchFamily="34" charset="0"/>
                <a:cs typeface="Arial" panose="020B0604020202020204" pitchFamily="34" charset="0"/>
              </a:rPr>
              <a:t>Generic Personal Health Budget (PHB) Processes</a:t>
            </a:r>
            <a:br>
              <a:rPr lang="en-US" sz="2400" b="1" dirty="0">
                <a:solidFill>
                  <a:srgbClr val="0070C0"/>
                </a:solidFill>
                <a:latin typeface="Arial" panose="020B0604020202020204" pitchFamily="34" charset="0"/>
                <a:cs typeface="Arial" panose="020B0604020202020204" pitchFamily="34" charset="0"/>
              </a:rPr>
            </a:br>
            <a:br>
              <a:rPr lang="en-US" sz="2400" b="1" dirty="0">
                <a:solidFill>
                  <a:srgbClr val="0070C0"/>
                </a:solidFill>
                <a:latin typeface="Arial" panose="020B0604020202020204" pitchFamily="34" charset="0"/>
                <a:cs typeface="Arial" panose="020B0604020202020204" pitchFamily="34" charset="0"/>
              </a:rPr>
            </a:br>
            <a:r>
              <a:rPr lang="en-US" sz="2400" b="1" dirty="0">
                <a:solidFill>
                  <a:srgbClr val="0070C0"/>
                </a:solidFill>
                <a:latin typeface="Arial" panose="020B0604020202020204" pitchFamily="34" charset="0"/>
                <a:cs typeface="Arial" panose="020B0604020202020204" pitchFamily="34" charset="0"/>
              </a:rPr>
              <a:t>Mental Health PHB Process</a:t>
            </a:r>
            <a:br>
              <a:rPr lang="en-US" sz="2400" b="1" dirty="0">
                <a:solidFill>
                  <a:srgbClr val="0070C0"/>
                </a:solidFill>
                <a:latin typeface="Arial" panose="020B0604020202020204" pitchFamily="34" charset="0"/>
                <a:cs typeface="Arial" panose="020B0604020202020204" pitchFamily="34" charset="0"/>
              </a:rPr>
            </a:br>
            <a:r>
              <a:rPr lang="en-US" sz="2400" b="1" dirty="0">
                <a:solidFill>
                  <a:srgbClr val="0070C0"/>
                </a:solidFill>
                <a:latin typeface="Arial" panose="020B0604020202020204" pitchFamily="34" charset="0"/>
                <a:cs typeface="Arial" panose="020B0604020202020204" pitchFamily="34" charset="0"/>
              </a:rPr>
              <a:t> </a:t>
            </a:r>
            <a:br>
              <a:rPr lang="en-US" sz="2400" b="1" dirty="0">
                <a:solidFill>
                  <a:srgbClr val="0070C0"/>
                </a:solidFill>
                <a:latin typeface="Arial" panose="020B0604020202020204" pitchFamily="34" charset="0"/>
                <a:cs typeface="Arial" panose="020B0604020202020204" pitchFamily="34" charset="0"/>
              </a:rPr>
            </a:br>
            <a:r>
              <a:rPr lang="en-US" sz="2400" b="1" dirty="0">
                <a:solidFill>
                  <a:srgbClr val="0070C0"/>
                </a:solidFill>
                <a:latin typeface="Arial" panose="020B0604020202020204" pitchFamily="34" charset="0"/>
                <a:cs typeface="Arial" panose="020B0604020202020204" pitchFamily="34" charset="0"/>
              </a:rPr>
              <a:t>Learning Disabilities and Autism PHB Process</a:t>
            </a:r>
            <a:br>
              <a:rPr lang="en-US" sz="2400" b="1" dirty="0">
                <a:solidFill>
                  <a:srgbClr val="0070C0"/>
                </a:solidFill>
                <a:latin typeface="Arial" panose="020B0604020202020204" pitchFamily="34" charset="0"/>
                <a:cs typeface="Arial" panose="020B0604020202020204" pitchFamily="34" charset="0"/>
              </a:rPr>
            </a:br>
            <a:br>
              <a:rPr lang="en-US" sz="2400" b="1" dirty="0">
                <a:solidFill>
                  <a:srgbClr val="0070C0"/>
                </a:solidFill>
                <a:latin typeface="Arial" panose="020B0604020202020204" pitchFamily="34" charset="0"/>
                <a:cs typeface="Arial" panose="020B0604020202020204" pitchFamily="34" charset="0"/>
              </a:rPr>
            </a:br>
            <a:r>
              <a:rPr lang="en-US" sz="2400" b="1" dirty="0">
                <a:solidFill>
                  <a:srgbClr val="0070C0"/>
                </a:solidFill>
                <a:latin typeface="Arial" panose="020B0604020202020204" pitchFamily="34" charset="0"/>
                <a:cs typeface="Arial" panose="020B0604020202020204" pitchFamily="34" charset="0"/>
              </a:rPr>
              <a:t>Children’s PHB Processes </a:t>
            </a:r>
          </a:p>
        </p:txBody>
      </p:sp>
      <p:sp>
        <p:nvSpPr>
          <p:cNvPr id="5" name="Text Placeholder 4">
            <a:extLst>
              <a:ext uri="{FF2B5EF4-FFF2-40B4-BE49-F238E27FC236}">
                <a16:creationId xmlns:a16="http://schemas.microsoft.com/office/drawing/2014/main" id="{DA74DFF7-A7F5-4A31-EE20-A3F754F7648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86499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5AEE700-83BD-F1D6-25C7-7D3CBA0ED104}"/>
              </a:ext>
            </a:extLst>
          </p:cNvPr>
          <p:cNvGrpSpPr/>
          <p:nvPr/>
        </p:nvGrpSpPr>
        <p:grpSpPr>
          <a:xfrm>
            <a:off x="7684709" y="1210681"/>
            <a:ext cx="1487238" cy="4987501"/>
            <a:chOff x="1450247" y="989132"/>
            <a:chExt cx="1133685" cy="4991382"/>
          </a:xfrm>
          <a:solidFill>
            <a:schemeClr val="accent2">
              <a:lumMod val="60000"/>
              <a:lumOff val="40000"/>
            </a:schemeClr>
          </a:solidFill>
        </p:grpSpPr>
        <p:sp>
          <p:nvSpPr>
            <p:cNvPr id="5" name="Bent-Up Arrow 25">
              <a:extLst>
                <a:ext uri="{FF2B5EF4-FFF2-40B4-BE49-F238E27FC236}">
                  <a16:creationId xmlns:a16="http://schemas.microsoft.com/office/drawing/2014/main" id="{C5392A42-0F1C-7FD1-EB37-05F1878A7861}"/>
                </a:ext>
              </a:extLst>
            </p:cNvPr>
            <p:cNvSpPr/>
            <p:nvPr/>
          </p:nvSpPr>
          <p:spPr>
            <a:xfrm>
              <a:off x="1450247" y="1103936"/>
              <a:ext cx="840481" cy="4876578"/>
            </a:xfrm>
            <a:prstGeom prst="bentUpArrow">
              <a:avLst>
                <a:gd name="adj1" fmla="val 25000"/>
                <a:gd name="adj2" fmla="val 25000"/>
                <a:gd name="adj3" fmla="val 0"/>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dirty="0"/>
            </a:p>
          </p:txBody>
        </p:sp>
        <p:sp>
          <p:nvSpPr>
            <p:cNvPr id="7" name="Right Arrow 26">
              <a:extLst>
                <a:ext uri="{FF2B5EF4-FFF2-40B4-BE49-F238E27FC236}">
                  <a16:creationId xmlns:a16="http://schemas.microsoft.com/office/drawing/2014/main" id="{567AAAAE-FDC6-6FE6-4EC0-DAFD1196F532}"/>
                </a:ext>
              </a:extLst>
            </p:cNvPr>
            <p:cNvSpPr/>
            <p:nvPr/>
          </p:nvSpPr>
          <p:spPr>
            <a:xfrm>
              <a:off x="2027445" y="989132"/>
              <a:ext cx="556487" cy="416921"/>
            </a:xfrm>
            <a:prstGeom prst="rightArrow">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dirty="0"/>
            </a:p>
          </p:txBody>
        </p:sp>
      </p:grpSp>
      <p:sp>
        <p:nvSpPr>
          <p:cNvPr id="6" name="Text Placeholder 3">
            <a:extLst>
              <a:ext uri="{FF2B5EF4-FFF2-40B4-BE49-F238E27FC236}">
                <a16:creationId xmlns:a16="http://schemas.microsoft.com/office/drawing/2014/main" id="{F4AC3091-E069-724D-8C2C-11230053BF76}"/>
              </a:ext>
            </a:extLst>
          </p:cNvPr>
          <p:cNvSpPr>
            <a:spLocks noGrp="1"/>
          </p:cNvSpPr>
          <p:nvPr>
            <p:ph type="body" sz="quarter" idx="10"/>
          </p:nvPr>
        </p:nvSpPr>
        <p:spPr>
          <a:xfrm>
            <a:off x="260361" y="288966"/>
            <a:ext cx="10569315" cy="493376"/>
          </a:xfrm>
          <a:ln>
            <a:noFill/>
          </a:ln>
        </p:spPr>
        <p:txBody>
          <a:bodyPr>
            <a:normAutofit/>
          </a:bodyPr>
          <a:lstStyle/>
          <a:p>
            <a:r>
              <a:rPr lang="en-GB" sz="1600" b="1" u="sng" dirty="0"/>
              <a:t>Generic PHB Quarterly Money Management Monitoring Process </a:t>
            </a:r>
          </a:p>
        </p:txBody>
      </p:sp>
      <p:pic>
        <p:nvPicPr>
          <p:cNvPr id="23" name="Picture 22"/>
          <p:cNvPicPr>
            <a:picLocks noChangeAspect="1"/>
          </p:cNvPicPr>
          <p:nvPr/>
        </p:nvPicPr>
        <p:blipFill>
          <a:blip r:embed="rId3"/>
          <a:stretch>
            <a:fillRect/>
          </a:stretch>
        </p:blipFill>
        <p:spPr>
          <a:xfrm>
            <a:off x="10039210" y="87469"/>
            <a:ext cx="1830306" cy="648913"/>
          </a:xfrm>
          <a:prstGeom prst="rect">
            <a:avLst/>
          </a:prstGeom>
        </p:spPr>
      </p:pic>
      <p:grpSp>
        <p:nvGrpSpPr>
          <p:cNvPr id="24" name="Group 23"/>
          <p:cNvGrpSpPr/>
          <p:nvPr/>
        </p:nvGrpSpPr>
        <p:grpSpPr>
          <a:xfrm>
            <a:off x="3389032" y="1210681"/>
            <a:ext cx="1278446" cy="4987501"/>
            <a:chOff x="1450247" y="989132"/>
            <a:chExt cx="1133685" cy="4991382"/>
          </a:xfrm>
          <a:solidFill>
            <a:schemeClr val="bg2">
              <a:lumMod val="75000"/>
            </a:schemeClr>
          </a:solidFill>
        </p:grpSpPr>
        <p:sp>
          <p:nvSpPr>
            <p:cNvPr id="26" name="Bent-Up Arrow 25"/>
            <p:cNvSpPr/>
            <p:nvPr/>
          </p:nvSpPr>
          <p:spPr>
            <a:xfrm>
              <a:off x="1450247" y="1103936"/>
              <a:ext cx="840481" cy="4876578"/>
            </a:xfrm>
            <a:prstGeom prst="bentUpArrow">
              <a:avLst>
                <a:gd name="adj1" fmla="val 25000"/>
                <a:gd name="adj2" fmla="val 25000"/>
                <a:gd name="adj3" fmla="val 0"/>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dirty="0"/>
            </a:p>
          </p:txBody>
        </p:sp>
        <p:sp>
          <p:nvSpPr>
            <p:cNvPr id="27" name="Right Arrow 26"/>
            <p:cNvSpPr/>
            <p:nvPr/>
          </p:nvSpPr>
          <p:spPr>
            <a:xfrm>
              <a:off x="2027445" y="989132"/>
              <a:ext cx="556487" cy="416921"/>
            </a:xfrm>
            <a:prstGeom prst="rightArrow">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dirty="0"/>
            </a:p>
          </p:txBody>
        </p:sp>
      </p:grpSp>
      <p:cxnSp>
        <p:nvCxnSpPr>
          <p:cNvPr id="33" name="Straight Arrow Connector 32"/>
          <p:cNvCxnSpPr/>
          <p:nvPr/>
        </p:nvCxnSpPr>
        <p:spPr>
          <a:xfrm flipV="1">
            <a:off x="2309936" y="-152046"/>
            <a:ext cx="464100" cy="17556"/>
          </a:xfrm>
          <a:prstGeom prst="straightConnector1">
            <a:avLst/>
          </a:prstGeom>
          <a:solidFill>
            <a:srgbClr val="B889DB"/>
          </a:solidFill>
          <a:ln w="38100">
            <a:noFill/>
            <a:tailEnd type="triangle"/>
          </a:ln>
        </p:spPr>
        <p:style>
          <a:lnRef idx="1">
            <a:schemeClr val="accent1"/>
          </a:lnRef>
          <a:fillRef idx="0">
            <a:schemeClr val="accent1"/>
          </a:fillRef>
          <a:effectRef idx="0">
            <a:schemeClr val="accent1"/>
          </a:effectRef>
          <a:fontRef idx="minor">
            <a:schemeClr val="tx1"/>
          </a:fontRef>
        </p:style>
      </p:cxnSp>
      <p:sp>
        <p:nvSpPr>
          <p:cNvPr id="34" name="Flowchart: Process 33"/>
          <p:cNvSpPr/>
          <p:nvPr/>
        </p:nvSpPr>
        <p:spPr>
          <a:xfrm>
            <a:off x="175292" y="827553"/>
            <a:ext cx="1498060" cy="2285344"/>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Provider will email quarterly KPI monitoring report to PHB mailbox at: </a:t>
            </a:r>
          </a:p>
          <a:p>
            <a:pPr algn="ctr"/>
            <a:r>
              <a:rPr lang="en-GB" sz="1200" b="1" u="sng" dirty="0">
                <a:solidFill>
                  <a:srgbClr val="0070C0"/>
                </a:solidFill>
              </a:rPr>
              <a:t>nclicb.personalhealthbudgets@nhs.net </a:t>
            </a:r>
          </a:p>
        </p:txBody>
      </p:sp>
      <p:grpSp>
        <p:nvGrpSpPr>
          <p:cNvPr id="35" name="Group 34"/>
          <p:cNvGrpSpPr/>
          <p:nvPr/>
        </p:nvGrpSpPr>
        <p:grpSpPr>
          <a:xfrm>
            <a:off x="4485746" y="-1856046"/>
            <a:ext cx="1231153" cy="2337332"/>
            <a:chOff x="5929956" y="3663710"/>
            <a:chExt cx="1231153" cy="2337332"/>
          </a:xfrm>
        </p:grpSpPr>
        <p:cxnSp>
          <p:nvCxnSpPr>
            <p:cNvPr id="37" name="Straight Arrow Connector 36"/>
            <p:cNvCxnSpPr/>
            <p:nvPr/>
          </p:nvCxnSpPr>
          <p:spPr>
            <a:xfrm>
              <a:off x="6611997" y="3749114"/>
              <a:ext cx="361673" cy="485758"/>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611997" y="5987659"/>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929956" y="3663710"/>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grpSp>
      <p:sp>
        <p:nvSpPr>
          <p:cNvPr id="42" name="Flowchart: Process 41"/>
          <p:cNvSpPr/>
          <p:nvPr/>
        </p:nvSpPr>
        <p:spPr>
          <a:xfrm>
            <a:off x="4667478" y="790899"/>
            <a:ext cx="3499369" cy="1478356"/>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PHB Officer places the KPI monitoring report on the </a:t>
            </a:r>
          </a:p>
          <a:p>
            <a:pPr algn="ctr"/>
            <a:r>
              <a:rPr lang="en-GB" sz="1200" dirty="0">
                <a:solidFill>
                  <a:schemeClr val="tx1"/>
                </a:solidFill>
              </a:rPr>
              <a:t>PHB Panel Agenda for: </a:t>
            </a:r>
          </a:p>
          <a:p>
            <a:pPr algn="ctr"/>
            <a:r>
              <a:rPr lang="en-GB" sz="1200" dirty="0">
                <a:solidFill>
                  <a:schemeClr val="tx1"/>
                </a:solidFill>
              </a:rPr>
              <a:t>1) Noting,</a:t>
            </a:r>
          </a:p>
          <a:p>
            <a:pPr algn="ctr"/>
            <a:r>
              <a:rPr lang="en-GB" sz="1200" dirty="0">
                <a:solidFill>
                  <a:schemeClr val="tx1"/>
                </a:solidFill>
              </a:rPr>
              <a:t>2) To handle issues, </a:t>
            </a:r>
          </a:p>
          <a:p>
            <a:pPr algn="ctr"/>
            <a:r>
              <a:rPr lang="en-GB" sz="1200" dirty="0">
                <a:solidFill>
                  <a:schemeClr val="tx1"/>
                </a:solidFill>
              </a:rPr>
              <a:t>3) Decide upon clawback action</a:t>
            </a:r>
          </a:p>
          <a:p>
            <a:pPr algn="ctr"/>
            <a:r>
              <a:rPr lang="en-GB" sz="1200" dirty="0">
                <a:solidFill>
                  <a:schemeClr val="tx1"/>
                </a:solidFill>
              </a:rPr>
              <a:t>4)To escalate issues to ICB Case Management Team for action</a:t>
            </a:r>
          </a:p>
        </p:txBody>
      </p:sp>
      <p:sp>
        <p:nvSpPr>
          <p:cNvPr id="43" name="Flowchart: Process 42"/>
          <p:cNvSpPr/>
          <p:nvPr/>
        </p:nvSpPr>
        <p:spPr>
          <a:xfrm>
            <a:off x="4738862" y="2642361"/>
            <a:ext cx="3427985" cy="1292587"/>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PHB Officer on Caretrack, under the PHB individual’s record, upload the PHB KPI monitoring report, PHB Panel decision to the ‘PHB Audit’ folder, and add the date. </a:t>
            </a:r>
          </a:p>
          <a:p>
            <a:pPr algn="ctr"/>
            <a:r>
              <a:rPr lang="en-GB" sz="1200" dirty="0">
                <a:solidFill>
                  <a:schemeClr val="tx1"/>
                </a:solidFill>
              </a:rPr>
              <a:t> </a:t>
            </a:r>
          </a:p>
          <a:p>
            <a:pPr algn="ctr"/>
            <a:r>
              <a:rPr lang="en-GB" sz="1200" dirty="0">
                <a:solidFill>
                  <a:schemeClr val="tx1"/>
                </a:solidFill>
              </a:rPr>
              <a:t>PHB Officer will also escalate the PHB Panel decision to the Case Management Team for action </a:t>
            </a:r>
            <a:endParaRPr lang="en-GB" sz="1200" dirty="0">
              <a:solidFill>
                <a:srgbClr val="C00000"/>
              </a:solidFill>
            </a:endParaRPr>
          </a:p>
        </p:txBody>
      </p:sp>
      <p:sp>
        <p:nvSpPr>
          <p:cNvPr id="44" name="Flowchart: Process 43"/>
          <p:cNvSpPr/>
          <p:nvPr/>
        </p:nvSpPr>
        <p:spPr>
          <a:xfrm>
            <a:off x="257997" y="4027384"/>
            <a:ext cx="3244839" cy="935085"/>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PHB Officer will receive the KPI monitoring report and send to Invoice Team for review </a:t>
            </a:r>
          </a:p>
          <a:p>
            <a:pPr algn="ctr"/>
            <a:endParaRPr lang="en-GB" sz="1200" dirty="0">
              <a:solidFill>
                <a:srgbClr val="C00000"/>
              </a:solidFill>
            </a:endParaRPr>
          </a:p>
        </p:txBody>
      </p:sp>
      <p:sp>
        <p:nvSpPr>
          <p:cNvPr id="45" name="Flowchart: Process 44"/>
          <p:cNvSpPr/>
          <p:nvPr/>
        </p:nvSpPr>
        <p:spPr>
          <a:xfrm>
            <a:off x="4738861" y="4183970"/>
            <a:ext cx="3539899" cy="241415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Case Management Team take the necessary actions including decision on the amount of clawback  </a:t>
            </a:r>
          </a:p>
          <a:p>
            <a:pPr algn="ctr"/>
            <a:r>
              <a:rPr lang="en-GB" sz="1200" dirty="0">
                <a:solidFill>
                  <a:schemeClr val="tx1"/>
                </a:solidFill>
              </a:rPr>
              <a:t> </a:t>
            </a:r>
            <a:r>
              <a:rPr lang="en-GB" sz="1200" dirty="0">
                <a:solidFill>
                  <a:srgbClr val="C00000"/>
                </a:solidFill>
              </a:rPr>
              <a:t>(When arriving at an amount to clawback, please liaise with the PHB individual to ensure that sufficient funds remain to pay for respite activity and consumable costs; client must have at least 8 weeks of funds to pay for their care and support needs) </a:t>
            </a:r>
          </a:p>
          <a:p>
            <a:pPr algn="ctr"/>
            <a:r>
              <a:rPr lang="en-GB" sz="1200" dirty="0">
                <a:solidFill>
                  <a:schemeClr val="tx1"/>
                </a:solidFill>
              </a:rPr>
              <a:t>When actions are complete or there is an issue, email the PHB Team’s mailbox on </a:t>
            </a:r>
            <a:r>
              <a:rPr lang="en-GB" sz="1200" b="1" dirty="0">
                <a:solidFill>
                  <a:srgbClr val="0070C0"/>
                </a:solidFill>
              </a:rPr>
              <a:t>nclicb.personalhealthbudgets@nhs.net</a:t>
            </a:r>
            <a:r>
              <a:rPr lang="en-GB" sz="1200" dirty="0">
                <a:solidFill>
                  <a:schemeClr val="tx1"/>
                </a:solidFill>
              </a:rPr>
              <a:t> to let them know.</a:t>
            </a:r>
          </a:p>
        </p:txBody>
      </p:sp>
      <p:sp>
        <p:nvSpPr>
          <p:cNvPr id="48" name="Down Arrow 47"/>
          <p:cNvSpPr/>
          <p:nvPr/>
        </p:nvSpPr>
        <p:spPr>
          <a:xfrm>
            <a:off x="867826" y="3234046"/>
            <a:ext cx="225861" cy="222449"/>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Down Arrow 49"/>
          <p:cNvSpPr/>
          <p:nvPr/>
        </p:nvSpPr>
        <p:spPr>
          <a:xfrm>
            <a:off x="6475982" y="2243915"/>
            <a:ext cx="213722" cy="226571"/>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4" name="Group 53"/>
          <p:cNvGrpSpPr/>
          <p:nvPr/>
        </p:nvGrpSpPr>
        <p:grpSpPr>
          <a:xfrm>
            <a:off x="10573414" y="4913675"/>
            <a:ext cx="1449206" cy="1871108"/>
            <a:chOff x="10625327" y="2210203"/>
            <a:chExt cx="1540958" cy="2260934"/>
          </a:xfrm>
        </p:grpSpPr>
        <p:sp>
          <p:nvSpPr>
            <p:cNvPr id="55" name="Flowchart: Process 54"/>
            <p:cNvSpPr/>
            <p:nvPr/>
          </p:nvSpPr>
          <p:spPr>
            <a:xfrm>
              <a:off x="10625328" y="2757948"/>
              <a:ext cx="1540957" cy="315340"/>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Team</a:t>
              </a:r>
            </a:p>
          </p:txBody>
        </p:sp>
        <p:sp>
          <p:nvSpPr>
            <p:cNvPr id="56" name="Flowchart: Process 55"/>
            <p:cNvSpPr/>
            <p:nvPr/>
          </p:nvSpPr>
          <p:spPr>
            <a:xfrm>
              <a:off x="10625327" y="3173301"/>
              <a:ext cx="1540957" cy="324084"/>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Provider </a:t>
              </a:r>
            </a:p>
          </p:txBody>
        </p:sp>
        <p:sp>
          <p:nvSpPr>
            <p:cNvPr id="57" name="Flowchart: Process 56"/>
            <p:cNvSpPr/>
            <p:nvPr/>
          </p:nvSpPr>
          <p:spPr>
            <a:xfrm>
              <a:off x="10625329" y="2210203"/>
              <a:ext cx="1540956" cy="42232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ICB Case Management Team</a:t>
              </a:r>
            </a:p>
          </p:txBody>
        </p:sp>
        <p:sp>
          <p:nvSpPr>
            <p:cNvPr id="58" name="Flowchart: Process 57"/>
            <p:cNvSpPr/>
            <p:nvPr/>
          </p:nvSpPr>
          <p:spPr>
            <a:xfrm>
              <a:off x="10640649" y="3597396"/>
              <a:ext cx="1525635" cy="338526"/>
            </a:xfrm>
            <a:prstGeom prst="flowChartProces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 CIC Invoice Team</a:t>
              </a:r>
            </a:p>
          </p:txBody>
        </p:sp>
        <p:sp>
          <p:nvSpPr>
            <p:cNvPr id="59" name="Flowchart: Process 58"/>
            <p:cNvSpPr/>
            <p:nvPr/>
          </p:nvSpPr>
          <p:spPr>
            <a:xfrm>
              <a:off x="10672934" y="4051288"/>
              <a:ext cx="1493350" cy="419849"/>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noFill/>
                </a:rPr>
                <a:t> </a:t>
              </a:r>
              <a:r>
                <a:rPr lang="en-GB" sz="1200" dirty="0">
                  <a:solidFill>
                    <a:schemeClr val="tx1"/>
                  </a:solidFill>
                </a:rPr>
                <a:t>PHB Panel</a:t>
              </a:r>
            </a:p>
          </p:txBody>
        </p:sp>
      </p:grpSp>
      <p:sp>
        <p:nvSpPr>
          <p:cNvPr id="60" name="TextBox 59"/>
          <p:cNvSpPr txBox="1"/>
          <p:nvPr/>
        </p:nvSpPr>
        <p:spPr>
          <a:xfrm>
            <a:off x="10463043" y="4558722"/>
            <a:ext cx="1669946" cy="276999"/>
          </a:xfrm>
          <a:prstGeom prst="rect">
            <a:avLst/>
          </a:prstGeom>
          <a:noFill/>
          <a:ln>
            <a:noFill/>
          </a:ln>
        </p:spPr>
        <p:txBody>
          <a:bodyPr wrap="square" rtlCol="0">
            <a:spAutoFit/>
          </a:bodyPr>
          <a:lstStyle/>
          <a:p>
            <a:pPr algn="ctr"/>
            <a:r>
              <a:rPr lang="en-GB" sz="1200" b="1" dirty="0"/>
              <a:t>COLOUR KEY</a:t>
            </a:r>
          </a:p>
        </p:txBody>
      </p:sp>
      <p:sp>
        <p:nvSpPr>
          <p:cNvPr id="61" name="Down Arrow 60"/>
          <p:cNvSpPr/>
          <p:nvPr/>
        </p:nvSpPr>
        <p:spPr>
          <a:xfrm>
            <a:off x="1619803" y="4944216"/>
            <a:ext cx="213722" cy="226571"/>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Down Arrow 61"/>
          <p:cNvSpPr/>
          <p:nvPr/>
        </p:nvSpPr>
        <p:spPr>
          <a:xfrm>
            <a:off x="6465020" y="3957399"/>
            <a:ext cx="213722" cy="226571"/>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Flowchart: Process 39"/>
          <p:cNvSpPr/>
          <p:nvPr/>
        </p:nvSpPr>
        <p:spPr>
          <a:xfrm>
            <a:off x="260362" y="5291936"/>
            <a:ext cx="3128670" cy="1289709"/>
          </a:xfrm>
          <a:prstGeom prst="flowChartProces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Invoice Team review the KPI monitoring report, and prepare report for PHB Panel Agenda</a:t>
            </a:r>
          </a:p>
        </p:txBody>
      </p:sp>
      <p:sp>
        <p:nvSpPr>
          <p:cNvPr id="2" name="TextBox 1"/>
          <p:cNvSpPr txBox="1"/>
          <p:nvPr/>
        </p:nvSpPr>
        <p:spPr>
          <a:xfrm>
            <a:off x="8959114" y="4887525"/>
            <a:ext cx="1515886" cy="1477328"/>
          </a:xfrm>
          <a:prstGeom prst="rect">
            <a:avLst/>
          </a:prstGeom>
          <a:solidFill>
            <a:schemeClr val="accent6">
              <a:lumMod val="40000"/>
              <a:lumOff val="60000"/>
            </a:schemeClr>
          </a:solidFill>
          <a:ln w="28575">
            <a:solidFill>
              <a:schemeClr val="tx1"/>
            </a:solidFill>
            <a:prstDash val="sysDash"/>
          </a:ln>
        </p:spPr>
        <p:txBody>
          <a:bodyPr wrap="square" rtlCol="0">
            <a:spAutoFit/>
          </a:bodyPr>
          <a:lstStyle/>
          <a:p>
            <a:r>
              <a:rPr lang="en-GB" sz="1200" b="1" u="sng" dirty="0"/>
              <a:t>PROVIDER</a:t>
            </a:r>
          </a:p>
          <a:p>
            <a:endParaRPr lang="en-GB" sz="1200" b="1" u="sng" dirty="0"/>
          </a:p>
          <a:p>
            <a:pPr marL="285750" indent="-285750">
              <a:buFont typeface="Arial" panose="020B0604020202020204" pitchFamily="34" charset="0"/>
              <a:buChar char="•"/>
            </a:pPr>
            <a:r>
              <a:rPr lang="en-GB" sz="1200" b="1" dirty="0"/>
              <a:t>Provider </a:t>
            </a:r>
          </a:p>
          <a:p>
            <a:pPr marL="285750" indent="-285750">
              <a:buFont typeface="Arial" panose="020B0604020202020204" pitchFamily="34" charset="0"/>
              <a:buChar char="•"/>
            </a:pPr>
            <a:r>
              <a:rPr lang="en-GB" sz="1200" b="1" dirty="0"/>
              <a:t>Local Authority (Integrated Budgets)</a:t>
            </a:r>
          </a:p>
          <a:p>
            <a:endParaRPr lang="en-GB" dirty="0"/>
          </a:p>
        </p:txBody>
      </p:sp>
      <p:cxnSp>
        <p:nvCxnSpPr>
          <p:cNvPr id="52" name="Straight Arrow Connector 51"/>
          <p:cNvCxnSpPr/>
          <p:nvPr/>
        </p:nvCxnSpPr>
        <p:spPr>
          <a:xfrm flipV="1">
            <a:off x="2540077" y="-1153320"/>
            <a:ext cx="464100" cy="12836"/>
          </a:xfrm>
          <a:prstGeom prst="straightConnector1">
            <a:avLst/>
          </a:prstGeom>
          <a:solidFill>
            <a:srgbClr val="B889DB"/>
          </a:solidFill>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3979340" y="-152046"/>
            <a:ext cx="464100" cy="13969"/>
          </a:xfrm>
          <a:prstGeom prst="straightConnector1">
            <a:avLst/>
          </a:prstGeom>
          <a:solidFill>
            <a:srgbClr val="92D050"/>
          </a:solidFill>
          <a:ln w="38100">
            <a:noFill/>
            <a:tailEnd type="triangle"/>
          </a:ln>
        </p:spPr>
        <p:style>
          <a:lnRef idx="1">
            <a:schemeClr val="accent1"/>
          </a:lnRef>
          <a:fillRef idx="0">
            <a:schemeClr val="accent1"/>
          </a:fillRef>
          <a:effectRef idx="0">
            <a:schemeClr val="accent1"/>
          </a:effectRef>
          <a:fontRef idx="minor">
            <a:schemeClr val="tx1"/>
          </a:fontRef>
        </p:style>
      </p:cxnSp>
      <p:sp>
        <p:nvSpPr>
          <p:cNvPr id="66" name="Flowchart: Process 65"/>
          <p:cNvSpPr/>
          <p:nvPr/>
        </p:nvSpPr>
        <p:spPr>
          <a:xfrm>
            <a:off x="1948417" y="803256"/>
            <a:ext cx="1673749" cy="2334394"/>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‘Children’s Continuing Care Commissioners (non Provider PHBs) will email  quarterly KPI monitoring report to the PHB mailbox at: </a:t>
            </a:r>
            <a:r>
              <a:rPr lang="en-GB" sz="1100" b="1" u="sng" dirty="0">
                <a:solidFill>
                  <a:srgbClr val="0070C0"/>
                </a:solidFill>
              </a:rPr>
              <a:t>nclicb.personalhealthbudgets@nhs.net </a:t>
            </a:r>
          </a:p>
          <a:p>
            <a:pPr algn="ctr"/>
            <a:endParaRPr lang="en-GB" sz="1100" b="1" dirty="0">
              <a:solidFill>
                <a:schemeClr val="tx1"/>
              </a:solidFill>
            </a:endParaRPr>
          </a:p>
        </p:txBody>
      </p:sp>
      <p:sp>
        <p:nvSpPr>
          <p:cNvPr id="3" name="Down Arrow 2"/>
          <p:cNvSpPr/>
          <p:nvPr/>
        </p:nvSpPr>
        <p:spPr>
          <a:xfrm>
            <a:off x="2341338" y="3218349"/>
            <a:ext cx="265471" cy="248768"/>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Flowchart: Process 66"/>
          <p:cNvSpPr/>
          <p:nvPr/>
        </p:nvSpPr>
        <p:spPr>
          <a:xfrm>
            <a:off x="9171947" y="804817"/>
            <a:ext cx="2452276" cy="1289709"/>
          </a:xfrm>
          <a:prstGeom prst="flowChartProcess">
            <a:avLst/>
          </a:prstGeom>
          <a:solidFill>
            <a:schemeClr val="bg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Invoice Team complete action as per Case Management Team instruction such as clawbacks, recharge</a:t>
            </a:r>
          </a:p>
        </p:txBody>
      </p:sp>
    </p:spTree>
    <p:extLst>
      <p:ext uri="{BB962C8B-B14F-4D97-AF65-F5344CB8AC3E}">
        <p14:creationId xmlns:p14="http://schemas.microsoft.com/office/powerpoint/2010/main" val="317178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1588" y="2034763"/>
            <a:ext cx="8494776" cy="2000548"/>
          </a:xfrm>
          <a:prstGeom prst="rect">
            <a:avLst/>
          </a:prstGeom>
          <a:noFill/>
        </p:spPr>
        <p:txBody>
          <a:bodyPr wrap="square" rtlCol="0">
            <a:spAutoFit/>
          </a:bodyPr>
          <a:lstStyle/>
          <a:p>
            <a:endParaRPr lang="en-GB" sz="2000" dirty="0"/>
          </a:p>
          <a:p>
            <a:r>
              <a:rPr lang="en-GB" sz="2400" b="1" dirty="0"/>
              <a:t>If you have any questions about the generic PHB processes or would like to explore delivering PHBs to your patient cohort groups, please contact the PHB Team on:  </a:t>
            </a:r>
            <a:r>
              <a:rPr lang="en-GB" sz="3200" b="1" dirty="0"/>
              <a:t>nclicb.personalhealthbudgets@nhs.net</a:t>
            </a:r>
          </a:p>
        </p:txBody>
      </p:sp>
      <p:pic>
        <p:nvPicPr>
          <p:cNvPr id="3" name="Picture 2"/>
          <p:cNvPicPr>
            <a:picLocks noChangeAspect="1"/>
          </p:cNvPicPr>
          <p:nvPr/>
        </p:nvPicPr>
        <p:blipFill>
          <a:blip r:embed="rId2"/>
          <a:stretch>
            <a:fillRect/>
          </a:stretch>
        </p:blipFill>
        <p:spPr>
          <a:xfrm>
            <a:off x="10108035" y="133429"/>
            <a:ext cx="1830306" cy="648913"/>
          </a:xfrm>
          <a:prstGeom prst="rect">
            <a:avLst/>
          </a:prstGeom>
        </p:spPr>
      </p:pic>
      <p:sp>
        <p:nvSpPr>
          <p:cNvPr id="4" name="TextBox 3"/>
          <p:cNvSpPr txBox="1"/>
          <p:nvPr/>
        </p:nvSpPr>
        <p:spPr>
          <a:xfrm>
            <a:off x="662006" y="419937"/>
            <a:ext cx="5358384" cy="707886"/>
          </a:xfrm>
          <a:prstGeom prst="rect">
            <a:avLst/>
          </a:prstGeom>
          <a:noFill/>
        </p:spPr>
        <p:txBody>
          <a:bodyPr wrap="square" rtlCol="0">
            <a:spAutoFit/>
          </a:bodyPr>
          <a:lstStyle/>
          <a:p>
            <a:r>
              <a:rPr lang="en-GB" sz="4000" b="1" dirty="0">
                <a:solidFill>
                  <a:schemeClr val="accent1">
                    <a:lumMod val="75000"/>
                  </a:schemeClr>
                </a:solidFill>
              </a:rPr>
              <a:t>Contact </a:t>
            </a:r>
          </a:p>
        </p:txBody>
      </p:sp>
    </p:spTree>
    <p:extLst>
      <p:ext uri="{BB962C8B-B14F-4D97-AF65-F5344CB8AC3E}">
        <p14:creationId xmlns:p14="http://schemas.microsoft.com/office/powerpoint/2010/main" val="62695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21E55D-6B60-B18D-5600-51C664C94645}"/>
              </a:ext>
            </a:extLst>
          </p:cNvPr>
          <p:cNvSpPr>
            <a:spLocks noGrp="1"/>
          </p:cNvSpPr>
          <p:nvPr>
            <p:ph type="body" sz="quarter" idx="10"/>
          </p:nvPr>
        </p:nvSpPr>
        <p:spPr>
          <a:xfrm>
            <a:off x="3438409" y="1907515"/>
            <a:ext cx="8459065" cy="4236432"/>
          </a:xfrm>
        </p:spPr>
        <p:txBody>
          <a:bodyPr>
            <a:noAutofit/>
          </a:bodyPr>
          <a:lstStyle/>
          <a:p>
            <a:r>
              <a:rPr lang="en-US" sz="3200" b="1" dirty="0"/>
              <a:t>Mental Health PHB Process </a:t>
            </a:r>
          </a:p>
          <a:p>
            <a:endParaRPr lang="en-US" sz="3200" b="1" dirty="0"/>
          </a:p>
          <a:p>
            <a:r>
              <a:rPr lang="en-US" sz="3200" b="1" dirty="0"/>
              <a:t> </a:t>
            </a:r>
          </a:p>
          <a:p>
            <a:r>
              <a:rPr lang="en-US" sz="3200" b="1" dirty="0"/>
              <a:t>Learning Disabilities and Autism PHB Process</a:t>
            </a:r>
          </a:p>
          <a:p>
            <a:endParaRPr lang="en-US" sz="3200" b="1" dirty="0"/>
          </a:p>
          <a:p>
            <a:r>
              <a:rPr lang="en-US" sz="3200" b="1" dirty="0"/>
              <a:t> </a:t>
            </a:r>
          </a:p>
          <a:p>
            <a:r>
              <a:rPr lang="en-US" sz="3200" b="1" dirty="0"/>
              <a:t>Children’s PHB Process </a:t>
            </a:r>
          </a:p>
          <a:p>
            <a:r>
              <a:rPr lang="en-US" sz="3200" b="1" dirty="0"/>
              <a:t> </a:t>
            </a:r>
          </a:p>
          <a:p>
            <a:endParaRPr lang="en-US" sz="3200" b="1" dirty="0"/>
          </a:p>
        </p:txBody>
      </p:sp>
    </p:spTree>
    <p:extLst>
      <p:ext uri="{BB962C8B-B14F-4D97-AF65-F5344CB8AC3E}">
        <p14:creationId xmlns:p14="http://schemas.microsoft.com/office/powerpoint/2010/main" val="216500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E5F70814-030F-C527-E243-CC69E159B382}"/>
              </a:ext>
            </a:extLst>
          </p:cNvPr>
          <p:cNvGraphicFramePr>
            <a:graphicFrameLocks noChangeAspect="1"/>
          </p:cNvGraphicFramePr>
          <p:nvPr/>
        </p:nvGraphicFramePr>
        <p:xfrm>
          <a:off x="4786551" y="3024188"/>
          <a:ext cx="1766649" cy="1558086"/>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6" name="Object 5">
                        <a:extLst>
                          <a:ext uri="{FF2B5EF4-FFF2-40B4-BE49-F238E27FC236}">
                            <a16:creationId xmlns:a16="http://schemas.microsoft.com/office/drawing/2014/main" id="{E5F70814-030F-C527-E243-CC69E159B382}"/>
                          </a:ext>
                        </a:extLst>
                      </p:cNvPr>
                      <p:cNvPicPr/>
                      <p:nvPr/>
                    </p:nvPicPr>
                    <p:blipFill>
                      <a:blip r:embed="rId3"/>
                      <a:stretch>
                        <a:fillRect/>
                      </a:stretch>
                    </p:blipFill>
                    <p:spPr>
                      <a:xfrm>
                        <a:off x="4786551" y="3024188"/>
                        <a:ext cx="1766649" cy="1558086"/>
                      </a:xfrm>
                      <a:prstGeom prst="rect">
                        <a:avLst/>
                      </a:prstGeom>
                    </p:spPr>
                  </p:pic>
                </p:oleObj>
              </mc:Fallback>
            </mc:AlternateContent>
          </a:graphicData>
        </a:graphic>
      </p:graphicFrame>
      <p:sp>
        <p:nvSpPr>
          <p:cNvPr id="7" name="Text Placeholder 3">
            <a:extLst>
              <a:ext uri="{FF2B5EF4-FFF2-40B4-BE49-F238E27FC236}">
                <a16:creationId xmlns:a16="http://schemas.microsoft.com/office/drawing/2014/main" id="{FDE0771B-78F9-EEC1-029B-9353500604BB}"/>
              </a:ext>
            </a:extLst>
          </p:cNvPr>
          <p:cNvSpPr txBox="1">
            <a:spLocks/>
          </p:cNvSpPr>
          <p:nvPr/>
        </p:nvSpPr>
        <p:spPr>
          <a:xfrm>
            <a:off x="260361" y="288966"/>
            <a:ext cx="10569315" cy="493376"/>
          </a:xfrm>
          <a:prstGeom prst="rect">
            <a:avLst/>
          </a:prstGeom>
          <a:ln>
            <a:noFill/>
          </a:ln>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dirty="0">
                <a:solidFill>
                  <a:srgbClr val="005EB8"/>
                </a:solidFill>
                <a:latin typeface="Arial" panose="020B0604020202020204" pitchFamily="34" charset="0"/>
                <a:cs typeface="Arial" panose="020B0604020202020204" pitchFamily="34" charset="0"/>
              </a:rPr>
              <a:t>Mental Health PHB Process</a:t>
            </a:r>
          </a:p>
        </p:txBody>
      </p:sp>
    </p:spTree>
    <p:extLst>
      <p:ext uri="{BB962C8B-B14F-4D97-AF65-F5344CB8AC3E}">
        <p14:creationId xmlns:p14="http://schemas.microsoft.com/office/powerpoint/2010/main" val="193232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F4AC3091-E069-724D-8C2C-11230053BF76}"/>
              </a:ext>
            </a:extLst>
          </p:cNvPr>
          <p:cNvSpPr txBox="1">
            <a:spLocks/>
          </p:cNvSpPr>
          <p:nvPr/>
        </p:nvSpPr>
        <p:spPr>
          <a:xfrm>
            <a:off x="253659" y="-25352"/>
            <a:ext cx="10569315" cy="493376"/>
          </a:xfrm>
          <a:prstGeom prst="rect">
            <a:avLst/>
          </a:prstGeom>
          <a:ln>
            <a:noFill/>
          </a:ln>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005EB8"/>
                </a:solidFill>
                <a:latin typeface="Arial" panose="020B0604020202020204" pitchFamily="34" charset="0"/>
                <a:cs typeface="Arial" panose="020B0604020202020204" pitchFamily="34" charset="0"/>
              </a:rPr>
              <a:t>Mental Health PHB Process</a:t>
            </a:r>
          </a:p>
        </p:txBody>
      </p:sp>
      <p:pic>
        <p:nvPicPr>
          <p:cNvPr id="6" name="Picture 5"/>
          <p:cNvPicPr>
            <a:picLocks noChangeAspect="1"/>
          </p:cNvPicPr>
          <p:nvPr/>
        </p:nvPicPr>
        <p:blipFill>
          <a:blip r:embed="rId2"/>
          <a:stretch>
            <a:fillRect/>
          </a:stretch>
        </p:blipFill>
        <p:spPr>
          <a:xfrm>
            <a:off x="10108035" y="133429"/>
            <a:ext cx="1830306" cy="648913"/>
          </a:xfrm>
          <a:prstGeom prst="rect">
            <a:avLst/>
          </a:prstGeom>
        </p:spPr>
      </p:pic>
      <p:pic>
        <p:nvPicPr>
          <p:cNvPr id="34" name="Picture 33">
            <a:extLst>
              <a:ext uri="{FF2B5EF4-FFF2-40B4-BE49-F238E27FC236}">
                <a16:creationId xmlns:a16="http://schemas.microsoft.com/office/drawing/2014/main" id="{97396F81-46F7-F241-92AB-CB02E5404F0D}"/>
              </a:ext>
            </a:extLst>
          </p:cNvPr>
          <p:cNvPicPr>
            <a:picLocks noChangeAspect="1"/>
          </p:cNvPicPr>
          <p:nvPr/>
        </p:nvPicPr>
        <p:blipFill>
          <a:blip r:embed="rId3"/>
          <a:stretch>
            <a:fillRect/>
          </a:stretch>
        </p:blipFill>
        <p:spPr>
          <a:xfrm>
            <a:off x="2018638" y="-25352"/>
            <a:ext cx="7039356" cy="6766560"/>
          </a:xfrm>
          <a:prstGeom prst="rect">
            <a:avLst/>
          </a:prstGeom>
        </p:spPr>
      </p:pic>
    </p:spTree>
    <p:extLst>
      <p:ext uri="{BB962C8B-B14F-4D97-AF65-F5344CB8AC3E}">
        <p14:creationId xmlns:p14="http://schemas.microsoft.com/office/powerpoint/2010/main" val="2941477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DE0771B-78F9-EEC1-029B-9353500604BB}"/>
              </a:ext>
            </a:extLst>
          </p:cNvPr>
          <p:cNvSpPr txBox="1">
            <a:spLocks/>
          </p:cNvSpPr>
          <p:nvPr/>
        </p:nvSpPr>
        <p:spPr>
          <a:xfrm>
            <a:off x="260361" y="288966"/>
            <a:ext cx="10569315" cy="493376"/>
          </a:xfrm>
          <a:prstGeom prst="rect">
            <a:avLst/>
          </a:prstGeom>
          <a:ln>
            <a:noFill/>
          </a:ln>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dirty="0">
                <a:solidFill>
                  <a:srgbClr val="005EB8"/>
                </a:solidFill>
                <a:latin typeface="Arial" panose="020B0604020202020204" pitchFamily="34" charset="0"/>
                <a:cs typeface="Arial" panose="020B0604020202020204" pitchFamily="34" charset="0"/>
              </a:rPr>
              <a:t>Learning Disabilities and Autism PHB Process</a:t>
            </a:r>
          </a:p>
        </p:txBody>
      </p:sp>
      <p:graphicFrame>
        <p:nvGraphicFramePr>
          <p:cNvPr id="2" name="Object 1">
            <a:extLst>
              <a:ext uri="{FF2B5EF4-FFF2-40B4-BE49-F238E27FC236}">
                <a16:creationId xmlns:a16="http://schemas.microsoft.com/office/drawing/2014/main" id="{0283D2FB-C476-D514-0FDB-384AFEBD1827}"/>
              </a:ext>
            </a:extLst>
          </p:cNvPr>
          <p:cNvGraphicFramePr>
            <a:graphicFrameLocks noChangeAspect="1"/>
          </p:cNvGraphicFramePr>
          <p:nvPr/>
        </p:nvGraphicFramePr>
        <p:xfrm>
          <a:off x="4488095" y="3157751"/>
          <a:ext cx="2446962" cy="2158085"/>
        </p:xfrm>
        <a:graphic>
          <a:graphicData uri="http://schemas.openxmlformats.org/presentationml/2006/ole">
            <mc:AlternateContent xmlns:mc="http://schemas.openxmlformats.org/markup-compatibility/2006">
              <mc:Choice xmlns:v="urn:schemas-microsoft-com:vml" Requires="v">
                <p:oleObj name="Acrobat Document" showAsIcon="1" r:id="rId2" imgW="914400" imgH="806400" progId="Acrobat.Document.DC">
                  <p:embed/>
                </p:oleObj>
              </mc:Choice>
              <mc:Fallback>
                <p:oleObj name="Acrobat Document" showAsIcon="1" r:id="rId2" imgW="914400" imgH="806400" progId="Acrobat.Document.DC">
                  <p:embed/>
                  <p:pic>
                    <p:nvPicPr>
                      <p:cNvPr id="2" name="Object 1">
                        <a:extLst>
                          <a:ext uri="{FF2B5EF4-FFF2-40B4-BE49-F238E27FC236}">
                            <a16:creationId xmlns:a16="http://schemas.microsoft.com/office/drawing/2014/main" id="{0283D2FB-C476-D514-0FDB-384AFEBD1827}"/>
                          </a:ext>
                        </a:extLst>
                      </p:cNvPr>
                      <p:cNvPicPr/>
                      <p:nvPr/>
                    </p:nvPicPr>
                    <p:blipFill>
                      <a:blip r:embed="rId3"/>
                      <a:stretch>
                        <a:fillRect/>
                      </a:stretch>
                    </p:blipFill>
                    <p:spPr>
                      <a:xfrm>
                        <a:off x="4488095" y="3157751"/>
                        <a:ext cx="2446962" cy="2158085"/>
                      </a:xfrm>
                      <a:prstGeom prst="rect">
                        <a:avLst/>
                      </a:prstGeom>
                    </p:spPr>
                  </p:pic>
                </p:oleObj>
              </mc:Fallback>
            </mc:AlternateContent>
          </a:graphicData>
        </a:graphic>
      </p:graphicFrame>
    </p:spTree>
    <p:extLst>
      <p:ext uri="{BB962C8B-B14F-4D97-AF65-F5344CB8AC3E}">
        <p14:creationId xmlns:p14="http://schemas.microsoft.com/office/powerpoint/2010/main" val="372007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DE0771B-78F9-EEC1-029B-9353500604BB}"/>
              </a:ext>
            </a:extLst>
          </p:cNvPr>
          <p:cNvSpPr txBox="1">
            <a:spLocks/>
          </p:cNvSpPr>
          <p:nvPr/>
        </p:nvSpPr>
        <p:spPr>
          <a:xfrm>
            <a:off x="260361" y="288966"/>
            <a:ext cx="10569315" cy="493376"/>
          </a:xfrm>
          <a:prstGeom prst="rect">
            <a:avLst/>
          </a:prstGeom>
          <a:ln>
            <a:noFill/>
          </a:ln>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dirty="0">
                <a:solidFill>
                  <a:srgbClr val="005EB8"/>
                </a:solidFill>
                <a:latin typeface="Arial" panose="020B0604020202020204" pitchFamily="34" charset="0"/>
                <a:cs typeface="Arial" panose="020B0604020202020204" pitchFamily="34" charset="0"/>
              </a:rPr>
              <a:t>Children’s PHB Process</a:t>
            </a:r>
          </a:p>
        </p:txBody>
      </p:sp>
      <p:graphicFrame>
        <p:nvGraphicFramePr>
          <p:cNvPr id="2" name="Object 1">
            <a:extLst>
              <a:ext uri="{FF2B5EF4-FFF2-40B4-BE49-F238E27FC236}">
                <a16:creationId xmlns:a16="http://schemas.microsoft.com/office/drawing/2014/main" id="{FEDE071A-843B-E3DB-BDED-675FEECEABBF}"/>
              </a:ext>
            </a:extLst>
          </p:cNvPr>
          <p:cNvGraphicFramePr>
            <a:graphicFrameLocks noChangeAspect="1"/>
          </p:cNvGraphicFramePr>
          <p:nvPr/>
        </p:nvGraphicFramePr>
        <p:xfrm>
          <a:off x="4332305" y="2542961"/>
          <a:ext cx="2046235" cy="1804666"/>
        </p:xfrm>
        <a:graphic>
          <a:graphicData uri="http://schemas.openxmlformats.org/presentationml/2006/ole">
            <mc:AlternateContent xmlns:mc="http://schemas.openxmlformats.org/markup-compatibility/2006">
              <mc:Choice xmlns:v="urn:schemas-microsoft-com:vml" Requires="v">
                <p:oleObj name="Acrobat Document" showAsIcon="1" r:id="rId2" imgW="914400" imgH="806400" progId="Acrobat.Document.DC">
                  <p:embed/>
                </p:oleObj>
              </mc:Choice>
              <mc:Fallback>
                <p:oleObj name="Acrobat Document" showAsIcon="1" r:id="rId2" imgW="914400" imgH="806400" progId="Acrobat.Document.DC">
                  <p:embed/>
                  <p:pic>
                    <p:nvPicPr>
                      <p:cNvPr id="2" name="Object 1">
                        <a:extLst>
                          <a:ext uri="{FF2B5EF4-FFF2-40B4-BE49-F238E27FC236}">
                            <a16:creationId xmlns:a16="http://schemas.microsoft.com/office/drawing/2014/main" id="{FEDE071A-843B-E3DB-BDED-675FEECEABBF}"/>
                          </a:ext>
                        </a:extLst>
                      </p:cNvPr>
                      <p:cNvPicPr/>
                      <p:nvPr/>
                    </p:nvPicPr>
                    <p:blipFill>
                      <a:blip r:embed="rId3"/>
                      <a:stretch>
                        <a:fillRect/>
                      </a:stretch>
                    </p:blipFill>
                    <p:spPr>
                      <a:xfrm>
                        <a:off x="4332305" y="2542961"/>
                        <a:ext cx="2046235" cy="1804666"/>
                      </a:xfrm>
                      <a:prstGeom prst="rect">
                        <a:avLst/>
                      </a:prstGeom>
                    </p:spPr>
                  </p:pic>
                </p:oleObj>
              </mc:Fallback>
            </mc:AlternateContent>
          </a:graphicData>
        </a:graphic>
      </p:graphicFrame>
    </p:spTree>
    <p:extLst>
      <p:ext uri="{BB962C8B-B14F-4D97-AF65-F5344CB8AC3E}">
        <p14:creationId xmlns:p14="http://schemas.microsoft.com/office/powerpoint/2010/main" val="3263519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4AC3091-E069-724D-8C2C-11230053BF76}"/>
              </a:ext>
            </a:extLst>
          </p:cNvPr>
          <p:cNvSpPr>
            <a:spLocks noGrp="1"/>
          </p:cNvSpPr>
          <p:nvPr>
            <p:ph type="body" sz="quarter" idx="10"/>
          </p:nvPr>
        </p:nvSpPr>
        <p:spPr>
          <a:xfrm>
            <a:off x="68827" y="53257"/>
            <a:ext cx="11749626" cy="493376"/>
          </a:xfrm>
          <a:ln>
            <a:noFill/>
          </a:ln>
        </p:spPr>
        <p:txBody>
          <a:bodyPr>
            <a:normAutofit/>
          </a:bodyPr>
          <a:lstStyle/>
          <a:p>
            <a:r>
              <a:rPr lang="en-GB" sz="1600" b="1" dirty="0"/>
              <a:t>Children’s Continuing Care Direct Payment/Third Party PHB Set up (includes Integrated Budgets)</a:t>
            </a:r>
          </a:p>
        </p:txBody>
      </p:sp>
      <p:cxnSp>
        <p:nvCxnSpPr>
          <p:cNvPr id="61" name="Straight Arrow Connector 60"/>
          <p:cNvCxnSpPr/>
          <p:nvPr/>
        </p:nvCxnSpPr>
        <p:spPr>
          <a:xfrm flipH="1">
            <a:off x="1786405" y="3647187"/>
            <a:ext cx="4485527" cy="374481"/>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endCxn id="28" idx="1"/>
          </p:cNvCxnSpPr>
          <p:nvPr/>
        </p:nvCxnSpPr>
        <p:spPr>
          <a:xfrm>
            <a:off x="3487666" y="2179254"/>
            <a:ext cx="3238602" cy="1266696"/>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120513" y="5455939"/>
            <a:ext cx="542191" cy="2684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744936" y="1024585"/>
            <a:ext cx="490566" cy="4845607"/>
            <a:chOff x="1657028" y="994364"/>
            <a:chExt cx="1393746" cy="4993295"/>
          </a:xfrm>
        </p:grpSpPr>
        <p:sp>
          <p:nvSpPr>
            <p:cNvPr id="4" name="Bent-Up Arrow 3"/>
            <p:cNvSpPr/>
            <p:nvPr/>
          </p:nvSpPr>
          <p:spPr>
            <a:xfrm>
              <a:off x="1657028" y="1114129"/>
              <a:ext cx="1069014" cy="4873530"/>
            </a:xfrm>
            <a:prstGeom prst="bentUpArrow">
              <a:avLst>
                <a:gd name="adj1" fmla="val 25000"/>
                <a:gd name="adj2" fmla="val 25000"/>
                <a:gd name="adj3"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 name="Right Arrow 4"/>
            <p:cNvSpPr/>
            <p:nvPr/>
          </p:nvSpPr>
          <p:spPr>
            <a:xfrm>
              <a:off x="2343758" y="994364"/>
              <a:ext cx="707016" cy="41692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cxnSp>
        <p:nvCxnSpPr>
          <p:cNvPr id="45" name="Straight Arrow Connector 44"/>
          <p:cNvCxnSpPr/>
          <p:nvPr/>
        </p:nvCxnSpPr>
        <p:spPr>
          <a:xfrm flipV="1">
            <a:off x="3620195" y="-1100845"/>
            <a:ext cx="496375" cy="12836"/>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46" name="Flowchart: Process 45"/>
          <p:cNvSpPr/>
          <p:nvPr/>
        </p:nvSpPr>
        <p:spPr>
          <a:xfrm>
            <a:off x="3233602" y="472230"/>
            <a:ext cx="2562905" cy="988034"/>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Continuing Care Nurse</a:t>
            </a:r>
          </a:p>
          <a:p>
            <a:pPr algn="ctr"/>
            <a:r>
              <a:rPr lang="en-GB" sz="1200" dirty="0">
                <a:solidFill>
                  <a:schemeClr val="tx1"/>
                </a:solidFill>
              </a:rPr>
              <a:t>completes personalised care</a:t>
            </a:r>
          </a:p>
          <a:p>
            <a:pPr algn="ctr"/>
            <a:r>
              <a:rPr lang="en-GB" sz="1200" dirty="0">
                <a:solidFill>
                  <a:schemeClr val="tx1"/>
                </a:solidFill>
              </a:rPr>
              <a:t>and support plan jointly with</a:t>
            </a:r>
          </a:p>
          <a:p>
            <a:pPr algn="ctr"/>
            <a:r>
              <a:rPr lang="en-GB" sz="1200" dirty="0">
                <a:solidFill>
                  <a:schemeClr val="tx1"/>
                </a:solidFill>
              </a:rPr>
              <a:t>the child, family and local</a:t>
            </a:r>
          </a:p>
          <a:p>
            <a:pPr algn="ctr"/>
            <a:r>
              <a:rPr lang="en-GB" sz="1200" dirty="0">
                <a:solidFill>
                  <a:schemeClr val="tx1"/>
                </a:solidFill>
              </a:rPr>
              <a:t>partners as required</a:t>
            </a:r>
          </a:p>
        </p:txBody>
      </p:sp>
      <p:cxnSp>
        <p:nvCxnSpPr>
          <p:cNvPr id="62" name="Straight Arrow Connector 61"/>
          <p:cNvCxnSpPr/>
          <p:nvPr/>
        </p:nvCxnSpPr>
        <p:spPr>
          <a:xfrm>
            <a:off x="5458036" y="5108318"/>
            <a:ext cx="565531" cy="16153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28" name="Flowchart: Process 27"/>
          <p:cNvSpPr/>
          <p:nvPr/>
        </p:nvSpPr>
        <p:spPr>
          <a:xfrm>
            <a:off x="6726268" y="3133656"/>
            <a:ext cx="1887644" cy="624587"/>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to populate Caretrack with PHB budget breakdown </a:t>
            </a:r>
          </a:p>
        </p:txBody>
      </p:sp>
      <p:cxnSp>
        <p:nvCxnSpPr>
          <p:cNvPr id="48" name="Straight Arrow Connector 47"/>
          <p:cNvCxnSpPr/>
          <p:nvPr/>
        </p:nvCxnSpPr>
        <p:spPr>
          <a:xfrm>
            <a:off x="7729132" y="-1141775"/>
            <a:ext cx="361673" cy="485758"/>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7729132" y="1096770"/>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7047091" y="-1227179"/>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72" name="Flowchart: Process 71"/>
          <p:cNvSpPr/>
          <p:nvPr/>
        </p:nvSpPr>
        <p:spPr>
          <a:xfrm>
            <a:off x="6702718" y="3961720"/>
            <a:ext cx="1911194" cy="911023"/>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endParaRPr lang="en-GB" sz="1200" dirty="0">
              <a:solidFill>
                <a:schemeClr val="tx1"/>
              </a:solidFill>
            </a:endParaRPr>
          </a:p>
          <a:p>
            <a:pPr algn="ctr"/>
            <a:r>
              <a:rPr lang="en-GB" sz="1200" dirty="0">
                <a:solidFill>
                  <a:schemeClr val="tx1"/>
                </a:solidFill>
              </a:rPr>
              <a:t>Brokerage will email client</a:t>
            </a:r>
          </a:p>
          <a:p>
            <a:pPr algn="ctr"/>
            <a:r>
              <a:rPr lang="en-GB" sz="1200" dirty="0">
                <a:solidFill>
                  <a:schemeClr val="tx1"/>
                </a:solidFill>
              </a:rPr>
              <a:t> PHB introductory letter re: Provider and PHB contract </a:t>
            </a:r>
            <a:r>
              <a:rPr lang="en-GB" sz="1200" dirty="0">
                <a:solidFill>
                  <a:srgbClr val="C00000"/>
                </a:solidFill>
              </a:rPr>
              <a:t> </a:t>
            </a:r>
          </a:p>
          <a:p>
            <a:pPr algn="ctr"/>
            <a:endParaRPr lang="en-GB" sz="1200" dirty="0">
              <a:solidFill>
                <a:srgbClr val="FF0000"/>
              </a:solidFill>
            </a:endParaRPr>
          </a:p>
          <a:p>
            <a:pPr algn="ctr"/>
            <a:endParaRPr lang="en-GB" sz="1200" dirty="0">
              <a:solidFill>
                <a:schemeClr val="tx1"/>
              </a:solidFill>
            </a:endParaRPr>
          </a:p>
        </p:txBody>
      </p:sp>
      <p:sp>
        <p:nvSpPr>
          <p:cNvPr id="53" name="Flowchart: Process 52"/>
          <p:cNvSpPr/>
          <p:nvPr/>
        </p:nvSpPr>
        <p:spPr>
          <a:xfrm>
            <a:off x="9404588" y="3133656"/>
            <a:ext cx="2547326" cy="1228540"/>
          </a:xfrm>
          <a:prstGeom prst="flowChartProcess">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to email Case Management Team and CC: PHB mailbox and Provider, to inform them that the PHB has been set up, start date and for them to speak with the client and book the 12-week PHB review   </a:t>
            </a:r>
          </a:p>
        </p:txBody>
      </p:sp>
      <p:sp>
        <p:nvSpPr>
          <p:cNvPr id="55" name="Flowchart: Process 54"/>
          <p:cNvSpPr/>
          <p:nvPr/>
        </p:nvSpPr>
        <p:spPr>
          <a:xfrm>
            <a:off x="3182903" y="3193923"/>
            <a:ext cx="2745106" cy="1960335"/>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endParaRPr lang="en-GB" sz="1200" dirty="0">
              <a:solidFill>
                <a:schemeClr val="tx1"/>
              </a:solidFill>
            </a:endParaRPr>
          </a:p>
          <a:p>
            <a:pPr algn="ctr"/>
            <a:r>
              <a:rPr lang="en-GB" sz="1200" dirty="0">
                <a:solidFill>
                  <a:schemeClr val="tx1"/>
                </a:solidFill>
              </a:rPr>
              <a:t>PHB Officer will place</a:t>
            </a:r>
          </a:p>
          <a:p>
            <a:pPr marL="228600" indent="-228600" algn="ctr">
              <a:buAutoNum type="arabicParenR"/>
            </a:pPr>
            <a:r>
              <a:rPr lang="en-GB" sz="1200" dirty="0">
                <a:solidFill>
                  <a:schemeClr val="tx1"/>
                </a:solidFill>
              </a:rPr>
              <a:t>CIC Request and Authorisation template,  and </a:t>
            </a:r>
          </a:p>
          <a:p>
            <a:pPr algn="ctr"/>
            <a:r>
              <a:rPr lang="en-GB" sz="1200" dirty="0">
                <a:solidFill>
                  <a:schemeClr val="tx1"/>
                </a:solidFill>
              </a:rPr>
              <a:t>2) Personalised care and support plan on PHB Panel Agenda; </a:t>
            </a:r>
          </a:p>
          <a:p>
            <a:pPr algn="ctr"/>
            <a:r>
              <a:rPr lang="en-GB" sz="1200" dirty="0">
                <a:solidFill>
                  <a:schemeClr val="tx1"/>
                </a:solidFill>
              </a:rPr>
              <a:t>Care Manager will attend to present the case;</a:t>
            </a:r>
          </a:p>
          <a:p>
            <a:pPr algn="ctr"/>
            <a:r>
              <a:rPr lang="en-GB" sz="1200" dirty="0">
                <a:solidFill>
                  <a:srgbClr val="C00000"/>
                </a:solidFill>
              </a:rPr>
              <a:t>(Notional Budgets are not considered at the PHB Panel unless the support is not routinely commissioned by the ICB)</a:t>
            </a:r>
          </a:p>
          <a:p>
            <a:pPr algn="ctr"/>
            <a:r>
              <a:rPr lang="en-GB" sz="1200" dirty="0">
                <a:solidFill>
                  <a:schemeClr val="tx1"/>
                </a:solidFill>
              </a:rPr>
              <a:t> </a:t>
            </a:r>
            <a:endParaRPr lang="en-GB" sz="1200" dirty="0">
              <a:solidFill>
                <a:srgbClr val="C00000"/>
              </a:solidFill>
            </a:endParaRPr>
          </a:p>
          <a:p>
            <a:pPr algn="ctr"/>
            <a:endParaRPr lang="en-GB" sz="1200" dirty="0">
              <a:solidFill>
                <a:schemeClr val="tx1"/>
              </a:solidFill>
            </a:endParaRPr>
          </a:p>
        </p:txBody>
      </p:sp>
      <p:sp>
        <p:nvSpPr>
          <p:cNvPr id="56" name="Flowchart: Process 55"/>
          <p:cNvSpPr/>
          <p:nvPr/>
        </p:nvSpPr>
        <p:spPr>
          <a:xfrm>
            <a:off x="3233602" y="5430060"/>
            <a:ext cx="2694407" cy="1260801"/>
          </a:xfrm>
          <a:prstGeom prst="flowChart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PHB Officer will  forward the approved PHB Panel cases to </a:t>
            </a:r>
            <a:r>
              <a:rPr lang="en-GB" sz="1200" b="1" u="sng" dirty="0">
                <a:solidFill>
                  <a:srgbClr val="C00000"/>
                </a:solidFill>
                <a:hlinkClick r:id="rId3">
                  <a:extLst>
                    <a:ext uri="{A12FA001-AC4F-418D-AE19-62706E023703}">
                      <ahyp:hlinkClr xmlns:ahyp="http://schemas.microsoft.com/office/drawing/2018/hyperlinkcolor" val="tx"/>
                    </a:ext>
                  </a:extLst>
                </a:hlinkClick>
              </a:rPr>
              <a:t>nclicb.cypcicrequests@nhs.net</a:t>
            </a:r>
            <a:r>
              <a:rPr lang="en-GB" sz="1200" b="1" u="sng" dirty="0">
                <a:solidFill>
                  <a:srgbClr val="C00000"/>
                </a:solidFill>
              </a:rPr>
              <a:t> </a:t>
            </a:r>
            <a:r>
              <a:rPr lang="en-GB" sz="1200" dirty="0">
                <a:solidFill>
                  <a:schemeClr val="tx1"/>
                </a:solidFill>
              </a:rPr>
              <a:t>and cc: the Continuing Care nurse/commissioner</a:t>
            </a:r>
          </a:p>
        </p:txBody>
      </p:sp>
      <p:sp>
        <p:nvSpPr>
          <p:cNvPr id="57" name="Flowchart: Process 56"/>
          <p:cNvSpPr/>
          <p:nvPr/>
        </p:nvSpPr>
        <p:spPr>
          <a:xfrm>
            <a:off x="440530" y="535268"/>
            <a:ext cx="2486417" cy="1256613"/>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confirms client is eligible for PHB funding. </a:t>
            </a:r>
          </a:p>
          <a:p>
            <a:pPr algn="ctr"/>
            <a:r>
              <a:rPr lang="en-GB" sz="1200" dirty="0">
                <a:solidFill>
                  <a:schemeClr val="tx1"/>
                </a:solidFill>
              </a:rPr>
              <a:t>Client advises Care Manager of which PHB method to receive </a:t>
            </a:r>
          </a:p>
          <a:p>
            <a:pPr algn="ctr"/>
            <a:r>
              <a:rPr lang="en-GB" sz="1200" dirty="0">
                <a:solidFill>
                  <a:srgbClr val="C00000"/>
                </a:solidFill>
              </a:rPr>
              <a:t>(Notional, Direct Payment or Third Party; issue PHB leaflet to client if necessary )</a:t>
            </a:r>
          </a:p>
        </p:txBody>
      </p:sp>
      <p:sp>
        <p:nvSpPr>
          <p:cNvPr id="67" name="Flowchart: Process 66"/>
          <p:cNvSpPr/>
          <p:nvPr/>
        </p:nvSpPr>
        <p:spPr>
          <a:xfrm>
            <a:off x="243887" y="5154258"/>
            <a:ext cx="2572183" cy="1269974"/>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CIC Commissioner will calculate the</a:t>
            </a:r>
          </a:p>
          <a:p>
            <a:pPr algn="ctr"/>
            <a:r>
              <a:rPr lang="en-GB" sz="1200" dirty="0">
                <a:solidFill>
                  <a:schemeClr val="tx1"/>
                </a:solidFill>
              </a:rPr>
              <a:t>Indicative Budget. CIC Commissioner</a:t>
            </a:r>
          </a:p>
          <a:p>
            <a:pPr algn="ctr"/>
            <a:r>
              <a:rPr lang="en-GB" sz="1200" dirty="0">
                <a:solidFill>
                  <a:schemeClr val="tx1"/>
                </a:solidFill>
              </a:rPr>
              <a:t>will email the Continuing Care Nurse</a:t>
            </a:r>
          </a:p>
          <a:p>
            <a:pPr algn="ctr"/>
            <a:r>
              <a:rPr lang="en-GB" sz="1200" dirty="0">
                <a:solidFill>
                  <a:schemeClr val="tx1"/>
                </a:solidFill>
              </a:rPr>
              <a:t>the Indicative Budget. Upload a note</a:t>
            </a:r>
          </a:p>
          <a:p>
            <a:pPr algn="ctr"/>
            <a:r>
              <a:rPr lang="en-GB" sz="1200" dirty="0">
                <a:solidFill>
                  <a:schemeClr val="tx1"/>
                </a:solidFill>
              </a:rPr>
              <a:t>on </a:t>
            </a:r>
            <a:r>
              <a:rPr lang="en-GB" sz="1200" dirty="0" err="1">
                <a:solidFill>
                  <a:schemeClr val="tx1"/>
                </a:solidFill>
              </a:rPr>
              <a:t>Caretrack</a:t>
            </a:r>
            <a:r>
              <a:rPr lang="en-GB" sz="1200" dirty="0">
                <a:solidFill>
                  <a:schemeClr val="tx1"/>
                </a:solidFill>
              </a:rPr>
              <a:t> of how the indicative</a:t>
            </a:r>
          </a:p>
          <a:p>
            <a:pPr algn="ctr"/>
            <a:r>
              <a:rPr lang="en-GB" sz="1200" dirty="0">
                <a:solidFill>
                  <a:schemeClr val="tx1"/>
                </a:solidFill>
              </a:rPr>
              <a:t>budget was calculated.</a:t>
            </a:r>
          </a:p>
          <a:p>
            <a:pPr algn="ctr"/>
            <a:endParaRPr lang="en-GB" sz="1200" dirty="0">
              <a:solidFill>
                <a:schemeClr val="tx1"/>
              </a:solidFill>
            </a:endParaRPr>
          </a:p>
        </p:txBody>
      </p:sp>
      <p:sp>
        <p:nvSpPr>
          <p:cNvPr id="74" name="Flowchart: Process 73"/>
          <p:cNvSpPr/>
          <p:nvPr/>
        </p:nvSpPr>
        <p:spPr>
          <a:xfrm>
            <a:off x="6567816" y="5120483"/>
            <a:ext cx="2344337" cy="1570378"/>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to email Provider a referral form  and client personalised care &amp; support plan  </a:t>
            </a:r>
          </a:p>
          <a:p>
            <a:pPr algn="ctr"/>
            <a:r>
              <a:rPr lang="en-GB" sz="1200" dirty="0">
                <a:solidFill>
                  <a:srgbClr val="C00000"/>
                </a:solidFill>
              </a:rPr>
              <a:t>(PHB contract must be signed and returned to Brokerage before the Provider referral is processed for PHB set up, and PHB start date issued)</a:t>
            </a:r>
            <a:endParaRPr lang="en-GB" sz="1200" dirty="0">
              <a:solidFill>
                <a:schemeClr val="tx1"/>
              </a:solidFill>
            </a:endParaRPr>
          </a:p>
          <a:p>
            <a:pPr algn="ctr"/>
            <a:endParaRPr lang="en-GB" sz="1200" dirty="0">
              <a:solidFill>
                <a:schemeClr val="tx1"/>
              </a:solidFill>
            </a:endParaRPr>
          </a:p>
        </p:txBody>
      </p:sp>
      <p:sp>
        <p:nvSpPr>
          <p:cNvPr id="75" name="Flowchart: Process 74"/>
          <p:cNvSpPr/>
          <p:nvPr/>
        </p:nvSpPr>
        <p:spPr>
          <a:xfrm>
            <a:off x="9543065" y="977770"/>
            <a:ext cx="1948752" cy="1117567"/>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Provider will contact client and set them up. </a:t>
            </a:r>
          </a:p>
          <a:p>
            <a:pPr algn="ctr"/>
            <a:endParaRPr lang="en-GB" sz="1200" dirty="0">
              <a:solidFill>
                <a:schemeClr val="tx1"/>
              </a:solidFill>
            </a:endParaRPr>
          </a:p>
          <a:p>
            <a:pPr algn="ctr"/>
            <a:r>
              <a:rPr lang="en-GB" sz="1200" dirty="0">
                <a:solidFill>
                  <a:schemeClr val="tx1"/>
                </a:solidFill>
              </a:rPr>
              <a:t>Provider will inform  NCL ICB when the client is set up</a:t>
            </a:r>
          </a:p>
          <a:p>
            <a:pPr algn="ctr"/>
            <a:endParaRPr lang="en-GB" sz="1200" dirty="0">
              <a:solidFill>
                <a:schemeClr val="tx1"/>
              </a:solidFill>
            </a:endParaRPr>
          </a:p>
        </p:txBody>
      </p:sp>
      <p:sp>
        <p:nvSpPr>
          <p:cNvPr id="77" name="Flowchart: Process 76"/>
          <p:cNvSpPr/>
          <p:nvPr/>
        </p:nvSpPr>
        <p:spPr>
          <a:xfrm>
            <a:off x="9862241" y="2371438"/>
            <a:ext cx="1889496" cy="550261"/>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Brokerage to update Caretrack with Provider outcome</a:t>
            </a:r>
          </a:p>
          <a:p>
            <a:pPr algn="ctr"/>
            <a:endParaRPr lang="en-GB" sz="1200" dirty="0">
              <a:solidFill>
                <a:schemeClr val="tx1"/>
              </a:solidFill>
            </a:endParaRPr>
          </a:p>
        </p:txBody>
      </p:sp>
      <p:sp>
        <p:nvSpPr>
          <p:cNvPr id="2" name="Down Arrow 1"/>
          <p:cNvSpPr/>
          <p:nvPr/>
        </p:nvSpPr>
        <p:spPr>
          <a:xfrm>
            <a:off x="1494425" y="1837456"/>
            <a:ext cx="186532" cy="13662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Down Arrow 43"/>
          <p:cNvSpPr/>
          <p:nvPr/>
        </p:nvSpPr>
        <p:spPr>
          <a:xfrm>
            <a:off x="1339256" y="4978531"/>
            <a:ext cx="195440" cy="23354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Down Arrow 46"/>
          <p:cNvSpPr/>
          <p:nvPr/>
        </p:nvSpPr>
        <p:spPr>
          <a:xfrm>
            <a:off x="4355372" y="1525999"/>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Down Arrow 49"/>
          <p:cNvSpPr/>
          <p:nvPr/>
        </p:nvSpPr>
        <p:spPr>
          <a:xfrm>
            <a:off x="7577196" y="3109412"/>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Down Arrow 50"/>
          <p:cNvSpPr/>
          <p:nvPr/>
        </p:nvSpPr>
        <p:spPr>
          <a:xfrm>
            <a:off x="4362969" y="5203489"/>
            <a:ext cx="213722" cy="226571"/>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Down Arrow 53"/>
          <p:cNvSpPr/>
          <p:nvPr/>
        </p:nvSpPr>
        <p:spPr>
          <a:xfrm>
            <a:off x="10138018" y="2957582"/>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Down Arrow 68"/>
          <p:cNvSpPr/>
          <p:nvPr/>
        </p:nvSpPr>
        <p:spPr>
          <a:xfrm>
            <a:off x="10150639" y="2129772"/>
            <a:ext cx="213722" cy="226571"/>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3" name="Group 72"/>
          <p:cNvGrpSpPr/>
          <p:nvPr/>
        </p:nvGrpSpPr>
        <p:grpSpPr>
          <a:xfrm>
            <a:off x="10573414" y="4845224"/>
            <a:ext cx="1449205" cy="1939558"/>
            <a:chOff x="10625327" y="2127492"/>
            <a:chExt cx="1540957" cy="2343645"/>
          </a:xfrm>
        </p:grpSpPr>
        <p:sp>
          <p:nvSpPr>
            <p:cNvPr id="76" name="Flowchart: Process 75"/>
            <p:cNvSpPr/>
            <p:nvPr/>
          </p:nvSpPr>
          <p:spPr>
            <a:xfrm>
              <a:off x="10625327" y="2665177"/>
              <a:ext cx="1540957" cy="315340"/>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Team</a:t>
              </a:r>
            </a:p>
          </p:txBody>
        </p:sp>
        <p:sp>
          <p:nvSpPr>
            <p:cNvPr id="78" name="Flowchart: Process 77"/>
            <p:cNvSpPr/>
            <p:nvPr/>
          </p:nvSpPr>
          <p:spPr>
            <a:xfrm>
              <a:off x="10625327" y="3073289"/>
              <a:ext cx="1540957" cy="424096"/>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a:solidFill>
                    <a:schemeClr val="tx1"/>
                  </a:solidFill>
                </a:rPr>
                <a:t>Provider</a:t>
              </a:r>
              <a:endParaRPr lang="en-GB" sz="1200" dirty="0">
                <a:solidFill>
                  <a:schemeClr val="tx1"/>
                </a:solidFill>
              </a:endParaRPr>
            </a:p>
            <a:p>
              <a:pPr algn="ctr"/>
              <a:r>
                <a:rPr lang="en-GB" sz="1200" dirty="0">
                  <a:solidFill>
                    <a:schemeClr val="tx1"/>
                  </a:solidFill>
                </a:rPr>
                <a:t> </a:t>
              </a:r>
            </a:p>
          </p:txBody>
        </p:sp>
        <p:sp>
          <p:nvSpPr>
            <p:cNvPr id="82" name="Flowchart: Process 81"/>
            <p:cNvSpPr/>
            <p:nvPr/>
          </p:nvSpPr>
          <p:spPr>
            <a:xfrm>
              <a:off x="10625328" y="2127492"/>
              <a:ext cx="1540956" cy="42232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ICB Case Management Team</a:t>
              </a:r>
            </a:p>
          </p:txBody>
        </p:sp>
        <p:sp>
          <p:nvSpPr>
            <p:cNvPr id="85" name="Flowchart: Process 84"/>
            <p:cNvSpPr/>
            <p:nvPr/>
          </p:nvSpPr>
          <p:spPr>
            <a:xfrm>
              <a:off x="10640649" y="3597396"/>
              <a:ext cx="1525635" cy="338526"/>
            </a:xfrm>
            <a:prstGeom prst="flowChartProces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 CIC Invoice Team</a:t>
              </a:r>
            </a:p>
          </p:txBody>
        </p:sp>
        <p:sp>
          <p:nvSpPr>
            <p:cNvPr id="86" name="Flowchart: Process 85"/>
            <p:cNvSpPr/>
            <p:nvPr/>
          </p:nvSpPr>
          <p:spPr>
            <a:xfrm>
              <a:off x="10672934" y="4051288"/>
              <a:ext cx="1493350" cy="419849"/>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noFill/>
                </a:rPr>
                <a:t> </a:t>
              </a:r>
              <a:r>
                <a:rPr lang="en-GB" sz="1200" dirty="0">
                  <a:solidFill>
                    <a:schemeClr val="tx1"/>
                  </a:solidFill>
                </a:rPr>
                <a:t>PHB Panel</a:t>
              </a:r>
            </a:p>
          </p:txBody>
        </p:sp>
      </p:grpSp>
      <p:pic>
        <p:nvPicPr>
          <p:cNvPr id="9" name="Picture 8"/>
          <p:cNvPicPr>
            <a:picLocks noChangeAspect="1"/>
          </p:cNvPicPr>
          <p:nvPr/>
        </p:nvPicPr>
        <p:blipFill>
          <a:blip r:embed="rId4"/>
          <a:stretch>
            <a:fillRect/>
          </a:stretch>
        </p:blipFill>
        <p:spPr>
          <a:xfrm>
            <a:off x="10181750" y="134154"/>
            <a:ext cx="1830306" cy="648913"/>
          </a:xfrm>
          <a:prstGeom prst="rect">
            <a:avLst/>
          </a:prstGeom>
        </p:spPr>
      </p:pic>
      <p:sp>
        <p:nvSpPr>
          <p:cNvPr id="93" name="TextBox 92"/>
          <p:cNvSpPr txBox="1"/>
          <p:nvPr/>
        </p:nvSpPr>
        <p:spPr>
          <a:xfrm>
            <a:off x="10463043" y="4461002"/>
            <a:ext cx="1669946" cy="276999"/>
          </a:xfrm>
          <a:prstGeom prst="rect">
            <a:avLst/>
          </a:prstGeom>
          <a:noFill/>
          <a:ln>
            <a:noFill/>
          </a:ln>
        </p:spPr>
        <p:txBody>
          <a:bodyPr wrap="square" rtlCol="0">
            <a:spAutoFit/>
          </a:bodyPr>
          <a:lstStyle/>
          <a:p>
            <a:pPr algn="ctr"/>
            <a:r>
              <a:rPr lang="en-GB" sz="1200" b="1" dirty="0"/>
              <a:t>COLOUR KEY</a:t>
            </a:r>
          </a:p>
        </p:txBody>
      </p:sp>
      <p:sp>
        <p:nvSpPr>
          <p:cNvPr id="94" name="Flowchart: Process 93"/>
          <p:cNvSpPr/>
          <p:nvPr/>
        </p:nvSpPr>
        <p:spPr>
          <a:xfrm>
            <a:off x="9380014" y="4676652"/>
            <a:ext cx="1183937" cy="1909620"/>
          </a:xfrm>
          <a:prstGeom prst="flowChartProcess">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Care Manager to email/post the PHB client a </a:t>
            </a:r>
            <a:r>
              <a:rPr lang="en-GB" sz="1100" b="1" dirty="0">
                <a:solidFill>
                  <a:schemeClr val="tx1"/>
                </a:solidFill>
              </a:rPr>
              <a:t>PHB Start Up Letter </a:t>
            </a:r>
            <a:r>
              <a:rPr lang="en-GB" sz="1100" dirty="0">
                <a:solidFill>
                  <a:schemeClr val="tx1"/>
                </a:solidFill>
              </a:rPr>
              <a:t>with the updated care and support plan to indicate the  start date of  care and support, finally upload to Caretrack</a:t>
            </a:r>
          </a:p>
        </p:txBody>
      </p:sp>
      <p:sp>
        <p:nvSpPr>
          <p:cNvPr id="91" name="Down Arrow 90"/>
          <p:cNvSpPr/>
          <p:nvPr/>
        </p:nvSpPr>
        <p:spPr>
          <a:xfrm>
            <a:off x="9852155" y="4416966"/>
            <a:ext cx="213722" cy="226571"/>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Flowchart: Process 57"/>
          <p:cNvSpPr/>
          <p:nvPr/>
        </p:nvSpPr>
        <p:spPr>
          <a:xfrm>
            <a:off x="6366251" y="330688"/>
            <a:ext cx="2705226" cy="2677341"/>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CIC team emails Brokerage:</a:t>
            </a:r>
          </a:p>
          <a:p>
            <a:pPr algn="ctr"/>
            <a:r>
              <a:rPr lang="en-GB" sz="1200" b="1" u="sng" dirty="0">
                <a:solidFill>
                  <a:srgbClr val="0070C0"/>
                </a:solidFill>
              </a:rPr>
              <a:t>nclicb.cicchcapprovedpackagesofcare@nhs.net</a:t>
            </a:r>
          </a:p>
          <a:p>
            <a:pPr algn="ctr"/>
            <a:r>
              <a:rPr lang="en-GB" sz="1200" dirty="0">
                <a:solidFill>
                  <a:schemeClr val="tx1"/>
                </a:solidFill>
              </a:rPr>
              <a:t>and cc PHB team mailbox:</a:t>
            </a:r>
          </a:p>
          <a:p>
            <a:pPr algn="ctr"/>
            <a:r>
              <a:rPr lang="en-GB" sz="1200" b="1" u="sng" dirty="0">
                <a:solidFill>
                  <a:srgbClr val="0070C0"/>
                </a:solidFill>
              </a:rPr>
              <a:t>nclicb.personalhealthbudgets@nhs.net</a:t>
            </a:r>
          </a:p>
          <a:p>
            <a:pPr algn="ctr"/>
            <a:r>
              <a:rPr lang="en-GB" sz="1200" dirty="0">
                <a:solidFill>
                  <a:schemeClr val="tx1"/>
                </a:solidFill>
              </a:rPr>
              <a:t>The email must contain a completed</a:t>
            </a:r>
          </a:p>
          <a:p>
            <a:pPr algn="ctr"/>
            <a:r>
              <a:rPr lang="en-GB" sz="1200" dirty="0">
                <a:solidFill>
                  <a:schemeClr val="tx1"/>
                </a:solidFill>
              </a:rPr>
              <a:t>1.Personalised Care and Support Plan</a:t>
            </a:r>
          </a:p>
          <a:p>
            <a:pPr algn="ctr"/>
            <a:r>
              <a:rPr lang="en-GB" sz="1200" dirty="0">
                <a:solidFill>
                  <a:schemeClr val="tx1"/>
                </a:solidFill>
              </a:rPr>
              <a:t>2. CIC Request &amp;</a:t>
            </a:r>
          </a:p>
          <a:p>
            <a:pPr algn="ctr"/>
            <a:r>
              <a:rPr lang="en-GB" sz="1200" dirty="0">
                <a:solidFill>
                  <a:schemeClr val="tx1"/>
                </a:solidFill>
              </a:rPr>
              <a:t>Authorisation template asking for a</a:t>
            </a:r>
          </a:p>
          <a:p>
            <a:pPr algn="ctr"/>
            <a:r>
              <a:rPr lang="en-GB" sz="1200" dirty="0">
                <a:solidFill>
                  <a:schemeClr val="tx1"/>
                </a:solidFill>
              </a:rPr>
              <a:t>PHB Set Up (clearly stating PHB method </a:t>
            </a:r>
            <a:r>
              <a:rPr lang="en-GB" sz="1200" dirty="0" err="1">
                <a:solidFill>
                  <a:schemeClr val="tx1"/>
                </a:solidFill>
              </a:rPr>
              <a:t>i.e</a:t>
            </a:r>
            <a:r>
              <a:rPr lang="en-GB" sz="1200" dirty="0">
                <a:solidFill>
                  <a:schemeClr val="tx1"/>
                </a:solidFill>
              </a:rPr>
              <a:t> Direct</a:t>
            </a:r>
          </a:p>
          <a:p>
            <a:pPr algn="ctr"/>
            <a:r>
              <a:rPr lang="en-GB" sz="1200" dirty="0">
                <a:solidFill>
                  <a:schemeClr val="tx1"/>
                </a:solidFill>
              </a:rPr>
              <a:t>Payment or Third Party and who is</a:t>
            </a:r>
          </a:p>
          <a:p>
            <a:pPr algn="ctr"/>
            <a:r>
              <a:rPr lang="en-GB" sz="1200" dirty="0">
                <a:solidFill>
                  <a:schemeClr val="tx1"/>
                </a:solidFill>
              </a:rPr>
              <a:t>implementing the budget e. g. LA, ICB)</a:t>
            </a:r>
          </a:p>
        </p:txBody>
      </p:sp>
      <p:sp>
        <p:nvSpPr>
          <p:cNvPr id="83" name="Down Arrow 82"/>
          <p:cNvSpPr/>
          <p:nvPr/>
        </p:nvSpPr>
        <p:spPr>
          <a:xfrm>
            <a:off x="7596210" y="3745253"/>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Down Arrow 86"/>
          <p:cNvSpPr/>
          <p:nvPr/>
        </p:nvSpPr>
        <p:spPr>
          <a:xfrm>
            <a:off x="7534478" y="4872743"/>
            <a:ext cx="256440" cy="1899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Flowchart: Process 87"/>
          <p:cNvSpPr/>
          <p:nvPr/>
        </p:nvSpPr>
        <p:spPr>
          <a:xfrm>
            <a:off x="437748" y="537229"/>
            <a:ext cx="2486417" cy="1256613"/>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Continuing Care Nurse completes</a:t>
            </a:r>
          </a:p>
          <a:p>
            <a:pPr algn="ctr"/>
            <a:r>
              <a:rPr lang="en-GB" sz="1200" dirty="0">
                <a:solidFill>
                  <a:schemeClr val="tx1"/>
                </a:solidFill>
              </a:rPr>
              <a:t>Continuing Care Assessment with child</a:t>
            </a:r>
          </a:p>
          <a:p>
            <a:pPr algn="ctr"/>
            <a:r>
              <a:rPr lang="en-GB" sz="1200" dirty="0">
                <a:solidFill>
                  <a:schemeClr val="tx1"/>
                </a:solidFill>
              </a:rPr>
              <a:t>and family and discusses options to</a:t>
            </a:r>
          </a:p>
          <a:p>
            <a:pPr algn="ctr"/>
            <a:r>
              <a:rPr lang="en-GB" sz="1200" dirty="0">
                <a:solidFill>
                  <a:schemeClr val="tx1"/>
                </a:solidFill>
              </a:rPr>
              <a:t>receive a PHB</a:t>
            </a:r>
          </a:p>
          <a:p>
            <a:pPr algn="ctr"/>
            <a:r>
              <a:rPr lang="en-GB" sz="1200" b="1" dirty="0">
                <a:solidFill>
                  <a:schemeClr val="tx1"/>
                </a:solidFill>
              </a:rPr>
              <a:t>Notional, Direct Payment or</a:t>
            </a:r>
          </a:p>
          <a:p>
            <a:pPr algn="ctr"/>
            <a:r>
              <a:rPr lang="en-GB" sz="1200" b="1" dirty="0">
                <a:solidFill>
                  <a:schemeClr val="tx1"/>
                </a:solidFill>
              </a:rPr>
              <a:t>Third Party</a:t>
            </a:r>
            <a:endParaRPr lang="en-GB" sz="1200" b="1" dirty="0">
              <a:solidFill>
                <a:srgbClr val="C00000"/>
              </a:solidFill>
            </a:endParaRPr>
          </a:p>
        </p:txBody>
      </p:sp>
      <p:grpSp>
        <p:nvGrpSpPr>
          <p:cNvPr id="84" name="Group 83"/>
          <p:cNvGrpSpPr/>
          <p:nvPr/>
        </p:nvGrpSpPr>
        <p:grpSpPr>
          <a:xfrm>
            <a:off x="5729159" y="1064731"/>
            <a:ext cx="683157" cy="5225939"/>
            <a:chOff x="1657028" y="994364"/>
            <a:chExt cx="1393746" cy="4993295"/>
          </a:xfrm>
          <a:solidFill>
            <a:schemeClr val="accent1">
              <a:lumMod val="75000"/>
            </a:schemeClr>
          </a:solidFill>
        </p:grpSpPr>
        <p:sp>
          <p:nvSpPr>
            <p:cNvPr id="89" name="Bent-Up Arrow 88"/>
            <p:cNvSpPr/>
            <p:nvPr/>
          </p:nvSpPr>
          <p:spPr>
            <a:xfrm>
              <a:off x="1657028" y="1114129"/>
              <a:ext cx="1069014" cy="4873530"/>
            </a:xfrm>
            <a:prstGeom prst="bentUpArrow">
              <a:avLst>
                <a:gd name="adj1" fmla="val 25000"/>
                <a:gd name="adj2" fmla="val 25000"/>
                <a:gd name="adj3"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90" name="Right Arrow 89"/>
            <p:cNvSpPr/>
            <p:nvPr/>
          </p:nvSpPr>
          <p:spPr>
            <a:xfrm>
              <a:off x="2343758" y="994364"/>
              <a:ext cx="707016" cy="416921"/>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63" name="Group 62"/>
          <p:cNvGrpSpPr/>
          <p:nvPr/>
        </p:nvGrpSpPr>
        <p:grpSpPr>
          <a:xfrm>
            <a:off x="8904314" y="1429175"/>
            <a:ext cx="614878" cy="4524218"/>
            <a:chOff x="1657028" y="994364"/>
            <a:chExt cx="1393746" cy="4993295"/>
          </a:xfrm>
          <a:solidFill>
            <a:schemeClr val="accent4">
              <a:lumMod val="40000"/>
              <a:lumOff val="60000"/>
            </a:schemeClr>
          </a:solidFill>
        </p:grpSpPr>
        <p:sp>
          <p:nvSpPr>
            <p:cNvPr id="64" name="Bent-Up Arrow 63"/>
            <p:cNvSpPr/>
            <p:nvPr/>
          </p:nvSpPr>
          <p:spPr>
            <a:xfrm>
              <a:off x="1657028" y="1114129"/>
              <a:ext cx="1069014" cy="4873530"/>
            </a:xfrm>
            <a:prstGeom prst="bentUpArrow">
              <a:avLst>
                <a:gd name="adj1" fmla="val 25000"/>
                <a:gd name="adj2" fmla="val 25000"/>
                <a:gd name="adj3"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6" name="Right Arrow 65"/>
            <p:cNvSpPr/>
            <p:nvPr/>
          </p:nvSpPr>
          <p:spPr>
            <a:xfrm>
              <a:off x="2343758" y="994364"/>
              <a:ext cx="707016" cy="416921"/>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sp>
        <p:nvSpPr>
          <p:cNvPr id="3" name="Down Arrow 1">
            <a:extLst>
              <a:ext uri="{FF2B5EF4-FFF2-40B4-BE49-F238E27FC236}">
                <a16:creationId xmlns:a16="http://schemas.microsoft.com/office/drawing/2014/main" id="{35E00528-1762-3A88-0453-F196B35275DB}"/>
              </a:ext>
            </a:extLst>
          </p:cNvPr>
          <p:cNvSpPr/>
          <p:nvPr/>
        </p:nvSpPr>
        <p:spPr>
          <a:xfrm>
            <a:off x="1451619" y="3315225"/>
            <a:ext cx="186532" cy="13662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lowchart: Process 7">
            <a:extLst>
              <a:ext uri="{FF2B5EF4-FFF2-40B4-BE49-F238E27FC236}">
                <a16:creationId xmlns:a16="http://schemas.microsoft.com/office/drawing/2014/main" id="{FED0864A-2066-8CCF-4D13-93FCC72A9D09}"/>
              </a:ext>
            </a:extLst>
          </p:cNvPr>
          <p:cNvSpPr/>
          <p:nvPr/>
        </p:nvSpPr>
        <p:spPr>
          <a:xfrm>
            <a:off x="394942" y="2014998"/>
            <a:ext cx="2486417" cy="1256613"/>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Continuing Care Nurse</a:t>
            </a:r>
          </a:p>
          <a:p>
            <a:pPr algn="ctr"/>
            <a:r>
              <a:rPr lang="en-GB" sz="1200" dirty="0">
                <a:solidFill>
                  <a:schemeClr val="tx1"/>
                </a:solidFill>
              </a:rPr>
              <a:t>presents Continuing Care</a:t>
            </a:r>
          </a:p>
          <a:p>
            <a:pPr algn="ctr"/>
            <a:r>
              <a:rPr lang="en-GB" sz="1200" dirty="0">
                <a:solidFill>
                  <a:schemeClr val="tx1"/>
                </a:solidFill>
              </a:rPr>
              <a:t>Assessment and CCHAT at the</a:t>
            </a:r>
          </a:p>
          <a:p>
            <a:pPr algn="ctr"/>
            <a:r>
              <a:rPr lang="en-GB" sz="1200" dirty="0">
                <a:solidFill>
                  <a:schemeClr val="tx1"/>
                </a:solidFill>
              </a:rPr>
              <a:t>local Continuing Care Panel</a:t>
            </a:r>
            <a:endParaRPr lang="en-GB" sz="1200" dirty="0">
              <a:solidFill>
                <a:srgbClr val="C00000"/>
              </a:solidFill>
            </a:endParaRPr>
          </a:p>
        </p:txBody>
      </p:sp>
      <p:sp>
        <p:nvSpPr>
          <p:cNvPr id="11" name="Flowchart: Process 10">
            <a:extLst>
              <a:ext uri="{FF2B5EF4-FFF2-40B4-BE49-F238E27FC236}">
                <a16:creationId xmlns:a16="http://schemas.microsoft.com/office/drawing/2014/main" id="{1D9CB0E4-1AA0-AECA-0DD6-9A92115C502C}"/>
              </a:ext>
            </a:extLst>
          </p:cNvPr>
          <p:cNvSpPr/>
          <p:nvPr/>
        </p:nvSpPr>
        <p:spPr>
          <a:xfrm>
            <a:off x="344482" y="3505500"/>
            <a:ext cx="2486417" cy="1256613"/>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Continuing Care Nurse</a:t>
            </a:r>
          </a:p>
          <a:p>
            <a:pPr algn="ctr"/>
            <a:r>
              <a:rPr lang="en-GB" sz="1200" dirty="0">
                <a:solidFill>
                  <a:schemeClr val="tx1"/>
                </a:solidFill>
              </a:rPr>
              <a:t>informs parent/carer of the</a:t>
            </a:r>
          </a:p>
          <a:p>
            <a:pPr algn="ctr"/>
            <a:r>
              <a:rPr lang="en-GB" sz="1200" dirty="0">
                <a:solidFill>
                  <a:schemeClr val="tx1"/>
                </a:solidFill>
              </a:rPr>
              <a:t>Panel outcome and if client</a:t>
            </a:r>
          </a:p>
          <a:p>
            <a:pPr algn="ctr"/>
            <a:r>
              <a:rPr lang="en-GB" sz="1200" dirty="0">
                <a:solidFill>
                  <a:schemeClr val="tx1"/>
                </a:solidFill>
              </a:rPr>
              <a:t>choose direct payment/third</a:t>
            </a:r>
          </a:p>
          <a:p>
            <a:pPr algn="ctr"/>
            <a:r>
              <a:rPr lang="en-GB" sz="1200" dirty="0">
                <a:solidFill>
                  <a:schemeClr val="tx1"/>
                </a:solidFill>
              </a:rPr>
              <a:t>follow next steps</a:t>
            </a:r>
            <a:endParaRPr lang="en-GB" sz="1200" dirty="0">
              <a:solidFill>
                <a:srgbClr val="C00000"/>
              </a:solidFill>
            </a:endParaRPr>
          </a:p>
        </p:txBody>
      </p:sp>
      <p:sp>
        <p:nvSpPr>
          <p:cNvPr id="12" name="Flowchart: Process 11">
            <a:extLst>
              <a:ext uri="{FF2B5EF4-FFF2-40B4-BE49-F238E27FC236}">
                <a16:creationId xmlns:a16="http://schemas.microsoft.com/office/drawing/2014/main" id="{4B376077-0AC5-6913-FAD7-0CB1EB96F8D9}"/>
              </a:ext>
            </a:extLst>
          </p:cNvPr>
          <p:cNvSpPr/>
          <p:nvPr/>
        </p:nvSpPr>
        <p:spPr>
          <a:xfrm>
            <a:off x="3201070" y="1754786"/>
            <a:ext cx="2737776" cy="1202796"/>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Continuing Care</a:t>
            </a:r>
          </a:p>
          <a:p>
            <a:pPr algn="ctr"/>
            <a:r>
              <a:rPr lang="en-GB" sz="1200" dirty="0">
                <a:solidFill>
                  <a:schemeClr val="tx1"/>
                </a:solidFill>
              </a:rPr>
              <a:t>Nurse/Commissioner will email the</a:t>
            </a:r>
          </a:p>
          <a:p>
            <a:pPr algn="ctr"/>
            <a:r>
              <a:rPr lang="en-GB" sz="1200" dirty="0">
                <a:solidFill>
                  <a:schemeClr val="tx1"/>
                </a:solidFill>
              </a:rPr>
              <a:t>completed personalised care and</a:t>
            </a:r>
          </a:p>
          <a:p>
            <a:pPr algn="ctr"/>
            <a:r>
              <a:rPr lang="en-GB" sz="1200" dirty="0">
                <a:solidFill>
                  <a:schemeClr val="tx1"/>
                </a:solidFill>
              </a:rPr>
              <a:t>support plan to the PHB Panel for</a:t>
            </a:r>
          </a:p>
          <a:p>
            <a:pPr algn="ctr"/>
            <a:r>
              <a:rPr lang="en-GB" sz="1200" dirty="0">
                <a:solidFill>
                  <a:schemeClr val="tx1"/>
                </a:solidFill>
              </a:rPr>
              <a:t>authorisation at:</a:t>
            </a:r>
          </a:p>
          <a:p>
            <a:pPr algn="ctr"/>
            <a:r>
              <a:rPr lang="en-GB" sz="1200" b="1" u="sng" dirty="0">
                <a:solidFill>
                  <a:srgbClr val="0070C0"/>
                </a:solidFill>
              </a:rPr>
              <a:t>nclicb.personalhealthbudgets@nhs.net</a:t>
            </a:r>
          </a:p>
        </p:txBody>
      </p:sp>
      <p:sp>
        <p:nvSpPr>
          <p:cNvPr id="13" name="Down Arrow 46">
            <a:extLst>
              <a:ext uri="{FF2B5EF4-FFF2-40B4-BE49-F238E27FC236}">
                <a16:creationId xmlns:a16="http://schemas.microsoft.com/office/drawing/2014/main" id="{AE966A25-C888-21C2-D449-236CA56B29CD}"/>
              </a:ext>
            </a:extLst>
          </p:cNvPr>
          <p:cNvSpPr/>
          <p:nvPr/>
        </p:nvSpPr>
        <p:spPr>
          <a:xfrm>
            <a:off x="4322840" y="2962665"/>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0043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AC3091-E069-724D-8C2C-11230053BF76}"/>
              </a:ext>
            </a:extLst>
          </p:cNvPr>
          <p:cNvSpPr>
            <a:spLocks noGrp="1"/>
          </p:cNvSpPr>
          <p:nvPr>
            <p:ph type="body" sz="quarter" idx="10"/>
          </p:nvPr>
        </p:nvSpPr>
        <p:spPr>
          <a:xfrm>
            <a:off x="322006" y="266912"/>
            <a:ext cx="9236663" cy="556454"/>
          </a:xfrm>
        </p:spPr>
        <p:txBody>
          <a:bodyPr>
            <a:noAutofit/>
          </a:bodyPr>
          <a:lstStyle/>
          <a:p>
            <a:r>
              <a:rPr lang="en-US" sz="2400" b="1" u="sng" dirty="0"/>
              <a:t>Purpose</a:t>
            </a:r>
            <a:r>
              <a:rPr lang="en-US" sz="3600" b="1" u="sng" dirty="0"/>
              <a:t> </a:t>
            </a:r>
            <a:endParaRPr lang="en-GB" sz="2000" dirty="0"/>
          </a:p>
          <a:p>
            <a:endParaRPr lang="en-GB" sz="1600" dirty="0"/>
          </a:p>
          <a:p>
            <a:r>
              <a:rPr lang="en-GB" sz="1600" dirty="0"/>
              <a:t>The Generic PHB processes in this slide deck, provides a guide to ICB service areas on how to set up, manage and monitor PHBs.  An assumption has been made that the eligibility process would have been completed with the ICB service user before setting up a PHB.  Please also check in your own service area, if you have a specific PHB process that is followed.</a:t>
            </a:r>
            <a:endParaRPr lang="en-GB" sz="1600" b="1" dirty="0"/>
          </a:p>
          <a:p>
            <a:r>
              <a:rPr lang="en-GB" sz="1600" b="1" dirty="0"/>
              <a:t>Contained in this slide deck:</a:t>
            </a:r>
            <a:endParaRPr lang="en-GB" sz="1400" b="1" dirty="0"/>
          </a:p>
          <a:p>
            <a:pPr marL="457200" indent="-457200">
              <a:buFont typeface="Arial" panose="020B0604020202020204" pitchFamily="34" charset="0"/>
              <a:buChar char="•"/>
            </a:pPr>
            <a:r>
              <a:rPr lang="en-GB" sz="1400" dirty="0"/>
              <a:t>Generic PHB Set Up Process</a:t>
            </a:r>
          </a:p>
          <a:p>
            <a:pPr marL="457200" indent="-457200">
              <a:buFont typeface="Arial" panose="020B0604020202020204" pitchFamily="34" charset="0"/>
              <a:buChar char="•"/>
            </a:pPr>
            <a:r>
              <a:rPr lang="en-GB" sz="1400" dirty="0"/>
              <a:t>PHB Set Up Process for When Care is Already in Place (Generic)</a:t>
            </a:r>
          </a:p>
          <a:p>
            <a:pPr marL="457200" indent="-457200">
              <a:buFont typeface="Arial" panose="020B0604020202020204" pitchFamily="34" charset="0"/>
              <a:buChar char="•"/>
            </a:pPr>
            <a:r>
              <a:rPr lang="en-GB" sz="1400" dirty="0"/>
              <a:t>Commissioning External PHB Care and Support Planning and Brokerage (Generic)</a:t>
            </a:r>
          </a:p>
          <a:p>
            <a:pPr marL="457200" indent="-457200">
              <a:buFont typeface="Arial" panose="020B0604020202020204" pitchFamily="34" charset="0"/>
              <a:buChar char="•"/>
            </a:pPr>
            <a:r>
              <a:rPr lang="en-GB" sz="1400" dirty="0"/>
              <a:t>Change to PHB Delivery Method Process For Direct Payment and Third Party Budgets (Generic)</a:t>
            </a:r>
          </a:p>
          <a:p>
            <a:pPr marL="457200" indent="-457200">
              <a:buFont typeface="Arial" panose="020B0604020202020204" pitchFamily="34" charset="0"/>
              <a:buChar char="•"/>
            </a:pPr>
            <a:r>
              <a:rPr lang="en-GB" sz="1400" dirty="0"/>
              <a:t>Change to PHB Delivery Method – From Direct Payment or Third Party to Notional Budgets (Generic)</a:t>
            </a:r>
          </a:p>
          <a:p>
            <a:pPr marL="457200" indent="-457200">
              <a:buFont typeface="Arial" panose="020B0604020202020204" pitchFamily="34" charset="0"/>
              <a:buChar char="•"/>
            </a:pPr>
            <a:r>
              <a:rPr lang="en-GB" sz="1400" dirty="0"/>
              <a:t>Suspension of PHB Process (Generic)</a:t>
            </a:r>
          </a:p>
          <a:p>
            <a:pPr marL="457200" indent="-457200">
              <a:buFont typeface="Arial" panose="020B0604020202020204" pitchFamily="34" charset="0"/>
              <a:buChar char="•"/>
            </a:pPr>
            <a:r>
              <a:rPr lang="en-GB" sz="1400" dirty="0"/>
              <a:t>Termination of PHB Process (Generic)</a:t>
            </a:r>
          </a:p>
          <a:p>
            <a:pPr marL="457200" indent="-457200">
              <a:buFont typeface="Arial" panose="020B0604020202020204" pitchFamily="34" charset="0"/>
              <a:buChar char="•"/>
            </a:pPr>
            <a:r>
              <a:rPr lang="en-GB" sz="1400" dirty="0"/>
              <a:t>Generic PHB Quarterly Money Management Monitoring Process</a:t>
            </a:r>
          </a:p>
          <a:p>
            <a:pPr marL="285750" indent="-285750">
              <a:buFont typeface="Arial" panose="020B0604020202020204" pitchFamily="34" charset="0"/>
              <a:buChar char="•"/>
            </a:pPr>
            <a:r>
              <a:rPr lang="en-GB" sz="1400" dirty="0"/>
              <a:t>-----------------------------------------------------------------------------------------------------------------------------------------------------</a:t>
            </a:r>
          </a:p>
          <a:p>
            <a:pPr marL="285750" indent="-285750">
              <a:buFont typeface="Arial" panose="020B0604020202020204" pitchFamily="34" charset="0"/>
              <a:buChar char="•"/>
            </a:pPr>
            <a:r>
              <a:rPr lang="en-GB" sz="1400"/>
              <a:t>    Mental </a:t>
            </a:r>
            <a:r>
              <a:rPr lang="en-GB" sz="1400" dirty="0"/>
              <a:t>Health PHB Process </a:t>
            </a:r>
          </a:p>
          <a:p>
            <a:pPr marL="457200" indent="-457200">
              <a:buFont typeface="Arial" panose="020B0604020202020204" pitchFamily="34" charset="0"/>
              <a:buChar char="•"/>
            </a:pPr>
            <a:r>
              <a:rPr lang="en-GB" sz="1400" dirty="0"/>
              <a:t>Learning Disabilities and Autism </a:t>
            </a:r>
          </a:p>
          <a:p>
            <a:pPr marL="457200" indent="-457200">
              <a:buFont typeface="Arial" panose="020B0604020202020204" pitchFamily="34" charset="0"/>
              <a:buChar char="•"/>
            </a:pPr>
            <a:r>
              <a:rPr lang="en-GB" sz="1400" dirty="0"/>
              <a:t>Children’s PHB Process  </a:t>
            </a:r>
          </a:p>
          <a:p>
            <a:pPr marL="457200" indent="-457200">
              <a:buFont typeface="Arial" panose="020B0604020202020204" pitchFamily="34" charset="0"/>
              <a:buChar char="•"/>
            </a:pPr>
            <a:endParaRPr lang="en-GB" sz="2000" i="1" dirty="0"/>
          </a:p>
          <a:p>
            <a:pPr marL="457200" indent="-457200">
              <a:buFont typeface="Arial" panose="020B0604020202020204" pitchFamily="34" charset="0"/>
              <a:buChar char="•"/>
            </a:pPr>
            <a:endParaRPr lang="en-GB" sz="2000" b="1" dirty="0"/>
          </a:p>
          <a:p>
            <a:pPr marL="457200" indent="-457200">
              <a:buFont typeface="Arial" panose="020B0604020202020204" pitchFamily="34" charset="0"/>
              <a:buChar char="•"/>
            </a:pPr>
            <a:endParaRPr lang="en-GB" sz="2000" i="1" dirty="0"/>
          </a:p>
          <a:p>
            <a:pPr marL="457200" indent="-457200">
              <a:buFont typeface="Arial" panose="020B0604020202020204" pitchFamily="34" charset="0"/>
              <a:buChar char="•"/>
            </a:pPr>
            <a:endParaRPr lang="en-GB" sz="2000" i="1" dirty="0"/>
          </a:p>
          <a:p>
            <a:pPr marL="457200" indent="-457200">
              <a:buFont typeface="Arial" panose="020B0604020202020204" pitchFamily="34" charset="0"/>
              <a:buChar char="•"/>
            </a:pPr>
            <a:endParaRPr lang="en-GB" sz="2400" i="1" dirty="0"/>
          </a:p>
          <a:p>
            <a:pPr marL="457200" indent="-457200">
              <a:buFont typeface="Arial" panose="020B0604020202020204" pitchFamily="34" charset="0"/>
              <a:buChar char="•"/>
            </a:pPr>
            <a:endParaRPr lang="en-GB" sz="2800" i="1" dirty="0"/>
          </a:p>
          <a:p>
            <a:pPr marL="457200" indent="-457200">
              <a:buFont typeface="Arial" panose="020B0604020202020204" pitchFamily="34" charset="0"/>
              <a:buChar char="•"/>
            </a:pPr>
            <a:endParaRPr lang="en-GB" sz="2800" i="1" dirty="0"/>
          </a:p>
          <a:p>
            <a:endParaRPr lang="en-US" sz="5400" dirty="0"/>
          </a:p>
        </p:txBody>
      </p:sp>
    </p:spTree>
    <p:extLst>
      <p:ext uri="{BB962C8B-B14F-4D97-AF65-F5344CB8AC3E}">
        <p14:creationId xmlns:p14="http://schemas.microsoft.com/office/powerpoint/2010/main" val="60223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4AC3091-E069-724D-8C2C-11230053BF76}"/>
              </a:ext>
            </a:extLst>
          </p:cNvPr>
          <p:cNvSpPr>
            <a:spLocks noGrp="1"/>
          </p:cNvSpPr>
          <p:nvPr>
            <p:ph type="body" sz="quarter" idx="10"/>
          </p:nvPr>
        </p:nvSpPr>
        <p:spPr>
          <a:xfrm>
            <a:off x="68827" y="53257"/>
            <a:ext cx="11749626" cy="493376"/>
          </a:xfrm>
          <a:ln>
            <a:noFill/>
          </a:ln>
        </p:spPr>
        <p:txBody>
          <a:bodyPr>
            <a:normAutofit/>
          </a:bodyPr>
          <a:lstStyle/>
          <a:p>
            <a:r>
              <a:rPr lang="en-GB" sz="1600" b="1" dirty="0"/>
              <a:t>Generic PHB Set Up Process (Please follow own service area PHB process, if one exists) </a:t>
            </a:r>
          </a:p>
        </p:txBody>
      </p:sp>
      <p:cxnSp>
        <p:nvCxnSpPr>
          <p:cNvPr id="61" name="Straight Arrow Connector 60"/>
          <p:cNvCxnSpPr/>
          <p:nvPr/>
        </p:nvCxnSpPr>
        <p:spPr>
          <a:xfrm flipH="1">
            <a:off x="1786405" y="3647187"/>
            <a:ext cx="4485527" cy="374481"/>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endCxn id="28" idx="1"/>
          </p:cNvCxnSpPr>
          <p:nvPr/>
        </p:nvCxnSpPr>
        <p:spPr>
          <a:xfrm>
            <a:off x="3749410" y="2192090"/>
            <a:ext cx="3110241" cy="873209"/>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120513" y="5455939"/>
            <a:ext cx="542191" cy="2684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744936" y="1024585"/>
            <a:ext cx="490566" cy="4845607"/>
            <a:chOff x="1657028" y="994364"/>
            <a:chExt cx="1393746" cy="4993295"/>
          </a:xfrm>
        </p:grpSpPr>
        <p:sp>
          <p:nvSpPr>
            <p:cNvPr id="4" name="Bent-Up Arrow 3"/>
            <p:cNvSpPr/>
            <p:nvPr/>
          </p:nvSpPr>
          <p:spPr>
            <a:xfrm>
              <a:off x="1657028" y="1114129"/>
              <a:ext cx="1069014" cy="4873530"/>
            </a:xfrm>
            <a:prstGeom prst="bentUpArrow">
              <a:avLst>
                <a:gd name="adj1" fmla="val 25000"/>
                <a:gd name="adj2" fmla="val 25000"/>
                <a:gd name="adj3"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 name="Right Arrow 4"/>
            <p:cNvSpPr/>
            <p:nvPr/>
          </p:nvSpPr>
          <p:spPr>
            <a:xfrm>
              <a:off x="2343758" y="994364"/>
              <a:ext cx="707016" cy="41692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16" name="Group 15"/>
          <p:cNvGrpSpPr/>
          <p:nvPr/>
        </p:nvGrpSpPr>
        <p:grpSpPr>
          <a:xfrm>
            <a:off x="3180906" y="-1100845"/>
            <a:ext cx="3281034" cy="3007426"/>
            <a:chOff x="2548395" y="3666758"/>
            <a:chExt cx="3629624" cy="3135491"/>
          </a:xfrm>
        </p:grpSpPr>
        <p:cxnSp>
          <p:nvCxnSpPr>
            <p:cNvPr id="45" name="Straight Arrow Connector 44"/>
            <p:cNvCxnSpPr/>
            <p:nvPr/>
          </p:nvCxnSpPr>
          <p:spPr>
            <a:xfrm flipV="1">
              <a:off x="3034356" y="3666758"/>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46" name="Flowchart: Process 45"/>
            <p:cNvSpPr/>
            <p:nvPr/>
          </p:nvSpPr>
          <p:spPr>
            <a:xfrm>
              <a:off x="2548395" y="5116287"/>
              <a:ext cx="3629624" cy="1685962"/>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acquires authorisation in own service area of the personalised care and support plan and  chosen PHB method.</a:t>
              </a:r>
            </a:p>
            <a:p>
              <a:pPr algn="ctr"/>
              <a:r>
                <a:rPr lang="en-GB" sz="1200" b="1" dirty="0">
                  <a:solidFill>
                    <a:schemeClr val="tx1"/>
                  </a:solidFill>
                </a:rPr>
                <a:t>For Notional Budgets, update the care and support plan with PHB start date, and issue client with a copy of the plan with a PHB Start Up Letter, and finally upload to Caretrack </a:t>
              </a:r>
              <a:r>
                <a:rPr lang="en-GB" sz="1200" dirty="0">
                  <a:solidFill>
                    <a:srgbClr val="C00000"/>
                  </a:solidFill>
                </a:rPr>
                <a:t>(must have gone through Quality Assurance Framework process)</a:t>
              </a:r>
            </a:p>
          </p:txBody>
        </p:sp>
      </p:grpSp>
      <p:cxnSp>
        <p:nvCxnSpPr>
          <p:cNvPr id="62" name="Straight Arrow Connector 61"/>
          <p:cNvCxnSpPr/>
          <p:nvPr/>
        </p:nvCxnSpPr>
        <p:spPr>
          <a:xfrm>
            <a:off x="5458036" y="5108318"/>
            <a:ext cx="565531" cy="16153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28" name="Flowchart: Process 27"/>
          <p:cNvSpPr/>
          <p:nvPr/>
        </p:nvSpPr>
        <p:spPr>
          <a:xfrm>
            <a:off x="6859651" y="2701598"/>
            <a:ext cx="2150863" cy="727402"/>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to populate Caretrack with PHB budget breakdown </a:t>
            </a:r>
          </a:p>
        </p:txBody>
      </p:sp>
      <p:cxnSp>
        <p:nvCxnSpPr>
          <p:cNvPr id="48" name="Straight Arrow Connector 47"/>
          <p:cNvCxnSpPr/>
          <p:nvPr/>
        </p:nvCxnSpPr>
        <p:spPr>
          <a:xfrm>
            <a:off x="7990876" y="-1128939"/>
            <a:ext cx="361673" cy="485758"/>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7990876" y="1109606"/>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7308835" y="-1214343"/>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72" name="Flowchart: Process 71"/>
          <p:cNvSpPr/>
          <p:nvPr/>
        </p:nvSpPr>
        <p:spPr>
          <a:xfrm>
            <a:off x="6864864" y="3674849"/>
            <a:ext cx="2155651" cy="911023"/>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endParaRPr lang="en-GB" sz="1200" dirty="0">
              <a:solidFill>
                <a:schemeClr val="tx1"/>
              </a:solidFill>
            </a:endParaRPr>
          </a:p>
          <a:p>
            <a:pPr algn="ctr"/>
            <a:r>
              <a:rPr lang="en-GB" sz="1200" dirty="0">
                <a:solidFill>
                  <a:schemeClr val="tx1"/>
                </a:solidFill>
              </a:rPr>
              <a:t>Brokerage will email client</a:t>
            </a:r>
          </a:p>
          <a:p>
            <a:pPr algn="ctr"/>
            <a:r>
              <a:rPr lang="en-GB" sz="1200" dirty="0">
                <a:solidFill>
                  <a:schemeClr val="tx1"/>
                </a:solidFill>
              </a:rPr>
              <a:t> PHB introductory letter re: Provider and PHB contract </a:t>
            </a:r>
            <a:r>
              <a:rPr lang="en-GB" sz="1200" dirty="0">
                <a:solidFill>
                  <a:srgbClr val="C00000"/>
                </a:solidFill>
              </a:rPr>
              <a:t> </a:t>
            </a:r>
          </a:p>
          <a:p>
            <a:pPr algn="ctr"/>
            <a:endParaRPr lang="en-GB" sz="1200" dirty="0">
              <a:solidFill>
                <a:srgbClr val="FF0000"/>
              </a:solidFill>
            </a:endParaRPr>
          </a:p>
          <a:p>
            <a:pPr algn="ctr"/>
            <a:endParaRPr lang="en-GB" sz="1200" dirty="0">
              <a:solidFill>
                <a:schemeClr val="tx1"/>
              </a:solidFill>
            </a:endParaRPr>
          </a:p>
        </p:txBody>
      </p:sp>
      <p:sp>
        <p:nvSpPr>
          <p:cNvPr id="53" name="Flowchart: Process 52"/>
          <p:cNvSpPr/>
          <p:nvPr/>
        </p:nvSpPr>
        <p:spPr>
          <a:xfrm>
            <a:off x="9672820" y="2822667"/>
            <a:ext cx="2279094" cy="1539529"/>
          </a:xfrm>
          <a:prstGeom prst="flowChartProcess">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to email Case Management Team and CC: PHB mailbox and Provider, to inform them that the PHB has been set up, start date and for them to speak with the client and book the 12 week PHB review   </a:t>
            </a:r>
          </a:p>
        </p:txBody>
      </p:sp>
      <p:sp>
        <p:nvSpPr>
          <p:cNvPr id="55" name="Flowchart: Process 54"/>
          <p:cNvSpPr/>
          <p:nvPr/>
        </p:nvSpPr>
        <p:spPr>
          <a:xfrm>
            <a:off x="3256741" y="4372078"/>
            <a:ext cx="2781277" cy="2395859"/>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endParaRPr lang="en-GB" sz="1200" dirty="0">
              <a:solidFill>
                <a:schemeClr val="tx1"/>
              </a:solidFill>
            </a:endParaRPr>
          </a:p>
          <a:p>
            <a:pPr algn="ctr"/>
            <a:r>
              <a:rPr lang="en-GB" sz="1200" dirty="0">
                <a:solidFill>
                  <a:schemeClr val="tx1"/>
                </a:solidFill>
              </a:rPr>
              <a:t>PHB Officer will place</a:t>
            </a:r>
          </a:p>
          <a:p>
            <a:pPr marL="228600" indent="-228600" algn="ctr">
              <a:buAutoNum type="arabicParenR"/>
            </a:pPr>
            <a:r>
              <a:rPr lang="en-GB" sz="1200" dirty="0">
                <a:solidFill>
                  <a:schemeClr val="tx1"/>
                </a:solidFill>
              </a:rPr>
              <a:t>CIC Request and Authorisation template,  and </a:t>
            </a:r>
          </a:p>
          <a:p>
            <a:pPr algn="ctr"/>
            <a:r>
              <a:rPr lang="en-GB" sz="1200" dirty="0">
                <a:solidFill>
                  <a:schemeClr val="tx1"/>
                </a:solidFill>
              </a:rPr>
              <a:t>2) Personalised care and support plan on PHB Panel Agenda; </a:t>
            </a:r>
          </a:p>
          <a:p>
            <a:pPr algn="ctr"/>
            <a:r>
              <a:rPr lang="en-GB" sz="1200" dirty="0">
                <a:solidFill>
                  <a:schemeClr val="tx1"/>
                </a:solidFill>
              </a:rPr>
              <a:t>Care Manager will attend to present the case; </a:t>
            </a:r>
          </a:p>
          <a:p>
            <a:pPr algn="ctr"/>
            <a:r>
              <a:rPr lang="en-GB" sz="1200" dirty="0">
                <a:solidFill>
                  <a:srgbClr val="C00000"/>
                </a:solidFill>
              </a:rPr>
              <a:t>(Notional Budgets are not considered at the PHB Panel unless the support is not routinely commissioned by the ICB)</a:t>
            </a:r>
          </a:p>
          <a:p>
            <a:pPr algn="ctr"/>
            <a:r>
              <a:rPr lang="en-GB" sz="1200" dirty="0">
                <a:solidFill>
                  <a:schemeClr val="tx1"/>
                </a:solidFill>
              </a:rPr>
              <a:t> </a:t>
            </a:r>
            <a:endParaRPr lang="en-GB" sz="1200" dirty="0">
              <a:solidFill>
                <a:srgbClr val="C00000"/>
              </a:solidFill>
            </a:endParaRPr>
          </a:p>
          <a:p>
            <a:pPr algn="ctr"/>
            <a:endParaRPr lang="en-GB" sz="1200" dirty="0">
              <a:solidFill>
                <a:schemeClr val="tx1"/>
              </a:solidFill>
            </a:endParaRPr>
          </a:p>
        </p:txBody>
      </p:sp>
      <p:sp>
        <p:nvSpPr>
          <p:cNvPr id="56" name="Flowchart: Process 55"/>
          <p:cNvSpPr/>
          <p:nvPr/>
        </p:nvSpPr>
        <p:spPr>
          <a:xfrm>
            <a:off x="6929140" y="399998"/>
            <a:ext cx="1837125" cy="903184"/>
          </a:xfrm>
          <a:prstGeom prst="flowChart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PHB Officer will send PHB Panel cases through the authorisation process </a:t>
            </a:r>
          </a:p>
        </p:txBody>
      </p:sp>
      <p:sp>
        <p:nvSpPr>
          <p:cNvPr id="57" name="Flowchart: Process 56"/>
          <p:cNvSpPr/>
          <p:nvPr/>
        </p:nvSpPr>
        <p:spPr>
          <a:xfrm>
            <a:off x="440530" y="535268"/>
            <a:ext cx="2486417" cy="1256613"/>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confirms client is eligible for PHB funding. </a:t>
            </a:r>
          </a:p>
          <a:p>
            <a:pPr algn="ctr"/>
            <a:r>
              <a:rPr lang="en-GB" sz="1200" dirty="0">
                <a:solidFill>
                  <a:schemeClr val="tx1"/>
                </a:solidFill>
              </a:rPr>
              <a:t>Client advises Care Manager of which PHB method to receive </a:t>
            </a:r>
          </a:p>
          <a:p>
            <a:pPr algn="ctr"/>
            <a:r>
              <a:rPr lang="en-GB" sz="1200" dirty="0">
                <a:solidFill>
                  <a:srgbClr val="C00000"/>
                </a:solidFill>
              </a:rPr>
              <a:t>(Notional, Direct Payment or Third Party; issue PHB leaflet to client if necessary )</a:t>
            </a:r>
          </a:p>
        </p:txBody>
      </p:sp>
      <p:sp>
        <p:nvSpPr>
          <p:cNvPr id="59" name="Flowchart: Process 58"/>
          <p:cNvSpPr/>
          <p:nvPr/>
        </p:nvSpPr>
        <p:spPr>
          <a:xfrm>
            <a:off x="178882" y="2041242"/>
            <a:ext cx="2829270" cy="3226648"/>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Care Manager emails Brokerage:</a:t>
            </a:r>
          </a:p>
          <a:p>
            <a:pPr algn="ctr"/>
            <a:r>
              <a:rPr lang="en-GB" sz="1200" b="1" u="sng" dirty="0">
                <a:solidFill>
                  <a:srgbClr val="0070C0"/>
                </a:solidFill>
              </a:rPr>
              <a:t>nclicb.cicchcauthorisationrequests@nhs.net</a:t>
            </a:r>
            <a:r>
              <a:rPr lang="en-GB" u="sng" dirty="0">
                <a:solidFill>
                  <a:srgbClr val="0070C0"/>
                </a:solidFill>
              </a:rPr>
              <a:t> </a:t>
            </a:r>
          </a:p>
          <a:p>
            <a:pPr algn="ctr"/>
            <a:r>
              <a:rPr lang="en-GB" sz="1200" dirty="0">
                <a:solidFill>
                  <a:schemeClr val="tx1"/>
                </a:solidFill>
              </a:rPr>
              <a:t>and cc PHB team mailbox:</a:t>
            </a:r>
          </a:p>
          <a:p>
            <a:pPr algn="ctr"/>
            <a:r>
              <a:rPr lang="en-GB" sz="1200" b="1" u="sng" dirty="0" err="1">
                <a:solidFill>
                  <a:srgbClr val="0070C0"/>
                </a:solidFill>
              </a:rPr>
              <a:t>nclicb.personalhealthbudgets</a:t>
            </a:r>
            <a:r>
              <a:rPr lang="en-GB" sz="1200" b="1" u="sng" dirty="0">
                <a:solidFill>
                  <a:srgbClr val="0070C0"/>
                </a:solidFill>
              </a:rPr>
              <a:t> @nhs.net </a:t>
            </a:r>
          </a:p>
          <a:p>
            <a:pPr algn="ctr"/>
            <a:r>
              <a:rPr lang="en-GB" sz="1200" dirty="0">
                <a:solidFill>
                  <a:schemeClr val="tx1"/>
                </a:solidFill>
              </a:rPr>
              <a:t>with a  CIC Request &amp; Authorisation template asking for an </a:t>
            </a:r>
            <a:r>
              <a:rPr lang="en-GB" sz="1200" b="1" dirty="0">
                <a:solidFill>
                  <a:schemeClr val="tx1"/>
                </a:solidFill>
              </a:rPr>
              <a:t>Indicative Budget and/ or Commissioning Care Package </a:t>
            </a:r>
          </a:p>
          <a:p>
            <a:pPr algn="ctr"/>
            <a:r>
              <a:rPr lang="en-GB" sz="1200" dirty="0">
                <a:solidFill>
                  <a:srgbClr val="C00000"/>
                </a:solidFill>
              </a:rPr>
              <a:t>(based on the cost of an NCL ICB commissioned package of care;</a:t>
            </a:r>
          </a:p>
          <a:p>
            <a:pPr algn="ctr"/>
            <a:r>
              <a:rPr lang="en-GB" sz="1200" dirty="0">
                <a:solidFill>
                  <a:srgbClr val="C00000"/>
                </a:solidFill>
              </a:rPr>
              <a:t>please note if the PHB individual intends to employ their own staff through external traditional recruitment methods, this might take 8 to 12 weeks; </a:t>
            </a:r>
          </a:p>
          <a:p>
            <a:pPr algn="ctr"/>
            <a:r>
              <a:rPr lang="en-GB" sz="1200" dirty="0">
                <a:solidFill>
                  <a:srgbClr val="C00000"/>
                </a:solidFill>
              </a:rPr>
              <a:t>an interim domiciliary care package might be required)</a:t>
            </a:r>
          </a:p>
          <a:p>
            <a:pPr algn="ctr"/>
            <a:endParaRPr lang="en-GB" sz="1200" dirty="0">
              <a:solidFill>
                <a:srgbClr val="FF0000"/>
              </a:solidFill>
            </a:endParaRPr>
          </a:p>
        </p:txBody>
      </p:sp>
      <p:sp>
        <p:nvSpPr>
          <p:cNvPr id="67" name="Flowchart: Process 66"/>
          <p:cNvSpPr/>
          <p:nvPr/>
        </p:nvSpPr>
        <p:spPr>
          <a:xfrm>
            <a:off x="208333" y="5504300"/>
            <a:ext cx="2572183" cy="1049415"/>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Care Manager should have received Indicative Budget before contacting the client to complete personalised care &amp; support planning </a:t>
            </a:r>
          </a:p>
          <a:p>
            <a:pPr algn="ctr"/>
            <a:endParaRPr lang="en-GB" sz="1200" dirty="0">
              <a:solidFill>
                <a:schemeClr val="tx1"/>
              </a:solidFill>
            </a:endParaRPr>
          </a:p>
          <a:p>
            <a:pPr algn="ctr"/>
            <a:endParaRPr lang="en-GB" sz="1200" dirty="0">
              <a:solidFill>
                <a:schemeClr val="tx1"/>
              </a:solidFill>
            </a:endParaRPr>
          </a:p>
        </p:txBody>
      </p:sp>
      <p:sp>
        <p:nvSpPr>
          <p:cNvPr id="71" name="Flowchart: Process 70"/>
          <p:cNvSpPr/>
          <p:nvPr/>
        </p:nvSpPr>
        <p:spPr>
          <a:xfrm>
            <a:off x="3256741" y="2164555"/>
            <a:ext cx="3015191" cy="2021435"/>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emails Brokerage:</a:t>
            </a:r>
          </a:p>
          <a:p>
            <a:pPr algn="ctr"/>
            <a:r>
              <a:rPr lang="en-GB" sz="1200" b="1" u="sng" dirty="0">
                <a:solidFill>
                  <a:srgbClr val="0563C1"/>
                </a:solidFill>
                <a:hlinkClick r:id="rId3">
                  <a:extLst>
                    <a:ext uri="{A12FA001-AC4F-418D-AE19-62706E023703}">
                      <ahyp:hlinkClr xmlns:ahyp="http://schemas.microsoft.com/office/drawing/2018/hyperlinkcolor" val="tx"/>
                    </a:ext>
                  </a:extLst>
                </a:hlinkClick>
              </a:rPr>
              <a:t>nclicb.cicchcauthorisationrequests@</a:t>
            </a:r>
            <a:r>
              <a:rPr lang="en-GB" sz="1200" b="1" u="sng" dirty="0">
                <a:solidFill>
                  <a:srgbClr val="0070C0"/>
                </a:solidFill>
                <a:hlinkClick r:id="rId3">
                  <a:extLst>
                    <a:ext uri="{A12FA001-AC4F-418D-AE19-62706E023703}">
                      <ahyp:hlinkClr xmlns:ahyp="http://schemas.microsoft.com/office/drawing/2018/hyperlinkcolor" val="tx"/>
                    </a:ext>
                  </a:extLst>
                </a:hlinkClick>
              </a:rPr>
              <a:t>nhs.net</a:t>
            </a:r>
            <a:r>
              <a:rPr lang="en-GB" sz="1200" b="1" u="sng" dirty="0">
                <a:solidFill>
                  <a:srgbClr val="0070C0"/>
                </a:solidFill>
              </a:rPr>
              <a:t> </a:t>
            </a:r>
          </a:p>
          <a:p>
            <a:pPr algn="ctr"/>
            <a:r>
              <a:rPr lang="en-GB" sz="1200" dirty="0">
                <a:solidFill>
                  <a:schemeClr val="tx1"/>
                </a:solidFill>
              </a:rPr>
              <a:t> and cc the PHB team mailbox: </a:t>
            </a:r>
            <a:r>
              <a:rPr lang="en-GB" sz="1200" b="1" u="sng" dirty="0" err="1">
                <a:solidFill>
                  <a:srgbClr val="0070C0"/>
                </a:solidFill>
              </a:rPr>
              <a:t>nclicb.personalhealthbudgets</a:t>
            </a:r>
            <a:r>
              <a:rPr lang="en-GB" sz="1200" b="1" u="sng" dirty="0">
                <a:solidFill>
                  <a:srgbClr val="0070C0"/>
                </a:solidFill>
              </a:rPr>
              <a:t> @nhs.net </a:t>
            </a:r>
          </a:p>
          <a:p>
            <a:pPr algn="ctr"/>
            <a:r>
              <a:rPr lang="en-GB" sz="1200" dirty="0">
                <a:solidFill>
                  <a:schemeClr val="tx1"/>
                </a:solidFill>
              </a:rPr>
              <a:t>The email must contain a completed</a:t>
            </a:r>
          </a:p>
          <a:p>
            <a:pPr marL="228600" indent="-228600" algn="ctr">
              <a:buAutoNum type="arabicPeriod"/>
            </a:pPr>
            <a:r>
              <a:rPr lang="en-GB" sz="1200" dirty="0">
                <a:solidFill>
                  <a:schemeClr val="tx1"/>
                </a:solidFill>
              </a:rPr>
              <a:t>CIC Request &amp; Authorisation template asking for a </a:t>
            </a:r>
            <a:r>
              <a:rPr lang="en-GB" sz="1200" b="1" dirty="0">
                <a:solidFill>
                  <a:schemeClr val="tx1"/>
                </a:solidFill>
              </a:rPr>
              <a:t>PHB Set Up</a:t>
            </a:r>
          </a:p>
          <a:p>
            <a:pPr algn="ctr"/>
            <a:r>
              <a:rPr lang="en-GB" sz="1200" b="1" dirty="0">
                <a:solidFill>
                  <a:srgbClr val="C00000"/>
                </a:solidFill>
              </a:rPr>
              <a:t>(clearly stating PHB method</a:t>
            </a:r>
            <a:r>
              <a:rPr lang="en-GB" sz="1200" dirty="0">
                <a:solidFill>
                  <a:srgbClr val="C00000"/>
                </a:solidFill>
              </a:rPr>
              <a:t>:</a:t>
            </a:r>
            <a:r>
              <a:rPr lang="en-GB" sz="1200" b="1" dirty="0">
                <a:solidFill>
                  <a:srgbClr val="C00000"/>
                </a:solidFill>
              </a:rPr>
              <a:t> Direct Payment or Third Party</a:t>
            </a:r>
            <a:r>
              <a:rPr lang="en-GB" sz="1200" dirty="0">
                <a:solidFill>
                  <a:srgbClr val="C00000"/>
                </a:solidFill>
              </a:rPr>
              <a:t>)</a:t>
            </a:r>
          </a:p>
          <a:p>
            <a:pPr algn="ctr"/>
            <a:r>
              <a:rPr lang="en-GB" sz="1200" dirty="0">
                <a:solidFill>
                  <a:schemeClr val="tx1"/>
                </a:solidFill>
              </a:rPr>
              <a:t>2. Personalised care and support plan </a:t>
            </a:r>
            <a:endParaRPr lang="en-GB" sz="1200" dirty="0">
              <a:solidFill>
                <a:srgbClr val="C00000"/>
              </a:solidFill>
            </a:endParaRPr>
          </a:p>
        </p:txBody>
      </p:sp>
      <p:sp>
        <p:nvSpPr>
          <p:cNvPr id="74" name="Flowchart: Process 73"/>
          <p:cNvSpPr/>
          <p:nvPr/>
        </p:nvSpPr>
        <p:spPr>
          <a:xfrm>
            <a:off x="6854864" y="4802339"/>
            <a:ext cx="2217249" cy="1856094"/>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to email Provider a referral form  and client personalised care &amp; support plan  </a:t>
            </a:r>
          </a:p>
          <a:p>
            <a:pPr algn="ctr"/>
            <a:r>
              <a:rPr lang="en-GB" sz="1200" dirty="0">
                <a:solidFill>
                  <a:srgbClr val="C00000"/>
                </a:solidFill>
              </a:rPr>
              <a:t>(PHB contract must be signed and returned to Brokerage before the Provider referral is processed for PHB set up, and PHB start date issued)</a:t>
            </a:r>
            <a:endParaRPr lang="en-GB" sz="1200" dirty="0">
              <a:solidFill>
                <a:schemeClr val="tx1"/>
              </a:solidFill>
            </a:endParaRPr>
          </a:p>
          <a:p>
            <a:pPr algn="ctr"/>
            <a:endParaRPr lang="en-GB" sz="1200" dirty="0">
              <a:solidFill>
                <a:schemeClr val="tx1"/>
              </a:solidFill>
            </a:endParaRPr>
          </a:p>
        </p:txBody>
      </p:sp>
      <p:sp>
        <p:nvSpPr>
          <p:cNvPr id="75" name="Flowchart: Process 74"/>
          <p:cNvSpPr/>
          <p:nvPr/>
        </p:nvSpPr>
        <p:spPr>
          <a:xfrm>
            <a:off x="9543065" y="977770"/>
            <a:ext cx="2547326" cy="801769"/>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Provider will contact client and set them up. </a:t>
            </a:r>
          </a:p>
          <a:p>
            <a:pPr algn="ctr"/>
            <a:r>
              <a:rPr lang="en-GB" sz="1200" dirty="0">
                <a:solidFill>
                  <a:schemeClr val="tx1"/>
                </a:solidFill>
              </a:rPr>
              <a:t>Provider will inform  NCL ICB when the client is set up</a:t>
            </a:r>
          </a:p>
          <a:p>
            <a:pPr algn="ctr"/>
            <a:endParaRPr lang="en-GB" sz="1200" dirty="0">
              <a:solidFill>
                <a:schemeClr val="tx1"/>
              </a:solidFill>
            </a:endParaRPr>
          </a:p>
        </p:txBody>
      </p:sp>
      <p:sp>
        <p:nvSpPr>
          <p:cNvPr id="77" name="Flowchart: Process 76"/>
          <p:cNvSpPr/>
          <p:nvPr/>
        </p:nvSpPr>
        <p:spPr>
          <a:xfrm>
            <a:off x="9648721" y="2086791"/>
            <a:ext cx="2303193" cy="550261"/>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Brokerage to update Caretrack with Provider outcome</a:t>
            </a:r>
          </a:p>
          <a:p>
            <a:pPr algn="ctr"/>
            <a:endParaRPr lang="en-GB" sz="1200" dirty="0">
              <a:solidFill>
                <a:schemeClr val="tx1"/>
              </a:solidFill>
            </a:endParaRPr>
          </a:p>
        </p:txBody>
      </p:sp>
      <p:sp>
        <p:nvSpPr>
          <p:cNvPr id="2" name="Down Arrow 1"/>
          <p:cNvSpPr/>
          <p:nvPr/>
        </p:nvSpPr>
        <p:spPr>
          <a:xfrm>
            <a:off x="1494425" y="1837456"/>
            <a:ext cx="186532" cy="13662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Down Arrow 43"/>
          <p:cNvSpPr/>
          <p:nvPr/>
        </p:nvSpPr>
        <p:spPr>
          <a:xfrm>
            <a:off x="1448849" y="5269851"/>
            <a:ext cx="195440" cy="23354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Down Arrow 46"/>
          <p:cNvSpPr/>
          <p:nvPr/>
        </p:nvSpPr>
        <p:spPr>
          <a:xfrm>
            <a:off x="4594816" y="1935434"/>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Down Arrow 48"/>
          <p:cNvSpPr/>
          <p:nvPr/>
        </p:nvSpPr>
        <p:spPr>
          <a:xfrm>
            <a:off x="4554225" y="4200689"/>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Down Arrow 49"/>
          <p:cNvSpPr/>
          <p:nvPr/>
        </p:nvSpPr>
        <p:spPr>
          <a:xfrm>
            <a:off x="7772103" y="2518155"/>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Down Arrow 50"/>
          <p:cNvSpPr/>
          <p:nvPr/>
        </p:nvSpPr>
        <p:spPr>
          <a:xfrm>
            <a:off x="7675346" y="1367996"/>
            <a:ext cx="213722" cy="226571"/>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Down Arrow 53"/>
          <p:cNvSpPr/>
          <p:nvPr/>
        </p:nvSpPr>
        <p:spPr>
          <a:xfrm>
            <a:off x="10618186" y="2600542"/>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Down Arrow 68"/>
          <p:cNvSpPr/>
          <p:nvPr/>
        </p:nvSpPr>
        <p:spPr>
          <a:xfrm>
            <a:off x="10618186" y="1809967"/>
            <a:ext cx="213722" cy="226571"/>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3" name="Group 72"/>
          <p:cNvGrpSpPr/>
          <p:nvPr/>
        </p:nvGrpSpPr>
        <p:grpSpPr>
          <a:xfrm>
            <a:off x="10573414" y="4845224"/>
            <a:ext cx="1449205" cy="1939558"/>
            <a:chOff x="10625327" y="2127492"/>
            <a:chExt cx="1540957" cy="2343645"/>
          </a:xfrm>
        </p:grpSpPr>
        <p:sp>
          <p:nvSpPr>
            <p:cNvPr id="76" name="Flowchart: Process 75"/>
            <p:cNvSpPr/>
            <p:nvPr/>
          </p:nvSpPr>
          <p:spPr>
            <a:xfrm>
              <a:off x="10625327" y="2665177"/>
              <a:ext cx="1540957" cy="315340"/>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Team</a:t>
              </a:r>
            </a:p>
          </p:txBody>
        </p:sp>
        <p:sp>
          <p:nvSpPr>
            <p:cNvPr id="78" name="Flowchart: Process 77"/>
            <p:cNvSpPr/>
            <p:nvPr/>
          </p:nvSpPr>
          <p:spPr>
            <a:xfrm>
              <a:off x="10625327" y="3073289"/>
              <a:ext cx="1540957" cy="424096"/>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Provider </a:t>
              </a:r>
            </a:p>
          </p:txBody>
        </p:sp>
        <p:sp>
          <p:nvSpPr>
            <p:cNvPr id="82" name="Flowchart: Process 81"/>
            <p:cNvSpPr/>
            <p:nvPr/>
          </p:nvSpPr>
          <p:spPr>
            <a:xfrm>
              <a:off x="10625328" y="2127492"/>
              <a:ext cx="1540956" cy="42232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ICB Case Management Team</a:t>
              </a:r>
            </a:p>
          </p:txBody>
        </p:sp>
        <p:sp>
          <p:nvSpPr>
            <p:cNvPr id="85" name="Flowchart: Process 84"/>
            <p:cNvSpPr/>
            <p:nvPr/>
          </p:nvSpPr>
          <p:spPr>
            <a:xfrm>
              <a:off x="10640649" y="3597396"/>
              <a:ext cx="1525635" cy="338526"/>
            </a:xfrm>
            <a:prstGeom prst="flowChartProces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 CIC Invoice Team</a:t>
              </a:r>
            </a:p>
          </p:txBody>
        </p:sp>
        <p:sp>
          <p:nvSpPr>
            <p:cNvPr id="86" name="Flowchart: Process 85"/>
            <p:cNvSpPr/>
            <p:nvPr/>
          </p:nvSpPr>
          <p:spPr>
            <a:xfrm>
              <a:off x="10672934" y="4051288"/>
              <a:ext cx="1493350" cy="419849"/>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noFill/>
                </a:rPr>
                <a:t> </a:t>
              </a:r>
              <a:r>
                <a:rPr lang="en-GB" sz="1200" dirty="0">
                  <a:solidFill>
                    <a:schemeClr val="tx1"/>
                  </a:solidFill>
                </a:rPr>
                <a:t>PHB Panel</a:t>
              </a:r>
            </a:p>
          </p:txBody>
        </p:sp>
      </p:grpSp>
      <p:pic>
        <p:nvPicPr>
          <p:cNvPr id="9" name="Picture 8"/>
          <p:cNvPicPr>
            <a:picLocks noChangeAspect="1"/>
          </p:cNvPicPr>
          <p:nvPr/>
        </p:nvPicPr>
        <p:blipFill>
          <a:blip r:embed="rId4"/>
          <a:stretch>
            <a:fillRect/>
          </a:stretch>
        </p:blipFill>
        <p:spPr>
          <a:xfrm>
            <a:off x="10181750" y="134154"/>
            <a:ext cx="1830306" cy="648913"/>
          </a:xfrm>
          <a:prstGeom prst="rect">
            <a:avLst/>
          </a:prstGeom>
        </p:spPr>
      </p:pic>
      <p:sp>
        <p:nvSpPr>
          <p:cNvPr id="93" name="TextBox 92"/>
          <p:cNvSpPr txBox="1"/>
          <p:nvPr/>
        </p:nvSpPr>
        <p:spPr>
          <a:xfrm>
            <a:off x="10463043" y="4461002"/>
            <a:ext cx="1669946" cy="276999"/>
          </a:xfrm>
          <a:prstGeom prst="rect">
            <a:avLst/>
          </a:prstGeom>
          <a:noFill/>
          <a:ln>
            <a:noFill/>
          </a:ln>
        </p:spPr>
        <p:txBody>
          <a:bodyPr wrap="square" rtlCol="0">
            <a:spAutoFit/>
          </a:bodyPr>
          <a:lstStyle/>
          <a:p>
            <a:pPr algn="ctr"/>
            <a:r>
              <a:rPr lang="en-GB" sz="1200" b="1" dirty="0"/>
              <a:t>COLOUR KEY</a:t>
            </a:r>
          </a:p>
        </p:txBody>
      </p:sp>
      <p:sp>
        <p:nvSpPr>
          <p:cNvPr id="94" name="Flowchart: Process 93"/>
          <p:cNvSpPr/>
          <p:nvPr/>
        </p:nvSpPr>
        <p:spPr>
          <a:xfrm>
            <a:off x="9380014" y="4676652"/>
            <a:ext cx="1183937" cy="1909620"/>
          </a:xfrm>
          <a:prstGeom prst="flowChartProcess">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Care Manager to email/post the PHB client a </a:t>
            </a:r>
            <a:r>
              <a:rPr lang="en-GB" sz="1100" b="1" dirty="0">
                <a:solidFill>
                  <a:schemeClr val="tx1"/>
                </a:solidFill>
              </a:rPr>
              <a:t>PHB Start Up Letter </a:t>
            </a:r>
            <a:r>
              <a:rPr lang="en-GB" sz="1100" dirty="0">
                <a:solidFill>
                  <a:schemeClr val="tx1"/>
                </a:solidFill>
              </a:rPr>
              <a:t>with the updated care and support plan to indicate the  start date of  care and support, finally upload to Caretrack</a:t>
            </a:r>
          </a:p>
        </p:txBody>
      </p:sp>
      <p:sp>
        <p:nvSpPr>
          <p:cNvPr id="91" name="Down Arrow 90"/>
          <p:cNvSpPr/>
          <p:nvPr/>
        </p:nvSpPr>
        <p:spPr>
          <a:xfrm>
            <a:off x="9852155" y="4416966"/>
            <a:ext cx="213722" cy="226571"/>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Flowchart: Process 57"/>
          <p:cNvSpPr/>
          <p:nvPr/>
        </p:nvSpPr>
        <p:spPr>
          <a:xfrm>
            <a:off x="6854864" y="1589650"/>
            <a:ext cx="2155651" cy="903184"/>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informs the client of the outcome of the PHB Panel decision</a:t>
            </a:r>
          </a:p>
        </p:txBody>
      </p:sp>
      <p:sp>
        <p:nvSpPr>
          <p:cNvPr id="83" name="Down Arrow 82"/>
          <p:cNvSpPr/>
          <p:nvPr/>
        </p:nvSpPr>
        <p:spPr>
          <a:xfrm>
            <a:off x="7829293" y="3458382"/>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Down Arrow 86"/>
          <p:cNvSpPr/>
          <p:nvPr/>
        </p:nvSpPr>
        <p:spPr>
          <a:xfrm>
            <a:off x="7847702" y="4585872"/>
            <a:ext cx="256440" cy="1899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Flowchart: Process 87"/>
          <p:cNvSpPr/>
          <p:nvPr/>
        </p:nvSpPr>
        <p:spPr>
          <a:xfrm>
            <a:off x="437748" y="537229"/>
            <a:ext cx="2486417" cy="1256613"/>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confirms client is eligible for PHB funding; </a:t>
            </a:r>
          </a:p>
          <a:p>
            <a:pPr algn="ctr"/>
            <a:r>
              <a:rPr lang="en-GB" sz="1200" dirty="0">
                <a:solidFill>
                  <a:schemeClr val="tx1"/>
                </a:solidFill>
              </a:rPr>
              <a:t>Client advises Care Manager of which PHB method to receive </a:t>
            </a:r>
          </a:p>
          <a:p>
            <a:pPr algn="ctr"/>
            <a:r>
              <a:rPr lang="en-GB" sz="1200" dirty="0">
                <a:solidFill>
                  <a:srgbClr val="C00000"/>
                </a:solidFill>
              </a:rPr>
              <a:t>(Notional, Direct Payment or Third Party; issue PHB leaflet to client if necessary)</a:t>
            </a:r>
          </a:p>
        </p:txBody>
      </p:sp>
      <p:grpSp>
        <p:nvGrpSpPr>
          <p:cNvPr id="84" name="Group 83"/>
          <p:cNvGrpSpPr/>
          <p:nvPr/>
        </p:nvGrpSpPr>
        <p:grpSpPr>
          <a:xfrm>
            <a:off x="6048671" y="799629"/>
            <a:ext cx="876892" cy="4957885"/>
            <a:chOff x="1657028" y="994364"/>
            <a:chExt cx="1393746" cy="4993295"/>
          </a:xfrm>
          <a:solidFill>
            <a:schemeClr val="accent1">
              <a:lumMod val="75000"/>
            </a:schemeClr>
          </a:solidFill>
        </p:grpSpPr>
        <p:sp>
          <p:nvSpPr>
            <p:cNvPr id="89" name="Bent-Up Arrow 88"/>
            <p:cNvSpPr/>
            <p:nvPr/>
          </p:nvSpPr>
          <p:spPr>
            <a:xfrm>
              <a:off x="1657028" y="1114129"/>
              <a:ext cx="1069014" cy="4873530"/>
            </a:xfrm>
            <a:prstGeom prst="bentUpArrow">
              <a:avLst>
                <a:gd name="adj1" fmla="val 25000"/>
                <a:gd name="adj2" fmla="val 25000"/>
                <a:gd name="adj3"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90" name="Right Arrow 89"/>
            <p:cNvSpPr/>
            <p:nvPr/>
          </p:nvSpPr>
          <p:spPr>
            <a:xfrm>
              <a:off x="2343758" y="994364"/>
              <a:ext cx="707016" cy="416921"/>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63" name="Group 62"/>
          <p:cNvGrpSpPr/>
          <p:nvPr/>
        </p:nvGrpSpPr>
        <p:grpSpPr>
          <a:xfrm>
            <a:off x="8904314" y="1429175"/>
            <a:ext cx="614878" cy="4524218"/>
            <a:chOff x="1657028" y="994364"/>
            <a:chExt cx="1393746" cy="4993295"/>
          </a:xfrm>
          <a:solidFill>
            <a:schemeClr val="accent4">
              <a:lumMod val="40000"/>
              <a:lumOff val="60000"/>
            </a:schemeClr>
          </a:solidFill>
        </p:grpSpPr>
        <p:sp>
          <p:nvSpPr>
            <p:cNvPr id="64" name="Bent-Up Arrow 63"/>
            <p:cNvSpPr/>
            <p:nvPr/>
          </p:nvSpPr>
          <p:spPr>
            <a:xfrm>
              <a:off x="1657028" y="1114129"/>
              <a:ext cx="1069014" cy="4873530"/>
            </a:xfrm>
            <a:prstGeom prst="bentUpArrow">
              <a:avLst>
                <a:gd name="adj1" fmla="val 25000"/>
                <a:gd name="adj2" fmla="val 25000"/>
                <a:gd name="adj3"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6" name="Right Arrow 65"/>
            <p:cNvSpPr/>
            <p:nvPr/>
          </p:nvSpPr>
          <p:spPr>
            <a:xfrm>
              <a:off x="2343758" y="994364"/>
              <a:ext cx="707016" cy="416921"/>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spTree>
    <p:extLst>
      <p:ext uri="{BB962C8B-B14F-4D97-AF65-F5344CB8AC3E}">
        <p14:creationId xmlns:p14="http://schemas.microsoft.com/office/powerpoint/2010/main" val="90443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4AC3091-E069-724D-8C2C-11230053BF76}"/>
              </a:ext>
            </a:extLst>
          </p:cNvPr>
          <p:cNvSpPr>
            <a:spLocks noGrp="1"/>
          </p:cNvSpPr>
          <p:nvPr>
            <p:ph type="body" sz="quarter" idx="10"/>
          </p:nvPr>
        </p:nvSpPr>
        <p:spPr>
          <a:xfrm>
            <a:off x="241161" y="113034"/>
            <a:ext cx="11560869" cy="493376"/>
          </a:xfrm>
          <a:ln>
            <a:noFill/>
          </a:ln>
        </p:spPr>
        <p:txBody>
          <a:bodyPr/>
          <a:lstStyle/>
          <a:p>
            <a:r>
              <a:rPr lang="en-GB" sz="1200" b="1" u="sng" dirty="0"/>
              <a:t> </a:t>
            </a:r>
            <a:r>
              <a:rPr lang="en-GB" sz="1600" b="1" u="sng" dirty="0"/>
              <a:t>PHB Set Up Process for Cases Where Care is Already in Place (Generic)</a:t>
            </a:r>
            <a:endParaRPr lang="en-GB" sz="1100" b="1" u="sng" dirty="0"/>
          </a:p>
        </p:txBody>
      </p:sp>
      <p:cxnSp>
        <p:nvCxnSpPr>
          <p:cNvPr id="61" name="Straight Arrow Connector 60"/>
          <p:cNvCxnSpPr/>
          <p:nvPr/>
        </p:nvCxnSpPr>
        <p:spPr>
          <a:xfrm flipH="1">
            <a:off x="1786405" y="3647187"/>
            <a:ext cx="4485527" cy="374481"/>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28" idx="1"/>
          </p:cNvCxnSpPr>
          <p:nvPr/>
        </p:nvCxnSpPr>
        <p:spPr>
          <a:xfrm>
            <a:off x="3619516" y="2205213"/>
            <a:ext cx="3239551" cy="584159"/>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120513" y="5455939"/>
            <a:ext cx="542191" cy="2684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757466" y="963285"/>
            <a:ext cx="674885" cy="4845607"/>
            <a:chOff x="1657028" y="994364"/>
            <a:chExt cx="1393746" cy="4993295"/>
          </a:xfrm>
        </p:grpSpPr>
        <p:sp>
          <p:nvSpPr>
            <p:cNvPr id="4" name="Bent-Up Arrow 3"/>
            <p:cNvSpPr/>
            <p:nvPr/>
          </p:nvSpPr>
          <p:spPr>
            <a:xfrm>
              <a:off x="1657028" y="1114129"/>
              <a:ext cx="1069014" cy="4873530"/>
            </a:xfrm>
            <a:prstGeom prst="bentUpArrow">
              <a:avLst>
                <a:gd name="adj1" fmla="val 25000"/>
                <a:gd name="adj2" fmla="val 25000"/>
                <a:gd name="adj3"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 name="Right Arrow 4"/>
            <p:cNvSpPr/>
            <p:nvPr/>
          </p:nvSpPr>
          <p:spPr>
            <a:xfrm>
              <a:off x="2343758" y="994364"/>
              <a:ext cx="707016" cy="41692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16" name="Group 15"/>
          <p:cNvGrpSpPr/>
          <p:nvPr/>
        </p:nvGrpSpPr>
        <p:grpSpPr>
          <a:xfrm>
            <a:off x="3424167" y="-1100845"/>
            <a:ext cx="2847765" cy="3330732"/>
            <a:chOff x="2817501" y="3666758"/>
            <a:chExt cx="3150323" cy="3472565"/>
          </a:xfrm>
        </p:grpSpPr>
        <p:cxnSp>
          <p:nvCxnSpPr>
            <p:cNvPr id="45" name="Straight Arrow Connector 44"/>
            <p:cNvCxnSpPr/>
            <p:nvPr/>
          </p:nvCxnSpPr>
          <p:spPr>
            <a:xfrm flipV="1">
              <a:off x="3034356" y="3666758"/>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46" name="Flowchart: Process 45"/>
            <p:cNvSpPr/>
            <p:nvPr/>
          </p:nvSpPr>
          <p:spPr>
            <a:xfrm>
              <a:off x="2817501" y="5249741"/>
              <a:ext cx="3150323" cy="1889582"/>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acquires authorisation in own service area of the personalised care and support plan and  chosen PHB method.</a:t>
              </a:r>
            </a:p>
            <a:p>
              <a:pPr algn="ctr"/>
              <a:r>
                <a:rPr lang="en-GB" sz="1200" b="1" dirty="0">
                  <a:solidFill>
                    <a:schemeClr val="tx1"/>
                  </a:solidFill>
                </a:rPr>
                <a:t>For Notional Budgets, update the care and support plan with PHB start date, and issue client with a copy of the plan and PHB Start Up Letter and upload to Caretrack </a:t>
              </a:r>
              <a:r>
                <a:rPr lang="en-GB" sz="1200" dirty="0">
                  <a:solidFill>
                    <a:srgbClr val="C00000"/>
                  </a:solidFill>
                </a:rPr>
                <a:t>(must have gone through quality assurance framework process)</a:t>
              </a:r>
            </a:p>
          </p:txBody>
        </p:sp>
      </p:grpSp>
      <p:cxnSp>
        <p:nvCxnSpPr>
          <p:cNvPr id="62" name="Straight Arrow Connector 61"/>
          <p:cNvCxnSpPr/>
          <p:nvPr/>
        </p:nvCxnSpPr>
        <p:spPr>
          <a:xfrm>
            <a:off x="5458036" y="5108318"/>
            <a:ext cx="565531" cy="16153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6858118" y="-1201220"/>
            <a:ext cx="1887644" cy="4985423"/>
            <a:chOff x="5609133" y="3663710"/>
            <a:chExt cx="1887644" cy="4985423"/>
          </a:xfrm>
        </p:grpSpPr>
        <p:sp>
          <p:nvSpPr>
            <p:cNvPr id="28" name="Flowchart: Process 27"/>
            <p:cNvSpPr/>
            <p:nvPr/>
          </p:nvSpPr>
          <p:spPr>
            <a:xfrm>
              <a:off x="5609133" y="7579651"/>
              <a:ext cx="1887644" cy="1069482"/>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to populate Caretrack with PHB budget breakdown </a:t>
              </a:r>
            </a:p>
          </p:txBody>
        </p:sp>
        <p:cxnSp>
          <p:nvCxnSpPr>
            <p:cNvPr id="48" name="Straight Arrow Connector 47"/>
            <p:cNvCxnSpPr/>
            <p:nvPr/>
          </p:nvCxnSpPr>
          <p:spPr>
            <a:xfrm>
              <a:off x="6611997" y="3749114"/>
              <a:ext cx="361673" cy="485758"/>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6611997" y="5987659"/>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5929956" y="3663710"/>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grpSp>
      <p:sp>
        <p:nvSpPr>
          <p:cNvPr id="72" name="Flowchart: Process 71"/>
          <p:cNvSpPr/>
          <p:nvPr/>
        </p:nvSpPr>
        <p:spPr>
          <a:xfrm>
            <a:off x="6816822" y="4003882"/>
            <a:ext cx="1911194" cy="911023"/>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endParaRPr lang="en-GB" sz="1200" dirty="0">
              <a:solidFill>
                <a:schemeClr val="tx1"/>
              </a:solidFill>
            </a:endParaRPr>
          </a:p>
          <a:p>
            <a:pPr algn="ctr"/>
            <a:r>
              <a:rPr lang="en-GB" sz="1200" dirty="0">
                <a:solidFill>
                  <a:schemeClr val="tx1"/>
                </a:solidFill>
              </a:rPr>
              <a:t>Brokerage will email client</a:t>
            </a:r>
          </a:p>
          <a:p>
            <a:pPr algn="ctr"/>
            <a:r>
              <a:rPr lang="en-GB" sz="1200" dirty="0">
                <a:solidFill>
                  <a:schemeClr val="tx1"/>
                </a:solidFill>
              </a:rPr>
              <a:t> PHB introductory letter re: Provider and PHB contract </a:t>
            </a:r>
            <a:r>
              <a:rPr lang="en-GB" sz="1200" dirty="0">
                <a:solidFill>
                  <a:srgbClr val="C00000"/>
                </a:solidFill>
              </a:rPr>
              <a:t> </a:t>
            </a:r>
          </a:p>
          <a:p>
            <a:pPr algn="ctr"/>
            <a:endParaRPr lang="en-GB" sz="1200" dirty="0">
              <a:solidFill>
                <a:srgbClr val="FF0000"/>
              </a:solidFill>
            </a:endParaRPr>
          </a:p>
          <a:p>
            <a:pPr algn="ctr"/>
            <a:endParaRPr lang="en-GB" sz="1200" dirty="0">
              <a:solidFill>
                <a:schemeClr val="tx1"/>
              </a:solidFill>
            </a:endParaRPr>
          </a:p>
        </p:txBody>
      </p:sp>
      <p:sp>
        <p:nvSpPr>
          <p:cNvPr id="53" name="Flowchart: Process 52"/>
          <p:cNvSpPr/>
          <p:nvPr/>
        </p:nvSpPr>
        <p:spPr>
          <a:xfrm>
            <a:off x="9200421" y="3143538"/>
            <a:ext cx="2547326" cy="1228540"/>
          </a:xfrm>
          <a:prstGeom prst="flowChartProcess">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to email Case Management Team and CC: PHB mailbox and Provider, to inform them that the PHB has been set up, start date and for them to speak with the client and book the 12 week PHB review   </a:t>
            </a:r>
          </a:p>
        </p:txBody>
      </p:sp>
      <p:sp>
        <p:nvSpPr>
          <p:cNvPr id="55" name="Flowchart: Process 54"/>
          <p:cNvSpPr/>
          <p:nvPr/>
        </p:nvSpPr>
        <p:spPr>
          <a:xfrm>
            <a:off x="3365337" y="4649070"/>
            <a:ext cx="2874024" cy="2118867"/>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endParaRPr lang="en-GB" sz="1200" dirty="0">
              <a:solidFill>
                <a:schemeClr val="tx1"/>
              </a:solidFill>
            </a:endParaRPr>
          </a:p>
          <a:p>
            <a:pPr algn="ctr"/>
            <a:r>
              <a:rPr lang="en-GB" sz="1200" dirty="0">
                <a:solidFill>
                  <a:schemeClr val="tx1"/>
                </a:solidFill>
              </a:rPr>
              <a:t>PHB Officer will place</a:t>
            </a:r>
          </a:p>
          <a:p>
            <a:pPr marL="228600" indent="-228600" algn="ctr">
              <a:buAutoNum type="arabicParenR"/>
            </a:pPr>
            <a:r>
              <a:rPr lang="en-GB" sz="1200" dirty="0">
                <a:solidFill>
                  <a:schemeClr val="tx1"/>
                </a:solidFill>
              </a:rPr>
              <a:t>CIC Request and Authorisation template,  and </a:t>
            </a:r>
          </a:p>
          <a:p>
            <a:pPr algn="ctr"/>
            <a:r>
              <a:rPr lang="en-GB" sz="1200" dirty="0">
                <a:solidFill>
                  <a:schemeClr val="tx1"/>
                </a:solidFill>
              </a:rPr>
              <a:t>2) Personalised care and support plan on PHB Panel Agenda; </a:t>
            </a:r>
          </a:p>
          <a:p>
            <a:pPr algn="ctr"/>
            <a:r>
              <a:rPr lang="en-GB" sz="1200" dirty="0">
                <a:solidFill>
                  <a:schemeClr val="tx1"/>
                </a:solidFill>
              </a:rPr>
              <a:t>Care Manager will attend to present the case; </a:t>
            </a:r>
          </a:p>
          <a:p>
            <a:pPr algn="ctr"/>
            <a:r>
              <a:rPr lang="en-GB" sz="1200" dirty="0">
                <a:solidFill>
                  <a:srgbClr val="C00000"/>
                </a:solidFill>
              </a:rPr>
              <a:t>(Notional Budgets are not considered at the PHB Panel unless support is not routinely commissioned by the ICB)</a:t>
            </a:r>
          </a:p>
          <a:p>
            <a:pPr algn="ctr"/>
            <a:r>
              <a:rPr lang="en-GB" sz="1200" dirty="0">
                <a:solidFill>
                  <a:schemeClr val="tx1"/>
                </a:solidFill>
              </a:rPr>
              <a:t> </a:t>
            </a:r>
            <a:endParaRPr lang="en-GB" sz="1200" dirty="0">
              <a:solidFill>
                <a:srgbClr val="C00000"/>
              </a:solidFill>
            </a:endParaRPr>
          </a:p>
          <a:p>
            <a:pPr algn="ctr"/>
            <a:endParaRPr lang="en-GB" sz="1200" dirty="0">
              <a:solidFill>
                <a:schemeClr val="tx1"/>
              </a:solidFill>
            </a:endParaRPr>
          </a:p>
        </p:txBody>
      </p:sp>
      <p:sp>
        <p:nvSpPr>
          <p:cNvPr id="56" name="Flowchart: Process 55"/>
          <p:cNvSpPr/>
          <p:nvPr/>
        </p:nvSpPr>
        <p:spPr>
          <a:xfrm>
            <a:off x="6879803" y="399998"/>
            <a:ext cx="1837125" cy="903184"/>
          </a:xfrm>
          <a:prstGeom prst="flowChart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PHB Officer will send PHB Panel cases through the authorisation process </a:t>
            </a:r>
          </a:p>
        </p:txBody>
      </p:sp>
      <p:sp>
        <p:nvSpPr>
          <p:cNvPr id="57" name="Flowchart: Process 56"/>
          <p:cNvSpPr/>
          <p:nvPr/>
        </p:nvSpPr>
        <p:spPr>
          <a:xfrm>
            <a:off x="440530" y="535268"/>
            <a:ext cx="2486417" cy="1256613"/>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confirms client is eligible for PHB funding. </a:t>
            </a:r>
          </a:p>
          <a:p>
            <a:pPr algn="ctr"/>
            <a:r>
              <a:rPr lang="en-GB" sz="1200" dirty="0">
                <a:solidFill>
                  <a:schemeClr val="tx1"/>
                </a:solidFill>
              </a:rPr>
              <a:t>Client advises Care Manager of which PHB method to receive </a:t>
            </a:r>
          </a:p>
          <a:p>
            <a:pPr algn="ctr"/>
            <a:r>
              <a:rPr lang="en-GB" sz="1200" dirty="0">
                <a:solidFill>
                  <a:srgbClr val="C00000"/>
                </a:solidFill>
              </a:rPr>
              <a:t>(Notional, Direct Payment or Third Party; issue PHB leaflet to client if necessary )</a:t>
            </a:r>
          </a:p>
        </p:txBody>
      </p:sp>
      <p:sp>
        <p:nvSpPr>
          <p:cNvPr id="59" name="Flowchart: Process 58"/>
          <p:cNvSpPr/>
          <p:nvPr/>
        </p:nvSpPr>
        <p:spPr>
          <a:xfrm>
            <a:off x="59012" y="2090307"/>
            <a:ext cx="2985261" cy="2820794"/>
          </a:xfrm>
          <a:prstGeom prst="flowChartProcess">
            <a:avLst/>
          </a:prstGeom>
          <a:solidFill>
            <a:schemeClr val="accent4">
              <a:lumMod val="40000"/>
              <a:lumOff val="6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Care Manager emails Brokerage:</a:t>
            </a:r>
          </a:p>
          <a:p>
            <a:pPr algn="ctr"/>
            <a:r>
              <a:rPr lang="en-GB" sz="1200" b="1" u="sng" dirty="0">
                <a:solidFill>
                  <a:srgbClr val="0070C0"/>
                </a:solidFill>
              </a:rPr>
              <a:t>nclicb.cicchcauthorisationrequests@nhs.net</a:t>
            </a:r>
            <a:r>
              <a:rPr lang="en-GB" u="sng" dirty="0">
                <a:solidFill>
                  <a:srgbClr val="0070C0"/>
                </a:solidFill>
              </a:rPr>
              <a:t> </a:t>
            </a:r>
          </a:p>
          <a:p>
            <a:pPr algn="ctr"/>
            <a:r>
              <a:rPr lang="en-GB" sz="1200" dirty="0">
                <a:solidFill>
                  <a:schemeClr val="tx1"/>
                </a:solidFill>
              </a:rPr>
              <a:t>and cc PHB team mailbox:</a:t>
            </a:r>
          </a:p>
          <a:p>
            <a:pPr algn="ctr"/>
            <a:r>
              <a:rPr lang="en-GB" sz="1200" b="1" u="sng" dirty="0">
                <a:solidFill>
                  <a:srgbClr val="0070C0"/>
                </a:solidFill>
              </a:rPr>
              <a:t>nclicb.personalhealthbudgets@nhs.net </a:t>
            </a:r>
          </a:p>
          <a:p>
            <a:pPr algn="ctr"/>
            <a:r>
              <a:rPr lang="en-GB" sz="1200" dirty="0">
                <a:solidFill>
                  <a:schemeClr val="tx1"/>
                </a:solidFill>
              </a:rPr>
              <a:t>with a  CIC Request &amp; Authorisation template asking for an </a:t>
            </a:r>
            <a:r>
              <a:rPr lang="en-GB" sz="1200" b="1" dirty="0">
                <a:solidFill>
                  <a:schemeClr val="tx1"/>
                </a:solidFill>
              </a:rPr>
              <a:t>Indicative Budget  </a:t>
            </a:r>
          </a:p>
          <a:p>
            <a:pPr algn="ctr"/>
            <a:r>
              <a:rPr lang="en-GB" sz="1200" dirty="0">
                <a:solidFill>
                  <a:schemeClr val="tx1"/>
                </a:solidFill>
              </a:rPr>
              <a:t>(based on the cost of an NCL ICB commissioned package of care.  </a:t>
            </a:r>
            <a:r>
              <a:rPr lang="en-GB" sz="1200" b="1" dirty="0">
                <a:solidFill>
                  <a:schemeClr val="tx1"/>
                </a:solidFill>
              </a:rPr>
              <a:t>From the date of PHB eligibility, the ICB will make available the value of the Indicative Budget as a Direct Payment or Third Party to ensure the PHB Individual has funding to meet their assessed needs)</a:t>
            </a:r>
            <a:endParaRPr lang="en-GB" sz="1200" b="1" dirty="0">
              <a:solidFill>
                <a:srgbClr val="FF0000"/>
              </a:solidFill>
            </a:endParaRPr>
          </a:p>
          <a:p>
            <a:pPr algn="ctr"/>
            <a:r>
              <a:rPr lang="en-GB" sz="1200" dirty="0">
                <a:solidFill>
                  <a:srgbClr val="C00000"/>
                </a:solidFill>
              </a:rPr>
              <a:t> </a:t>
            </a:r>
          </a:p>
          <a:p>
            <a:pPr algn="ctr"/>
            <a:endParaRPr lang="en-GB" sz="1200" dirty="0">
              <a:solidFill>
                <a:srgbClr val="FF0000"/>
              </a:solidFill>
            </a:endParaRPr>
          </a:p>
        </p:txBody>
      </p:sp>
      <p:sp>
        <p:nvSpPr>
          <p:cNvPr id="67" name="Flowchart: Process 66"/>
          <p:cNvSpPr/>
          <p:nvPr/>
        </p:nvSpPr>
        <p:spPr>
          <a:xfrm>
            <a:off x="208598" y="5321303"/>
            <a:ext cx="2572183" cy="1097776"/>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Care Manager should have received Indicative Budget before contacting client to complete personalised care &amp; support planning </a:t>
            </a:r>
          </a:p>
          <a:p>
            <a:pPr algn="ctr"/>
            <a:endParaRPr lang="en-GB" sz="1200" dirty="0">
              <a:solidFill>
                <a:schemeClr val="tx1"/>
              </a:solidFill>
            </a:endParaRPr>
          </a:p>
          <a:p>
            <a:pPr algn="ctr"/>
            <a:endParaRPr lang="en-GB" sz="1200" dirty="0">
              <a:solidFill>
                <a:schemeClr val="tx1"/>
              </a:solidFill>
            </a:endParaRPr>
          </a:p>
        </p:txBody>
      </p:sp>
      <p:sp>
        <p:nvSpPr>
          <p:cNvPr id="71" name="Flowchart: Process 70"/>
          <p:cNvSpPr/>
          <p:nvPr/>
        </p:nvSpPr>
        <p:spPr>
          <a:xfrm>
            <a:off x="3365337" y="2478322"/>
            <a:ext cx="2998887" cy="2021435"/>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emails Brokerage:</a:t>
            </a:r>
          </a:p>
          <a:p>
            <a:pPr algn="ctr"/>
            <a:r>
              <a:rPr lang="en-GB" sz="1200" b="1" u="sng" dirty="0">
                <a:solidFill>
                  <a:srgbClr val="0070C0"/>
                </a:solidFill>
              </a:rPr>
              <a:t>nclicb.cicchcauthorisationrequests@nhs.net</a:t>
            </a:r>
            <a:r>
              <a:rPr lang="en-GB" sz="1200" u="sng" dirty="0">
                <a:solidFill>
                  <a:srgbClr val="0070C0"/>
                </a:solidFill>
              </a:rPr>
              <a:t> </a:t>
            </a:r>
            <a:r>
              <a:rPr lang="en-GB" sz="1200" dirty="0">
                <a:solidFill>
                  <a:schemeClr val="tx1"/>
                </a:solidFill>
              </a:rPr>
              <a:t>and cc the PHB team mailbox: </a:t>
            </a:r>
            <a:r>
              <a:rPr lang="en-GB" sz="1200" b="1" u="sng" dirty="0">
                <a:solidFill>
                  <a:srgbClr val="0070C0"/>
                </a:solidFill>
              </a:rPr>
              <a:t>nclicb.personalhealthbudgets@nhs.net </a:t>
            </a:r>
            <a:endParaRPr lang="en-GB" sz="1200" b="1" dirty="0">
              <a:solidFill>
                <a:schemeClr val="tx1"/>
              </a:solidFill>
            </a:endParaRPr>
          </a:p>
          <a:p>
            <a:pPr algn="ctr"/>
            <a:r>
              <a:rPr lang="en-GB" sz="1200" dirty="0">
                <a:solidFill>
                  <a:schemeClr val="tx1"/>
                </a:solidFill>
              </a:rPr>
              <a:t>The email must contain a completed</a:t>
            </a:r>
          </a:p>
          <a:p>
            <a:pPr marL="228600" indent="-228600" algn="ctr">
              <a:buAutoNum type="arabicPeriod"/>
            </a:pPr>
            <a:r>
              <a:rPr lang="en-GB" sz="1200" dirty="0">
                <a:solidFill>
                  <a:schemeClr val="tx1"/>
                </a:solidFill>
              </a:rPr>
              <a:t>CIC Request &amp; Authorisation template asking for a </a:t>
            </a:r>
            <a:r>
              <a:rPr lang="en-GB" sz="1200" b="1" dirty="0">
                <a:solidFill>
                  <a:schemeClr val="tx1"/>
                </a:solidFill>
              </a:rPr>
              <a:t>PHB Set Up</a:t>
            </a:r>
          </a:p>
          <a:p>
            <a:pPr algn="ctr"/>
            <a:r>
              <a:rPr lang="en-GB" sz="1200" dirty="0">
                <a:solidFill>
                  <a:srgbClr val="C00000"/>
                </a:solidFill>
              </a:rPr>
              <a:t>(clearly stating PHB method: Direct Payment or Third Party)</a:t>
            </a:r>
          </a:p>
          <a:p>
            <a:pPr algn="ctr"/>
            <a:r>
              <a:rPr lang="en-GB" sz="1200" dirty="0">
                <a:solidFill>
                  <a:schemeClr val="tx1"/>
                </a:solidFill>
              </a:rPr>
              <a:t>2. Personalised care and support plan </a:t>
            </a:r>
            <a:endParaRPr lang="en-GB" sz="1200" dirty="0">
              <a:solidFill>
                <a:srgbClr val="C00000"/>
              </a:solidFill>
            </a:endParaRPr>
          </a:p>
        </p:txBody>
      </p:sp>
      <p:sp>
        <p:nvSpPr>
          <p:cNvPr id="74" name="Flowchart: Process 73"/>
          <p:cNvSpPr/>
          <p:nvPr/>
        </p:nvSpPr>
        <p:spPr>
          <a:xfrm>
            <a:off x="6699889" y="5050260"/>
            <a:ext cx="2274811" cy="1639863"/>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endParaRPr lang="en-GB" sz="1200" dirty="0">
              <a:solidFill>
                <a:schemeClr val="tx1"/>
              </a:solidFill>
            </a:endParaRPr>
          </a:p>
          <a:p>
            <a:pPr algn="ctr"/>
            <a:r>
              <a:rPr lang="en-GB" sz="1200" dirty="0">
                <a:solidFill>
                  <a:schemeClr val="tx1"/>
                </a:solidFill>
              </a:rPr>
              <a:t>Brokerage to email Provider a referral form  and client personalised care &amp; support plan  </a:t>
            </a:r>
          </a:p>
          <a:p>
            <a:pPr algn="ctr"/>
            <a:endParaRPr lang="en-GB" sz="1200" dirty="0">
              <a:solidFill>
                <a:schemeClr val="tx1"/>
              </a:solidFill>
            </a:endParaRPr>
          </a:p>
          <a:p>
            <a:pPr algn="ctr"/>
            <a:r>
              <a:rPr lang="en-GB" sz="1200" dirty="0">
                <a:solidFill>
                  <a:srgbClr val="C00000"/>
                </a:solidFill>
              </a:rPr>
              <a:t>(PHB contract must be signed and returned to Brokerage before the Provider referral is processed for PHB set up, and PHB start date issued)</a:t>
            </a:r>
            <a:endParaRPr lang="en-GB" sz="1200" dirty="0">
              <a:solidFill>
                <a:schemeClr val="tx1"/>
              </a:solidFill>
            </a:endParaRPr>
          </a:p>
          <a:p>
            <a:pPr algn="ctr"/>
            <a:endParaRPr lang="en-GB" sz="1200" dirty="0">
              <a:solidFill>
                <a:schemeClr val="tx1"/>
              </a:solidFill>
            </a:endParaRPr>
          </a:p>
        </p:txBody>
      </p:sp>
      <p:sp>
        <p:nvSpPr>
          <p:cNvPr id="75" name="Flowchart: Process 74"/>
          <p:cNvSpPr/>
          <p:nvPr/>
        </p:nvSpPr>
        <p:spPr>
          <a:xfrm>
            <a:off x="9254287" y="937839"/>
            <a:ext cx="1948752" cy="1117567"/>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Provider will contact client and set them up. </a:t>
            </a:r>
          </a:p>
          <a:p>
            <a:pPr algn="ctr"/>
            <a:endParaRPr lang="en-GB" sz="1200" dirty="0">
              <a:solidFill>
                <a:schemeClr val="tx1"/>
              </a:solidFill>
            </a:endParaRPr>
          </a:p>
          <a:p>
            <a:pPr algn="ctr"/>
            <a:r>
              <a:rPr lang="en-GB" sz="1200" dirty="0">
                <a:solidFill>
                  <a:schemeClr val="tx1"/>
                </a:solidFill>
              </a:rPr>
              <a:t>Provider will inform  NCL ICB when the client is set up</a:t>
            </a:r>
          </a:p>
          <a:p>
            <a:pPr algn="ctr"/>
            <a:endParaRPr lang="en-GB" sz="1200" dirty="0">
              <a:solidFill>
                <a:schemeClr val="tx1"/>
              </a:solidFill>
            </a:endParaRPr>
          </a:p>
        </p:txBody>
      </p:sp>
      <p:sp>
        <p:nvSpPr>
          <p:cNvPr id="77" name="Flowchart: Process 76"/>
          <p:cNvSpPr/>
          <p:nvPr/>
        </p:nvSpPr>
        <p:spPr>
          <a:xfrm>
            <a:off x="9300131" y="2381832"/>
            <a:ext cx="1889496" cy="550261"/>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Brokerage to update Caretrack with Provider outcome</a:t>
            </a:r>
          </a:p>
          <a:p>
            <a:pPr algn="ctr"/>
            <a:endParaRPr lang="en-GB" sz="1200" dirty="0">
              <a:solidFill>
                <a:schemeClr val="tx1"/>
              </a:solidFill>
            </a:endParaRPr>
          </a:p>
        </p:txBody>
      </p:sp>
      <p:sp>
        <p:nvSpPr>
          <p:cNvPr id="2" name="Down Arrow 1"/>
          <p:cNvSpPr/>
          <p:nvPr/>
        </p:nvSpPr>
        <p:spPr>
          <a:xfrm>
            <a:off x="1494425" y="1837456"/>
            <a:ext cx="186532" cy="13662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Down Arrow 43"/>
          <p:cNvSpPr/>
          <p:nvPr/>
        </p:nvSpPr>
        <p:spPr>
          <a:xfrm>
            <a:off x="1443489" y="5032254"/>
            <a:ext cx="195440" cy="23354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Down Arrow 46"/>
          <p:cNvSpPr/>
          <p:nvPr/>
        </p:nvSpPr>
        <p:spPr>
          <a:xfrm>
            <a:off x="4586379" y="2229887"/>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Down Arrow 48"/>
          <p:cNvSpPr/>
          <p:nvPr/>
        </p:nvSpPr>
        <p:spPr>
          <a:xfrm>
            <a:off x="4655981" y="4460306"/>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Down Arrow 49"/>
          <p:cNvSpPr/>
          <p:nvPr/>
        </p:nvSpPr>
        <p:spPr>
          <a:xfrm>
            <a:off x="7641339" y="2423024"/>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Down Arrow 50"/>
          <p:cNvSpPr/>
          <p:nvPr/>
        </p:nvSpPr>
        <p:spPr>
          <a:xfrm>
            <a:off x="7442263" y="1367996"/>
            <a:ext cx="213722" cy="226571"/>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Down Arrow 53"/>
          <p:cNvSpPr/>
          <p:nvPr/>
        </p:nvSpPr>
        <p:spPr>
          <a:xfrm>
            <a:off x="10125048" y="2900409"/>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Down Arrow 68"/>
          <p:cNvSpPr/>
          <p:nvPr/>
        </p:nvSpPr>
        <p:spPr>
          <a:xfrm>
            <a:off x="10150639" y="2129772"/>
            <a:ext cx="213722" cy="226571"/>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3" name="Group 72"/>
          <p:cNvGrpSpPr/>
          <p:nvPr/>
        </p:nvGrpSpPr>
        <p:grpSpPr>
          <a:xfrm>
            <a:off x="10573414" y="4845224"/>
            <a:ext cx="1449205" cy="1939558"/>
            <a:chOff x="10625327" y="2127492"/>
            <a:chExt cx="1540957" cy="2343645"/>
          </a:xfrm>
        </p:grpSpPr>
        <p:sp>
          <p:nvSpPr>
            <p:cNvPr id="76" name="Flowchart: Process 75"/>
            <p:cNvSpPr/>
            <p:nvPr/>
          </p:nvSpPr>
          <p:spPr>
            <a:xfrm>
              <a:off x="10625327" y="2665177"/>
              <a:ext cx="1540957" cy="315340"/>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Team</a:t>
              </a:r>
            </a:p>
          </p:txBody>
        </p:sp>
        <p:sp>
          <p:nvSpPr>
            <p:cNvPr id="78" name="Flowchart: Process 77"/>
            <p:cNvSpPr/>
            <p:nvPr/>
          </p:nvSpPr>
          <p:spPr>
            <a:xfrm>
              <a:off x="10625327" y="3073289"/>
              <a:ext cx="1540957" cy="424096"/>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Provider </a:t>
              </a:r>
            </a:p>
          </p:txBody>
        </p:sp>
        <p:sp>
          <p:nvSpPr>
            <p:cNvPr id="82" name="Flowchart: Process 81"/>
            <p:cNvSpPr/>
            <p:nvPr/>
          </p:nvSpPr>
          <p:spPr>
            <a:xfrm>
              <a:off x="10625328" y="2127492"/>
              <a:ext cx="1540956" cy="42232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ICB Case Management Team</a:t>
              </a:r>
            </a:p>
          </p:txBody>
        </p:sp>
        <p:sp>
          <p:nvSpPr>
            <p:cNvPr id="85" name="Flowchart: Process 84"/>
            <p:cNvSpPr/>
            <p:nvPr/>
          </p:nvSpPr>
          <p:spPr>
            <a:xfrm>
              <a:off x="10640649" y="3597396"/>
              <a:ext cx="1525635" cy="338526"/>
            </a:xfrm>
            <a:prstGeom prst="flowChartProces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 CIC Invoice Team</a:t>
              </a:r>
            </a:p>
          </p:txBody>
        </p:sp>
        <p:sp>
          <p:nvSpPr>
            <p:cNvPr id="86" name="Flowchart: Process 85"/>
            <p:cNvSpPr/>
            <p:nvPr/>
          </p:nvSpPr>
          <p:spPr>
            <a:xfrm>
              <a:off x="10672934" y="4051288"/>
              <a:ext cx="1493350" cy="419849"/>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noFill/>
                </a:rPr>
                <a:t> </a:t>
              </a:r>
              <a:r>
                <a:rPr lang="en-GB" sz="1200" dirty="0">
                  <a:solidFill>
                    <a:schemeClr val="tx1"/>
                  </a:solidFill>
                </a:rPr>
                <a:t>PHB Panel</a:t>
              </a:r>
            </a:p>
          </p:txBody>
        </p:sp>
      </p:grpSp>
      <p:sp>
        <p:nvSpPr>
          <p:cNvPr id="93" name="TextBox 92"/>
          <p:cNvSpPr txBox="1"/>
          <p:nvPr/>
        </p:nvSpPr>
        <p:spPr>
          <a:xfrm>
            <a:off x="10463043" y="4461002"/>
            <a:ext cx="1669946" cy="276999"/>
          </a:xfrm>
          <a:prstGeom prst="rect">
            <a:avLst/>
          </a:prstGeom>
          <a:noFill/>
          <a:ln>
            <a:noFill/>
          </a:ln>
        </p:spPr>
        <p:txBody>
          <a:bodyPr wrap="square" rtlCol="0">
            <a:spAutoFit/>
          </a:bodyPr>
          <a:lstStyle/>
          <a:p>
            <a:pPr algn="ctr"/>
            <a:r>
              <a:rPr lang="en-GB" sz="1200" b="1" dirty="0"/>
              <a:t>COLOUR KEY</a:t>
            </a:r>
          </a:p>
        </p:txBody>
      </p:sp>
      <p:pic>
        <p:nvPicPr>
          <p:cNvPr id="9" name="Picture 8"/>
          <p:cNvPicPr>
            <a:picLocks noChangeAspect="1"/>
          </p:cNvPicPr>
          <p:nvPr/>
        </p:nvPicPr>
        <p:blipFill>
          <a:blip r:embed="rId3"/>
          <a:stretch>
            <a:fillRect/>
          </a:stretch>
        </p:blipFill>
        <p:spPr>
          <a:xfrm>
            <a:off x="9959016" y="112800"/>
            <a:ext cx="1830306" cy="648913"/>
          </a:xfrm>
          <a:prstGeom prst="rect">
            <a:avLst/>
          </a:prstGeom>
        </p:spPr>
      </p:pic>
      <p:sp>
        <p:nvSpPr>
          <p:cNvPr id="94" name="Flowchart: Process 93"/>
          <p:cNvSpPr/>
          <p:nvPr/>
        </p:nvSpPr>
        <p:spPr>
          <a:xfrm>
            <a:off x="9200421" y="4684181"/>
            <a:ext cx="1320860" cy="2149617"/>
          </a:xfrm>
          <a:prstGeom prst="flowChartProcess">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Care Manager to email/post the PHB client a </a:t>
            </a:r>
            <a:r>
              <a:rPr lang="en-GB" sz="1100" b="1" dirty="0">
                <a:solidFill>
                  <a:schemeClr val="tx1"/>
                </a:solidFill>
              </a:rPr>
              <a:t>PHB Start Up Letter </a:t>
            </a:r>
            <a:r>
              <a:rPr lang="en-GB" sz="1100" dirty="0">
                <a:solidFill>
                  <a:schemeClr val="tx1"/>
                </a:solidFill>
              </a:rPr>
              <a:t>with the updated care and support plan to indicate the  start date of care and support, finally upload to Caretrack</a:t>
            </a:r>
          </a:p>
        </p:txBody>
      </p:sp>
      <p:sp>
        <p:nvSpPr>
          <p:cNvPr id="91" name="Down Arrow 90"/>
          <p:cNvSpPr/>
          <p:nvPr/>
        </p:nvSpPr>
        <p:spPr>
          <a:xfrm>
            <a:off x="9852155" y="4416966"/>
            <a:ext cx="213722" cy="226571"/>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Flowchart: Process 57"/>
          <p:cNvSpPr/>
          <p:nvPr/>
        </p:nvSpPr>
        <p:spPr>
          <a:xfrm>
            <a:off x="6846931" y="1590146"/>
            <a:ext cx="1837125" cy="903184"/>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informs the client of the outcome of the PHB Panel decision</a:t>
            </a:r>
          </a:p>
        </p:txBody>
      </p:sp>
      <p:sp>
        <p:nvSpPr>
          <p:cNvPr id="83" name="Down Arrow 82"/>
          <p:cNvSpPr/>
          <p:nvPr/>
        </p:nvSpPr>
        <p:spPr>
          <a:xfrm>
            <a:off x="7596210" y="3745253"/>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Down Arrow 86"/>
          <p:cNvSpPr/>
          <p:nvPr/>
        </p:nvSpPr>
        <p:spPr>
          <a:xfrm>
            <a:off x="7534478" y="4872743"/>
            <a:ext cx="256440" cy="1899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Flowchart: Process 87"/>
          <p:cNvSpPr/>
          <p:nvPr/>
        </p:nvSpPr>
        <p:spPr>
          <a:xfrm>
            <a:off x="293490" y="537229"/>
            <a:ext cx="2630676" cy="1256613"/>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confirms client is eligible for PHB funding. </a:t>
            </a:r>
          </a:p>
          <a:p>
            <a:pPr algn="ctr"/>
            <a:r>
              <a:rPr lang="en-GB" sz="1200" dirty="0">
                <a:solidFill>
                  <a:schemeClr val="tx1"/>
                </a:solidFill>
              </a:rPr>
              <a:t>Client advises Care Manager of which PHB method to receive </a:t>
            </a:r>
          </a:p>
          <a:p>
            <a:pPr algn="ctr"/>
            <a:r>
              <a:rPr lang="en-GB" sz="1200" dirty="0">
                <a:solidFill>
                  <a:srgbClr val="C00000"/>
                </a:solidFill>
              </a:rPr>
              <a:t>(Notional, Direct Payment or Third Party; issue PHB leaflet to client if necessary )</a:t>
            </a:r>
          </a:p>
        </p:txBody>
      </p:sp>
      <p:grpSp>
        <p:nvGrpSpPr>
          <p:cNvPr id="84" name="Group 83"/>
          <p:cNvGrpSpPr/>
          <p:nvPr/>
        </p:nvGrpSpPr>
        <p:grpSpPr>
          <a:xfrm>
            <a:off x="6038017" y="704176"/>
            <a:ext cx="862929" cy="4923772"/>
            <a:chOff x="1657028" y="994364"/>
            <a:chExt cx="1393746" cy="4993295"/>
          </a:xfrm>
          <a:solidFill>
            <a:schemeClr val="accent1">
              <a:lumMod val="75000"/>
            </a:schemeClr>
          </a:solidFill>
        </p:grpSpPr>
        <p:sp>
          <p:nvSpPr>
            <p:cNvPr id="89" name="Bent-Up Arrow 88"/>
            <p:cNvSpPr/>
            <p:nvPr/>
          </p:nvSpPr>
          <p:spPr>
            <a:xfrm>
              <a:off x="1657028" y="1114129"/>
              <a:ext cx="1069014" cy="4873530"/>
            </a:xfrm>
            <a:prstGeom prst="bentUpArrow">
              <a:avLst>
                <a:gd name="adj1" fmla="val 25000"/>
                <a:gd name="adj2" fmla="val 25000"/>
                <a:gd name="adj3"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90" name="Right Arrow 89"/>
            <p:cNvSpPr/>
            <p:nvPr/>
          </p:nvSpPr>
          <p:spPr>
            <a:xfrm>
              <a:off x="2343758" y="994364"/>
              <a:ext cx="707016" cy="416921"/>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63" name="Group 62"/>
          <p:cNvGrpSpPr/>
          <p:nvPr/>
        </p:nvGrpSpPr>
        <p:grpSpPr>
          <a:xfrm>
            <a:off x="8716928" y="1163574"/>
            <a:ext cx="614878" cy="4524218"/>
            <a:chOff x="1657028" y="994364"/>
            <a:chExt cx="1393746" cy="4993295"/>
          </a:xfrm>
          <a:solidFill>
            <a:schemeClr val="accent4">
              <a:lumMod val="40000"/>
              <a:lumOff val="60000"/>
            </a:schemeClr>
          </a:solidFill>
        </p:grpSpPr>
        <p:sp>
          <p:nvSpPr>
            <p:cNvPr id="64" name="Bent-Up Arrow 63"/>
            <p:cNvSpPr/>
            <p:nvPr/>
          </p:nvSpPr>
          <p:spPr>
            <a:xfrm>
              <a:off x="1657028" y="1114129"/>
              <a:ext cx="1069014" cy="4873530"/>
            </a:xfrm>
            <a:prstGeom prst="bentUpArrow">
              <a:avLst>
                <a:gd name="adj1" fmla="val 25000"/>
                <a:gd name="adj2" fmla="val 25000"/>
                <a:gd name="adj3"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6" name="Right Arrow 65"/>
            <p:cNvSpPr/>
            <p:nvPr/>
          </p:nvSpPr>
          <p:spPr>
            <a:xfrm>
              <a:off x="2343758" y="994364"/>
              <a:ext cx="707016" cy="416921"/>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spTree>
    <p:extLst>
      <p:ext uri="{BB962C8B-B14F-4D97-AF65-F5344CB8AC3E}">
        <p14:creationId xmlns:p14="http://schemas.microsoft.com/office/powerpoint/2010/main" val="2132848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4AC3091-E069-724D-8C2C-11230053BF76}"/>
              </a:ext>
            </a:extLst>
          </p:cNvPr>
          <p:cNvSpPr>
            <a:spLocks noGrp="1"/>
          </p:cNvSpPr>
          <p:nvPr>
            <p:ph type="body" sz="quarter" idx="10"/>
          </p:nvPr>
        </p:nvSpPr>
        <p:spPr>
          <a:xfrm>
            <a:off x="241161" y="113034"/>
            <a:ext cx="11560869" cy="493376"/>
          </a:xfrm>
          <a:ln>
            <a:noFill/>
          </a:ln>
        </p:spPr>
        <p:txBody>
          <a:bodyPr>
            <a:noAutofit/>
          </a:bodyPr>
          <a:lstStyle/>
          <a:p>
            <a:r>
              <a:rPr lang="en-GB" sz="1000" b="1" u="sng" dirty="0"/>
              <a:t> </a:t>
            </a:r>
            <a:r>
              <a:rPr lang="en-GB" sz="1600" b="1" u="sng" dirty="0"/>
              <a:t>Commissioning External PHB Personalised Care and Support Planning and Brokerage (Generic)</a:t>
            </a:r>
          </a:p>
        </p:txBody>
      </p:sp>
      <p:cxnSp>
        <p:nvCxnSpPr>
          <p:cNvPr id="61" name="Straight Arrow Connector 60"/>
          <p:cNvCxnSpPr/>
          <p:nvPr/>
        </p:nvCxnSpPr>
        <p:spPr>
          <a:xfrm flipH="1">
            <a:off x="1786405" y="3647187"/>
            <a:ext cx="4485527" cy="374481"/>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endCxn id="28" idx="1"/>
          </p:cNvCxnSpPr>
          <p:nvPr/>
        </p:nvCxnSpPr>
        <p:spPr>
          <a:xfrm flipV="1">
            <a:off x="3721945" y="1323607"/>
            <a:ext cx="3058731" cy="196524"/>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120513" y="5455939"/>
            <a:ext cx="542191" cy="2684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809850" y="782342"/>
            <a:ext cx="677070" cy="5183654"/>
            <a:chOff x="1657028" y="994364"/>
            <a:chExt cx="1393746" cy="4993295"/>
          </a:xfrm>
        </p:grpSpPr>
        <p:sp>
          <p:nvSpPr>
            <p:cNvPr id="4" name="Bent-Up Arrow 3"/>
            <p:cNvSpPr/>
            <p:nvPr/>
          </p:nvSpPr>
          <p:spPr>
            <a:xfrm>
              <a:off x="1657028" y="1114129"/>
              <a:ext cx="1069014" cy="4873530"/>
            </a:xfrm>
            <a:prstGeom prst="bentUpArrow">
              <a:avLst>
                <a:gd name="adj1" fmla="val 25000"/>
                <a:gd name="adj2" fmla="val 25000"/>
                <a:gd name="adj3"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 name="Right Arrow 4"/>
            <p:cNvSpPr/>
            <p:nvPr/>
          </p:nvSpPr>
          <p:spPr>
            <a:xfrm>
              <a:off x="2343758" y="994364"/>
              <a:ext cx="707016" cy="41692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cxnSp>
        <p:nvCxnSpPr>
          <p:cNvPr id="45" name="Straight Arrow Connector 44"/>
          <p:cNvCxnSpPr/>
          <p:nvPr/>
        </p:nvCxnSpPr>
        <p:spPr>
          <a:xfrm flipV="1">
            <a:off x="3658160" y="-759086"/>
            <a:ext cx="464100" cy="12836"/>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46" name="Flowchart: Process 45"/>
          <p:cNvSpPr/>
          <p:nvPr/>
        </p:nvSpPr>
        <p:spPr>
          <a:xfrm>
            <a:off x="3458478" y="759242"/>
            <a:ext cx="2970828" cy="1189511"/>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acquires authorisation in own service area for the external commissioning of the personalised care and support plan.  Once authorised, Care Manager informs client of next steps </a:t>
            </a:r>
          </a:p>
        </p:txBody>
      </p:sp>
      <p:cxnSp>
        <p:nvCxnSpPr>
          <p:cNvPr id="62" name="Straight Arrow Connector 61"/>
          <p:cNvCxnSpPr/>
          <p:nvPr/>
        </p:nvCxnSpPr>
        <p:spPr>
          <a:xfrm>
            <a:off x="5458036" y="5108318"/>
            <a:ext cx="565531" cy="16153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28" name="Flowchart: Process 27"/>
          <p:cNvSpPr/>
          <p:nvPr/>
        </p:nvSpPr>
        <p:spPr>
          <a:xfrm>
            <a:off x="6780676" y="788866"/>
            <a:ext cx="2191436" cy="1069482"/>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to populate Caretrack with PHB budget breakdown </a:t>
            </a:r>
          </a:p>
        </p:txBody>
      </p:sp>
      <p:cxnSp>
        <p:nvCxnSpPr>
          <p:cNvPr id="48" name="Straight Arrow Connector 47"/>
          <p:cNvCxnSpPr/>
          <p:nvPr/>
        </p:nvCxnSpPr>
        <p:spPr>
          <a:xfrm>
            <a:off x="7783540" y="-3041671"/>
            <a:ext cx="361673" cy="485758"/>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7783540" y="-803126"/>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7101499" y="-3127075"/>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72" name="Flowchart: Process 71"/>
          <p:cNvSpPr/>
          <p:nvPr/>
        </p:nvSpPr>
        <p:spPr>
          <a:xfrm>
            <a:off x="3425303" y="5374937"/>
            <a:ext cx="2943846" cy="723821"/>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endParaRPr lang="en-GB" sz="1200" dirty="0">
              <a:solidFill>
                <a:schemeClr val="tx1"/>
              </a:solidFill>
            </a:endParaRPr>
          </a:p>
          <a:p>
            <a:pPr algn="ctr"/>
            <a:r>
              <a:rPr lang="en-GB" sz="1200" dirty="0">
                <a:solidFill>
                  <a:schemeClr val="tx1"/>
                </a:solidFill>
              </a:rPr>
              <a:t>Brokerage will email client</a:t>
            </a:r>
          </a:p>
          <a:p>
            <a:pPr algn="ctr"/>
            <a:r>
              <a:rPr lang="en-GB" sz="1200" dirty="0">
                <a:solidFill>
                  <a:schemeClr val="tx1"/>
                </a:solidFill>
              </a:rPr>
              <a:t> PHB introductory letter re: Provider and external care and support planning</a:t>
            </a:r>
            <a:endParaRPr lang="en-GB" sz="1200" dirty="0">
              <a:solidFill>
                <a:srgbClr val="C00000"/>
              </a:solidFill>
            </a:endParaRPr>
          </a:p>
          <a:p>
            <a:pPr algn="ctr"/>
            <a:endParaRPr lang="en-GB" sz="1200" dirty="0">
              <a:solidFill>
                <a:srgbClr val="FF0000"/>
              </a:solidFill>
            </a:endParaRPr>
          </a:p>
          <a:p>
            <a:pPr algn="ctr"/>
            <a:endParaRPr lang="en-GB" sz="1200" dirty="0">
              <a:solidFill>
                <a:schemeClr val="tx1"/>
              </a:solidFill>
            </a:endParaRPr>
          </a:p>
        </p:txBody>
      </p:sp>
      <p:sp>
        <p:nvSpPr>
          <p:cNvPr id="58" name="TextBox 57"/>
          <p:cNvSpPr txBox="1"/>
          <p:nvPr/>
        </p:nvSpPr>
        <p:spPr>
          <a:xfrm>
            <a:off x="10382841" y="4465055"/>
            <a:ext cx="1669946" cy="276999"/>
          </a:xfrm>
          <a:prstGeom prst="rect">
            <a:avLst/>
          </a:prstGeom>
          <a:noFill/>
          <a:ln>
            <a:noFill/>
          </a:ln>
        </p:spPr>
        <p:txBody>
          <a:bodyPr wrap="square" rtlCol="0">
            <a:spAutoFit/>
          </a:bodyPr>
          <a:lstStyle/>
          <a:p>
            <a:pPr algn="ctr"/>
            <a:r>
              <a:rPr lang="en-GB" sz="1200" b="1" dirty="0"/>
              <a:t>COLOUR KEY</a:t>
            </a:r>
          </a:p>
        </p:txBody>
      </p:sp>
      <p:sp>
        <p:nvSpPr>
          <p:cNvPr id="67" name="Flowchart: Process 66"/>
          <p:cNvSpPr/>
          <p:nvPr/>
        </p:nvSpPr>
        <p:spPr>
          <a:xfrm>
            <a:off x="104627" y="4603555"/>
            <a:ext cx="2943846" cy="2066287"/>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informs client about receiving a PHB, client decides method </a:t>
            </a:r>
            <a:r>
              <a:rPr lang="en-GB" sz="1200" dirty="0">
                <a:solidFill>
                  <a:srgbClr val="C00000"/>
                </a:solidFill>
              </a:rPr>
              <a:t>(Notional, Direct Payment or Third Party; Give PHB leaflet if they need one)</a:t>
            </a:r>
            <a:endParaRPr lang="en-GB" sz="1200" dirty="0">
              <a:solidFill>
                <a:schemeClr val="tx1"/>
              </a:solidFill>
            </a:endParaRPr>
          </a:p>
          <a:p>
            <a:pPr algn="ctr"/>
            <a:r>
              <a:rPr lang="en-GB" sz="1200" dirty="0">
                <a:solidFill>
                  <a:schemeClr val="tx1"/>
                </a:solidFill>
              </a:rPr>
              <a:t>If the Care Manager is unable to complete the personalised care &amp; support planning with the client because it is considered ‘complex’, such as employing own staff or a service not routinely commissioned by NCL ICB, an external provider can be used</a:t>
            </a:r>
          </a:p>
        </p:txBody>
      </p:sp>
      <p:sp>
        <p:nvSpPr>
          <p:cNvPr id="71" name="Flowchart: Process 70"/>
          <p:cNvSpPr/>
          <p:nvPr/>
        </p:nvSpPr>
        <p:spPr>
          <a:xfrm>
            <a:off x="3360263" y="2242417"/>
            <a:ext cx="3057067" cy="2841432"/>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emails Brokerage at</a:t>
            </a:r>
          </a:p>
          <a:p>
            <a:pPr algn="ctr"/>
            <a:r>
              <a:rPr lang="en-GB" sz="1200" b="1" u="sng" dirty="0">
                <a:solidFill>
                  <a:srgbClr val="0070C0"/>
                </a:solidFill>
              </a:rPr>
              <a:t>nclicb.cicchcauthorisationrequests@nhs.net </a:t>
            </a:r>
            <a:r>
              <a:rPr lang="en-GB" sz="1200" dirty="0">
                <a:solidFill>
                  <a:schemeClr val="tx1"/>
                </a:solidFill>
              </a:rPr>
              <a:t>and cc the PHB team mailbox: </a:t>
            </a:r>
            <a:r>
              <a:rPr lang="en-GB" sz="1200" b="1" u="sng" dirty="0">
                <a:solidFill>
                  <a:srgbClr val="0070C0"/>
                </a:solidFill>
              </a:rPr>
              <a:t>nclicb.personalhealthbudgets.net  </a:t>
            </a:r>
          </a:p>
          <a:p>
            <a:pPr algn="ctr"/>
            <a:r>
              <a:rPr lang="en-GB" sz="1200" dirty="0">
                <a:solidFill>
                  <a:schemeClr val="tx1"/>
                </a:solidFill>
              </a:rPr>
              <a:t>with a completed</a:t>
            </a:r>
          </a:p>
          <a:p>
            <a:pPr marL="228600" indent="-228600" algn="ctr">
              <a:buAutoNum type="arabicPeriod"/>
            </a:pPr>
            <a:r>
              <a:rPr lang="en-GB" sz="1200" dirty="0">
                <a:solidFill>
                  <a:schemeClr val="tx1"/>
                </a:solidFill>
              </a:rPr>
              <a:t>CIC Request &amp; Authorisation template asking for </a:t>
            </a:r>
          </a:p>
          <a:p>
            <a:pPr algn="ctr"/>
            <a:r>
              <a:rPr lang="en-GB" sz="1200" b="1" dirty="0">
                <a:solidFill>
                  <a:schemeClr val="tx1"/>
                </a:solidFill>
              </a:rPr>
              <a:t>External personalised care and support planning </a:t>
            </a:r>
          </a:p>
          <a:p>
            <a:pPr algn="ctr"/>
            <a:r>
              <a:rPr lang="en-GB" sz="1200" dirty="0">
                <a:solidFill>
                  <a:srgbClr val="C00000"/>
                </a:solidFill>
              </a:rPr>
              <a:t>(clearly stating external care and support planning required; ensure appropriate management authorisation is obtained)</a:t>
            </a:r>
          </a:p>
        </p:txBody>
      </p:sp>
      <p:sp>
        <p:nvSpPr>
          <p:cNvPr id="74" name="Flowchart: Process 73"/>
          <p:cNvSpPr/>
          <p:nvPr/>
        </p:nvSpPr>
        <p:spPr>
          <a:xfrm>
            <a:off x="6869819" y="2292549"/>
            <a:ext cx="2102293" cy="893566"/>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Brokerage to email MSB a referral form requesting a personalised care &amp; support planning to be completed  </a:t>
            </a:r>
          </a:p>
          <a:p>
            <a:pPr algn="ctr"/>
            <a:endParaRPr lang="en-GB" sz="1200" dirty="0">
              <a:solidFill>
                <a:schemeClr val="tx1"/>
              </a:solidFill>
            </a:endParaRPr>
          </a:p>
        </p:txBody>
      </p:sp>
      <p:sp>
        <p:nvSpPr>
          <p:cNvPr id="75" name="Flowchart: Process 74"/>
          <p:cNvSpPr/>
          <p:nvPr/>
        </p:nvSpPr>
        <p:spPr>
          <a:xfrm>
            <a:off x="6774488" y="3520958"/>
            <a:ext cx="2231715" cy="1587359"/>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Provider will contact client and complete personalised care and support planning; </a:t>
            </a:r>
          </a:p>
          <a:p>
            <a:pPr algn="ctr"/>
            <a:endParaRPr lang="en-GB" sz="1200" dirty="0">
              <a:solidFill>
                <a:schemeClr val="tx1"/>
              </a:solidFill>
            </a:endParaRPr>
          </a:p>
          <a:p>
            <a:pPr algn="ctr"/>
            <a:r>
              <a:rPr lang="en-GB" sz="1200" dirty="0">
                <a:solidFill>
                  <a:schemeClr val="tx1"/>
                </a:solidFill>
              </a:rPr>
              <a:t>Provider will email Care Manager the completed care and  support plan  for authorisation</a:t>
            </a:r>
          </a:p>
          <a:p>
            <a:pPr algn="ctr"/>
            <a:endParaRPr lang="en-GB" sz="1200" dirty="0">
              <a:solidFill>
                <a:schemeClr val="tx1"/>
              </a:solidFill>
            </a:endParaRPr>
          </a:p>
        </p:txBody>
      </p:sp>
      <p:sp>
        <p:nvSpPr>
          <p:cNvPr id="2" name="Down Arrow 1"/>
          <p:cNvSpPr/>
          <p:nvPr/>
        </p:nvSpPr>
        <p:spPr>
          <a:xfrm>
            <a:off x="1180970" y="2116698"/>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Down Arrow 43"/>
          <p:cNvSpPr/>
          <p:nvPr/>
        </p:nvSpPr>
        <p:spPr>
          <a:xfrm>
            <a:off x="1147007" y="3416112"/>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Down Arrow 46"/>
          <p:cNvSpPr/>
          <p:nvPr/>
        </p:nvSpPr>
        <p:spPr>
          <a:xfrm>
            <a:off x="4677167" y="1982299"/>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9" name="Group 88"/>
          <p:cNvGrpSpPr/>
          <p:nvPr/>
        </p:nvGrpSpPr>
        <p:grpSpPr>
          <a:xfrm>
            <a:off x="9460357" y="-4560612"/>
            <a:ext cx="3196586" cy="6539745"/>
            <a:chOff x="-198655" y="3666758"/>
            <a:chExt cx="3782123" cy="6818227"/>
          </a:xfrm>
        </p:grpSpPr>
        <p:cxnSp>
          <p:nvCxnSpPr>
            <p:cNvPr id="90" name="Straight Arrow Connector 89"/>
            <p:cNvCxnSpPr/>
            <p:nvPr/>
          </p:nvCxnSpPr>
          <p:spPr>
            <a:xfrm flipV="1">
              <a:off x="3034356" y="3666758"/>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91" name="Flowchart: Process 90"/>
            <p:cNvSpPr/>
            <p:nvPr/>
          </p:nvSpPr>
          <p:spPr>
            <a:xfrm>
              <a:off x="-198655" y="9244821"/>
              <a:ext cx="2894016" cy="1240164"/>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a:t>
              </a:r>
            </a:p>
            <a:p>
              <a:pPr algn="ctr"/>
              <a:r>
                <a:rPr lang="en-GB" sz="1200" dirty="0">
                  <a:solidFill>
                    <a:schemeClr val="tx1"/>
                  </a:solidFill>
                </a:rPr>
                <a:t>Updates Caretrack </a:t>
              </a:r>
            </a:p>
            <a:p>
              <a:pPr algn="ctr"/>
              <a:r>
                <a:rPr lang="en-GB" sz="1200" dirty="0">
                  <a:solidFill>
                    <a:schemeClr val="tx1"/>
                  </a:solidFill>
                </a:rPr>
                <a:t>and acquires authorisation in own service area of the personalised care and support plan and  chosen PHB method</a:t>
              </a:r>
            </a:p>
          </p:txBody>
        </p:sp>
      </p:grpSp>
      <p:sp>
        <p:nvSpPr>
          <p:cNvPr id="94" name="Down Arrow 93"/>
          <p:cNvSpPr/>
          <p:nvPr/>
        </p:nvSpPr>
        <p:spPr>
          <a:xfrm>
            <a:off x="10613380" y="1982813"/>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Flowchart: Process 95"/>
          <p:cNvSpPr/>
          <p:nvPr/>
        </p:nvSpPr>
        <p:spPr>
          <a:xfrm>
            <a:off x="9547794" y="2243435"/>
            <a:ext cx="2140784" cy="1189511"/>
          </a:xfrm>
          <a:prstGeom prst="flowChartProcess">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then follows the usual </a:t>
            </a:r>
            <a:r>
              <a:rPr lang="en-GB" sz="1200" b="1" u="sng" dirty="0">
                <a:solidFill>
                  <a:schemeClr val="tx1"/>
                </a:solidFill>
              </a:rPr>
              <a:t>PHB Set Up Process </a:t>
            </a:r>
            <a:r>
              <a:rPr lang="en-GB" sz="1200" dirty="0">
                <a:solidFill>
                  <a:schemeClr val="tx1"/>
                </a:solidFill>
              </a:rPr>
              <a:t>with the next step being contacting Brokerage to ask for a</a:t>
            </a:r>
          </a:p>
          <a:p>
            <a:pPr algn="ctr"/>
            <a:r>
              <a:rPr lang="en-GB" sz="1200" b="1" u="sng" dirty="0">
                <a:solidFill>
                  <a:schemeClr val="tx1"/>
                </a:solidFill>
              </a:rPr>
              <a:t>PHB Set Up</a:t>
            </a:r>
          </a:p>
        </p:txBody>
      </p:sp>
      <p:sp>
        <p:nvSpPr>
          <p:cNvPr id="97" name="Down Arrow 96"/>
          <p:cNvSpPr/>
          <p:nvPr/>
        </p:nvSpPr>
        <p:spPr>
          <a:xfrm>
            <a:off x="4741098" y="5102743"/>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8" name="Group 97"/>
          <p:cNvGrpSpPr/>
          <p:nvPr/>
        </p:nvGrpSpPr>
        <p:grpSpPr>
          <a:xfrm>
            <a:off x="6192749" y="1142692"/>
            <a:ext cx="677070" cy="4741168"/>
            <a:chOff x="1657028" y="994364"/>
            <a:chExt cx="1393746" cy="4993295"/>
          </a:xfrm>
          <a:solidFill>
            <a:schemeClr val="accent4">
              <a:lumMod val="40000"/>
              <a:lumOff val="60000"/>
            </a:schemeClr>
          </a:solidFill>
        </p:grpSpPr>
        <p:sp>
          <p:nvSpPr>
            <p:cNvPr id="99" name="Bent-Up Arrow 98"/>
            <p:cNvSpPr/>
            <p:nvPr/>
          </p:nvSpPr>
          <p:spPr>
            <a:xfrm>
              <a:off x="1657028" y="1114129"/>
              <a:ext cx="1069014" cy="4873530"/>
            </a:xfrm>
            <a:prstGeom prst="bentUpArrow">
              <a:avLst>
                <a:gd name="adj1" fmla="val 25000"/>
                <a:gd name="adj2" fmla="val 25000"/>
                <a:gd name="adj3"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0" name="Right Arrow 99"/>
            <p:cNvSpPr/>
            <p:nvPr/>
          </p:nvSpPr>
          <p:spPr>
            <a:xfrm>
              <a:off x="2343758" y="994364"/>
              <a:ext cx="707016" cy="416921"/>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sp>
        <p:nvSpPr>
          <p:cNvPr id="101" name="Down Arrow 100"/>
          <p:cNvSpPr/>
          <p:nvPr/>
        </p:nvSpPr>
        <p:spPr>
          <a:xfrm>
            <a:off x="7567100" y="1974728"/>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Down Arrow 101"/>
          <p:cNvSpPr/>
          <p:nvPr/>
        </p:nvSpPr>
        <p:spPr>
          <a:xfrm>
            <a:off x="7604334" y="3249548"/>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4" name="Group 103"/>
          <p:cNvGrpSpPr/>
          <p:nvPr/>
        </p:nvGrpSpPr>
        <p:grpSpPr>
          <a:xfrm>
            <a:off x="8833490" y="998749"/>
            <a:ext cx="677070" cy="2946276"/>
            <a:chOff x="1657028" y="994364"/>
            <a:chExt cx="1393746" cy="4993295"/>
          </a:xfrm>
          <a:solidFill>
            <a:schemeClr val="accent6">
              <a:lumMod val="40000"/>
              <a:lumOff val="60000"/>
            </a:schemeClr>
          </a:solidFill>
        </p:grpSpPr>
        <p:sp>
          <p:nvSpPr>
            <p:cNvPr id="105" name="Bent-Up Arrow 104"/>
            <p:cNvSpPr/>
            <p:nvPr/>
          </p:nvSpPr>
          <p:spPr>
            <a:xfrm>
              <a:off x="1657028" y="1114129"/>
              <a:ext cx="1069014" cy="4873530"/>
            </a:xfrm>
            <a:prstGeom prst="bentUpArrow">
              <a:avLst>
                <a:gd name="adj1" fmla="val 25000"/>
                <a:gd name="adj2" fmla="val 25000"/>
                <a:gd name="adj3"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6" name="Right Arrow 105"/>
            <p:cNvSpPr/>
            <p:nvPr/>
          </p:nvSpPr>
          <p:spPr>
            <a:xfrm>
              <a:off x="2343758" y="994364"/>
              <a:ext cx="707016" cy="416921"/>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pic>
        <p:nvPicPr>
          <p:cNvPr id="107" name="Picture 106"/>
          <p:cNvPicPr>
            <a:picLocks noChangeAspect="1"/>
          </p:cNvPicPr>
          <p:nvPr/>
        </p:nvPicPr>
        <p:blipFill>
          <a:blip r:embed="rId3"/>
          <a:stretch>
            <a:fillRect/>
          </a:stretch>
        </p:blipFill>
        <p:spPr>
          <a:xfrm>
            <a:off x="9994723" y="113034"/>
            <a:ext cx="1830306" cy="648913"/>
          </a:xfrm>
          <a:prstGeom prst="rect">
            <a:avLst/>
          </a:prstGeom>
        </p:spPr>
      </p:pic>
      <p:grpSp>
        <p:nvGrpSpPr>
          <p:cNvPr id="54" name="Group 53"/>
          <p:cNvGrpSpPr/>
          <p:nvPr/>
        </p:nvGrpSpPr>
        <p:grpSpPr>
          <a:xfrm>
            <a:off x="10573414" y="4845224"/>
            <a:ext cx="1449205" cy="1939558"/>
            <a:chOff x="10625327" y="2127492"/>
            <a:chExt cx="1540957" cy="2343645"/>
          </a:xfrm>
        </p:grpSpPr>
        <p:sp>
          <p:nvSpPr>
            <p:cNvPr id="55" name="Flowchart: Process 54"/>
            <p:cNvSpPr/>
            <p:nvPr/>
          </p:nvSpPr>
          <p:spPr>
            <a:xfrm>
              <a:off x="10625327" y="2665177"/>
              <a:ext cx="1540957" cy="315340"/>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Team</a:t>
              </a:r>
            </a:p>
          </p:txBody>
        </p:sp>
        <p:sp>
          <p:nvSpPr>
            <p:cNvPr id="56" name="Flowchart: Process 55"/>
            <p:cNvSpPr/>
            <p:nvPr/>
          </p:nvSpPr>
          <p:spPr>
            <a:xfrm>
              <a:off x="10625327" y="3073289"/>
              <a:ext cx="1540957" cy="424096"/>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Provider</a:t>
              </a:r>
            </a:p>
            <a:p>
              <a:pPr algn="ctr"/>
              <a:r>
                <a:rPr lang="en-GB" sz="1200" dirty="0">
                  <a:solidFill>
                    <a:schemeClr val="tx1"/>
                  </a:solidFill>
                </a:rPr>
                <a:t> </a:t>
              </a:r>
            </a:p>
          </p:txBody>
        </p:sp>
        <p:sp>
          <p:nvSpPr>
            <p:cNvPr id="63" name="Flowchart: Process 62"/>
            <p:cNvSpPr/>
            <p:nvPr/>
          </p:nvSpPr>
          <p:spPr>
            <a:xfrm>
              <a:off x="10625328" y="2127492"/>
              <a:ext cx="1540956" cy="42232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ICB Case Management Team</a:t>
              </a:r>
            </a:p>
          </p:txBody>
        </p:sp>
        <p:sp>
          <p:nvSpPr>
            <p:cNvPr id="64" name="Flowchart: Process 63"/>
            <p:cNvSpPr/>
            <p:nvPr/>
          </p:nvSpPr>
          <p:spPr>
            <a:xfrm>
              <a:off x="10640649" y="3597396"/>
              <a:ext cx="1525635" cy="338526"/>
            </a:xfrm>
            <a:prstGeom prst="flowChartProces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 CIC Invoice Team</a:t>
              </a:r>
            </a:p>
          </p:txBody>
        </p:sp>
        <p:sp>
          <p:nvSpPr>
            <p:cNvPr id="66" name="Flowchart: Process 65"/>
            <p:cNvSpPr/>
            <p:nvPr/>
          </p:nvSpPr>
          <p:spPr>
            <a:xfrm>
              <a:off x="10672934" y="4051288"/>
              <a:ext cx="1493350" cy="419849"/>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noFill/>
                </a:rPr>
                <a:t> </a:t>
              </a:r>
              <a:r>
                <a:rPr lang="en-GB" sz="1200" dirty="0">
                  <a:solidFill>
                    <a:schemeClr val="tx1"/>
                  </a:solidFill>
                </a:rPr>
                <a:t>PHB Panel</a:t>
              </a:r>
            </a:p>
          </p:txBody>
        </p:sp>
      </p:grpSp>
      <p:sp>
        <p:nvSpPr>
          <p:cNvPr id="69" name="Flowchart: Process 68"/>
          <p:cNvSpPr/>
          <p:nvPr/>
        </p:nvSpPr>
        <p:spPr>
          <a:xfrm>
            <a:off x="36577" y="1873304"/>
            <a:ext cx="3033496" cy="2605119"/>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 </a:t>
            </a:r>
          </a:p>
          <a:p>
            <a:pPr algn="ctr"/>
            <a:r>
              <a:rPr lang="en-GB" sz="1200" dirty="0">
                <a:solidFill>
                  <a:schemeClr val="tx1"/>
                </a:solidFill>
              </a:rPr>
              <a:t>Care Manager emails Brokerage:</a:t>
            </a:r>
          </a:p>
          <a:p>
            <a:pPr algn="ctr"/>
            <a:r>
              <a:rPr lang="en-GB" sz="1200" b="1" dirty="0">
                <a:solidFill>
                  <a:schemeClr val="tx1"/>
                </a:solidFill>
                <a:hlinkClick r:id="rId4"/>
              </a:rPr>
              <a:t>nclicb.cicchcauthorisationrequests@nhs.net</a:t>
            </a:r>
            <a:r>
              <a:rPr lang="en-GB" sz="1200" b="1" dirty="0">
                <a:solidFill>
                  <a:schemeClr val="tx1"/>
                </a:solidFill>
              </a:rPr>
              <a:t> </a:t>
            </a:r>
            <a:r>
              <a:rPr lang="en-GB" sz="1200" dirty="0">
                <a:solidFill>
                  <a:schemeClr val="tx1"/>
                </a:solidFill>
              </a:rPr>
              <a:t>and cc PHB team mailbox:</a:t>
            </a:r>
          </a:p>
          <a:p>
            <a:pPr algn="ctr"/>
            <a:r>
              <a:rPr lang="en-GB" sz="1200" b="1" u="sng" dirty="0">
                <a:solidFill>
                  <a:srgbClr val="0070C0"/>
                </a:solidFill>
              </a:rPr>
              <a:t>nclicb.personalhealthbudgets.net  </a:t>
            </a:r>
            <a:endParaRPr lang="en-GB" sz="1200" u="sng" dirty="0">
              <a:solidFill>
                <a:srgbClr val="0070C0"/>
              </a:solidFill>
            </a:endParaRPr>
          </a:p>
          <a:p>
            <a:pPr algn="ctr"/>
            <a:r>
              <a:rPr lang="en-GB" sz="1200" dirty="0">
                <a:solidFill>
                  <a:schemeClr val="tx1"/>
                </a:solidFill>
              </a:rPr>
              <a:t>with a  CIC Request &amp; Authorisation template asking for an </a:t>
            </a:r>
            <a:r>
              <a:rPr lang="en-GB" sz="1200" b="1" dirty="0">
                <a:solidFill>
                  <a:schemeClr val="tx1"/>
                </a:solidFill>
              </a:rPr>
              <a:t>Indicative Budget and/or Commissioning Care Package</a:t>
            </a:r>
          </a:p>
          <a:p>
            <a:pPr algn="ctr"/>
            <a:r>
              <a:rPr lang="en-GB" sz="1200" dirty="0">
                <a:solidFill>
                  <a:schemeClr val="tx1"/>
                </a:solidFill>
              </a:rPr>
              <a:t>(based on the cost of an NCL ICB commissioned package of care;</a:t>
            </a:r>
            <a:endParaRPr lang="en-GB" sz="1200" dirty="0">
              <a:solidFill>
                <a:srgbClr val="FF0000"/>
              </a:solidFill>
            </a:endParaRPr>
          </a:p>
          <a:p>
            <a:pPr algn="ctr"/>
            <a:r>
              <a:rPr lang="en-GB" sz="1200" dirty="0">
                <a:solidFill>
                  <a:srgbClr val="C00000"/>
                </a:solidFill>
              </a:rPr>
              <a:t>(please note if the PHB individual intends to employ their own staff through external traditional recruitment methods, this might take 8 to 12 weeks; an interim domiciliary care package might be required)</a:t>
            </a:r>
          </a:p>
          <a:p>
            <a:pPr algn="ctr"/>
            <a:endParaRPr lang="en-GB" sz="1200" dirty="0">
              <a:solidFill>
                <a:srgbClr val="FF0000"/>
              </a:solidFill>
            </a:endParaRPr>
          </a:p>
        </p:txBody>
      </p:sp>
      <p:sp>
        <p:nvSpPr>
          <p:cNvPr id="73" name="Down Arrow 72"/>
          <p:cNvSpPr/>
          <p:nvPr/>
        </p:nvSpPr>
        <p:spPr>
          <a:xfrm>
            <a:off x="1436874" y="1797722"/>
            <a:ext cx="232368" cy="121252"/>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Down Arrow 75"/>
          <p:cNvSpPr/>
          <p:nvPr/>
        </p:nvSpPr>
        <p:spPr>
          <a:xfrm>
            <a:off x="1436183" y="4438446"/>
            <a:ext cx="212288" cy="16511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Flowchart: Process 52"/>
          <p:cNvSpPr/>
          <p:nvPr/>
        </p:nvSpPr>
        <p:spPr>
          <a:xfrm>
            <a:off x="118528" y="721071"/>
            <a:ext cx="2958330" cy="1063101"/>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confirms client is eligible for PHB funding. </a:t>
            </a:r>
          </a:p>
          <a:p>
            <a:pPr algn="ctr"/>
            <a:r>
              <a:rPr lang="en-GB" sz="1200" dirty="0">
                <a:solidFill>
                  <a:schemeClr val="tx1"/>
                </a:solidFill>
              </a:rPr>
              <a:t>Client advises Care Manager of which PHB method to receive </a:t>
            </a:r>
          </a:p>
          <a:p>
            <a:pPr algn="ctr"/>
            <a:r>
              <a:rPr lang="en-GB" sz="1200" dirty="0">
                <a:solidFill>
                  <a:srgbClr val="C00000"/>
                </a:solidFill>
              </a:rPr>
              <a:t>(Notional, Direct Payment or Third Party; issue PHB leaflet to client if necessary )</a:t>
            </a:r>
          </a:p>
        </p:txBody>
      </p:sp>
    </p:spTree>
    <p:extLst>
      <p:ext uri="{BB962C8B-B14F-4D97-AF65-F5344CB8AC3E}">
        <p14:creationId xmlns:p14="http://schemas.microsoft.com/office/powerpoint/2010/main" val="301121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4AC3091-E069-724D-8C2C-11230053BF76}"/>
              </a:ext>
            </a:extLst>
          </p:cNvPr>
          <p:cNvSpPr>
            <a:spLocks noGrp="1"/>
          </p:cNvSpPr>
          <p:nvPr>
            <p:ph type="body" sz="quarter" idx="10"/>
          </p:nvPr>
        </p:nvSpPr>
        <p:spPr>
          <a:xfrm>
            <a:off x="260361" y="288966"/>
            <a:ext cx="10556991" cy="497914"/>
          </a:xfrm>
          <a:ln>
            <a:noFill/>
          </a:ln>
        </p:spPr>
        <p:txBody>
          <a:bodyPr>
            <a:normAutofit/>
          </a:bodyPr>
          <a:lstStyle/>
          <a:p>
            <a:r>
              <a:rPr lang="en-GB" sz="1600" b="1" u="sng" dirty="0"/>
              <a:t>Change to PHB Delivery Method Process For Direct Payment and Third Party Budgets (Generic)</a:t>
            </a:r>
          </a:p>
        </p:txBody>
      </p:sp>
      <p:pic>
        <p:nvPicPr>
          <p:cNvPr id="23" name="Picture 22"/>
          <p:cNvPicPr>
            <a:picLocks noChangeAspect="1"/>
          </p:cNvPicPr>
          <p:nvPr/>
        </p:nvPicPr>
        <p:blipFill>
          <a:blip r:embed="rId3"/>
          <a:stretch>
            <a:fillRect/>
          </a:stretch>
        </p:blipFill>
        <p:spPr>
          <a:xfrm>
            <a:off x="10039210" y="87469"/>
            <a:ext cx="1830306" cy="648913"/>
          </a:xfrm>
          <a:prstGeom prst="rect">
            <a:avLst/>
          </a:prstGeom>
        </p:spPr>
      </p:pic>
      <p:grpSp>
        <p:nvGrpSpPr>
          <p:cNvPr id="24" name="Group 23"/>
          <p:cNvGrpSpPr/>
          <p:nvPr/>
        </p:nvGrpSpPr>
        <p:grpSpPr>
          <a:xfrm>
            <a:off x="3016536" y="1000047"/>
            <a:ext cx="1100788" cy="4978876"/>
            <a:chOff x="1393699" y="1000167"/>
            <a:chExt cx="1284201" cy="4973183"/>
          </a:xfrm>
          <a:solidFill>
            <a:schemeClr val="accent1">
              <a:lumMod val="75000"/>
            </a:schemeClr>
          </a:solidFill>
        </p:grpSpPr>
        <p:sp>
          <p:nvSpPr>
            <p:cNvPr id="26" name="Bent-Up Arrow 25"/>
            <p:cNvSpPr/>
            <p:nvPr/>
          </p:nvSpPr>
          <p:spPr>
            <a:xfrm>
              <a:off x="1393699" y="1096772"/>
              <a:ext cx="840481" cy="4876578"/>
            </a:xfrm>
            <a:prstGeom prst="bentUpArrow">
              <a:avLst>
                <a:gd name="adj1" fmla="val 25000"/>
                <a:gd name="adj2" fmla="val 25000"/>
                <a:gd name="adj3" fmla="val 0"/>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dirty="0"/>
            </a:p>
          </p:txBody>
        </p:sp>
        <p:sp>
          <p:nvSpPr>
            <p:cNvPr id="27" name="Right Arrow 26"/>
            <p:cNvSpPr/>
            <p:nvPr/>
          </p:nvSpPr>
          <p:spPr>
            <a:xfrm>
              <a:off x="2121413" y="1000167"/>
              <a:ext cx="556487" cy="416921"/>
            </a:xfrm>
            <a:prstGeom prst="rightArrow">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dirty="0"/>
            </a:p>
          </p:txBody>
        </p:sp>
      </p:grpSp>
      <p:grpSp>
        <p:nvGrpSpPr>
          <p:cNvPr id="28" name="Group 27"/>
          <p:cNvGrpSpPr/>
          <p:nvPr/>
        </p:nvGrpSpPr>
        <p:grpSpPr>
          <a:xfrm>
            <a:off x="6186328" y="917018"/>
            <a:ext cx="838276" cy="4793699"/>
            <a:chOff x="1393699" y="904341"/>
            <a:chExt cx="1085312" cy="5069009"/>
          </a:xfrm>
          <a:solidFill>
            <a:schemeClr val="accent6">
              <a:lumMod val="40000"/>
              <a:lumOff val="60000"/>
            </a:schemeClr>
          </a:solidFill>
        </p:grpSpPr>
        <p:sp>
          <p:nvSpPr>
            <p:cNvPr id="30" name="Bent-Up Arrow 29"/>
            <p:cNvSpPr/>
            <p:nvPr/>
          </p:nvSpPr>
          <p:spPr>
            <a:xfrm>
              <a:off x="1393699" y="1096772"/>
              <a:ext cx="840481" cy="4876578"/>
            </a:xfrm>
            <a:prstGeom prst="bentUpArrow">
              <a:avLst>
                <a:gd name="adj1" fmla="val 25000"/>
                <a:gd name="adj2" fmla="val 25000"/>
                <a:gd name="adj3"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1" name="Right Arrow 30"/>
            <p:cNvSpPr/>
            <p:nvPr/>
          </p:nvSpPr>
          <p:spPr>
            <a:xfrm>
              <a:off x="1922524" y="904341"/>
              <a:ext cx="556487" cy="531047"/>
            </a:xfrm>
            <a:prstGeom prst="rightArrow">
              <a:avLst>
                <a:gd name="adj1" fmla="val 50000"/>
                <a:gd name="adj2" fmla="val 528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32" name="Group 31"/>
          <p:cNvGrpSpPr/>
          <p:nvPr/>
        </p:nvGrpSpPr>
        <p:grpSpPr>
          <a:xfrm>
            <a:off x="634967" y="-818267"/>
            <a:ext cx="2140784" cy="2611921"/>
            <a:chOff x="3013466" y="3666758"/>
            <a:chExt cx="2532924" cy="2723145"/>
          </a:xfrm>
        </p:grpSpPr>
        <p:cxnSp>
          <p:nvCxnSpPr>
            <p:cNvPr id="33" name="Straight Arrow Connector 32"/>
            <p:cNvCxnSpPr/>
            <p:nvPr/>
          </p:nvCxnSpPr>
          <p:spPr>
            <a:xfrm flipV="1">
              <a:off x="3034356" y="3666758"/>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34" name="Flowchart: Process 33"/>
            <p:cNvSpPr/>
            <p:nvPr/>
          </p:nvSpPr>
          <p:spPr>
            <a:xfrm>
              <a:off x="3013466" y="5149739"/>
              <a:ext cx="2532924" cy="1240164"/>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acquires authorisation in own service area of the </a:t>
              </a:r>
              <a:r>
                <a:rPr lang="en-GB" sz="1200" b="1" dirty="0">
                  <a:solidFill>
                    <a:schemeClr val="tx1"/>
                  </a:solidFill>
                </a:rPr>
                <a:t>change</a:t>
              </a:r>
              <a:r>
                <a:rPr lang="en-GB" sz="1200" dirty="0">
                  <a:solidFill>
                    <a:schemeClr val="tx1"/>
                  </a:solidFill>
                </a:rPr>
                <a:t> to the personalised care and support plan and </a:t>
              </a:r>
              <a:r>
                <a:rPr lang="en-GB" sz="1200" b="1" dirty="0">
                  <a:solidFill>
                    <a:schemeClr val="tx1"/>
                  </a:solidFill>
                </a:rPr>
                <a:t>PHB delivery method</a:t>
              </a:r>
            </a:p>
          </p:txBody>
        </p:sp>
      </p:grpSp>
      <p:grpSp>
        <p:nvGrpSpPr>
          <p:cNvPr id="35" name="Group 34"/>
          <p:cNvGrpSpPr/>
          <p:nvPr/>
        </p:nvGrpSpPr>
        <p:grpSpPr>
          <a:xfrm>
            <a:off x="3966772" y="-1189530"/>
            <a:ext cx="2322695" cy="4985422"/>
            <a:chOff x="5744793" y="3663710"/>
            <a:chExt cx="1982460" cy="4985422"/>
          </a:xfrm>
        </p:grpSpPr>
        <p:sp>
          <p:nvSpPr>
            <p:cNvPr id="36" name="Flowchart: Process 35"/>
            <p:cNvSpPr/>
            <p:nvPr/>
          </p:nvSpPr>
          <p:spPr>
            <a:xfrm>
              <a:off x="5744793" y="7579650"/>
              <a:ext cx="1982460" cy="1069482"/>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to populate Caretrack with PHB budget breakdown and change of PHB delivery method </a:t>
              </a:r>
            </a:p>
          </p:txBody>
        </p:sp>
        <p:cxnSp>
          <p:nvCxnSpPr>
            <p:cNvPr id="37" name="Straight Arrow Connector 36"/>
            <p:cNvCxnSpPr/>
            <p:nvPr/>
          </p:nvCxnSpPr>
          <p:spPr>
            <a:xfrm>
              <a:off x="6611997" y="3749114"/>
              <a:ext cx="361673" cy="485758"/>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611997" y="5987659"/>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929956" y="3663710"/>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grpSp>
      <p:sp>
        <p:nvSpPr>
          <p:cNvPr id="41" name="Flowchart: Process 40"/>
          <p:cNvSpPr/>
          <p:nvPr/>
        </p:nvSpPr>
        <p:spPr>
          <a:xfrm>
            <a:off x="7066972" y="1817486"/>
            <a:ext cx="2118966" cy="1357567"/>
          </a:xfrm>
          <a:prstGeom prst="flowChartProcess">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to email case management team, Provider and CC: PHB mailbox to inform them of the change to PHB method, start date, for them to speak with the client and book the 12-week PHB review  </a:t>
            </a:r>
          </a:p>
        </p:txBody>
      </p:sp>
      <p:sp>
        <p:nvSpPr>
          <p:cNvPr id="42" name="Flowchart: Process 41"/>
          <p:cNvSpPr/>
          <p:nvPr/>
        </p:nvSpPr>
        <p:spPr>
          <a:xfrm>
            <a:off x="169383" y="5153505"/>
            <a:ext cx="2866008" cy="1664935"/>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PHB Officer will place: </a:t>
            </a:r>
          </a:p>
          <a:p>
            <a:pPr marL="228600" indent="-228600" algn="ctr">
              <a:buAutoNum type="arabicParenR"/>
            </a:pPr>
            <a:r>
              <a:rPr lang="en-GB" sz="1200" dirty="0">
                <a:solidFill>
                  <a:schemeClr val="tx1"/>
                </a:solidFill>
              </a:rPr>
              <a:t>CIC Request and Authorisation template,  and </a:t>
            </a:r>
          </a:p>
          <a:p>
            <a:pPr algn="ctr"/>
            <a:r>
              <a:rPr lang="en-GB" sz="1200" dirty="0">
                <a:solidFill>
                  <a:schemeClr val="tx1"/>
                </a:solidFill>
              </a:rPr>
              <a:t>2) Personalised care and support plan on PHB Panel Agenda; </a:t>
            </a:r>
          </a:p>
          <a:p>
            <a:pPr algn="ctr"/>
            <a:r>
              <a:rPr lang="en-GB" sz="1200" dirty="0">
                <a:solidFill>
                  <a:schemeClr val="tx1"/>
                </a:solidFill>
              </a:rPr>
              <a:t>Care Manager will attend to present the case</a:t>
            </a:r>
          </a:p>
        </p:txBody>
      </p:sp>
      <p:sp>
        <p:nvSpPr>
          <p:cNvPr id="43" name="Flowchart: Process 42"/>
          <p:cNvSpPr/>
          <p:nvPr/>
        </p:nvSpPr>
        <p:spPr>
          <a:xfrm>
            <a:off x="4028336" y="1714344"/>
            <a:ext cx="2211606" cy="903184"/>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informs the client of the outcome of the PHB Panel decision and change of PHB delivery method</a:t>
            </a:r>
          </a:p>
        </p:txBody>
      </p:sp>
      <p:sp>
        <p:nvSpPr>
          <p:cNvPr id="45" name="Flowchart: Process 44"/>
          <p:cNvSpPr/>
          <p:nvPr/>
        </p:nvSpPr>
        <p:spPr>
          <a:xfrm>
            <a:off x="3938308" y="3945488"/>
            <a:ext cx="2417667" cy="1227097"/>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to email Provider a referral form  and client personalised care &amp; support plan – indicating change to PHB method and proposed start date of the change </a:t>
            </a:r>
          </a:p>
          <a:p>
            <a:pPr algn="ctr"/>
            <a:endParaRPr lang="en-GB" sz="1200" dirty="0">
              <a:solidFill>
                <a:schemeClr val="tx1"/>
              </a:solidFill>
            </a:endParaRPr>
          </a:p>
        </p:txBody>
      </p:sp>
      <p:sp>
        <p:nvSpPr>
          <p:cNvPr id="46" name="Flowchart: Process 45"/>
          <p:cNvSpPr/>
          <p:nvPr/>
        </p:nvSpPr>
        <p:spPr>
          <a:xfrm>
            <a:off x="3977762" y="5281467"/>
            <a:ext cx="2417666" cy="1379036"/>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Provider will contact client to set up changes required and advise of the next steps</a:t>
            </a:r>
          </a:p>
          <a:p>
            <a:pPr algn="ctr"/>
            <a:endParaRPr lang="en-GB" sz="1200" dirty="0">
              <a:solidFill>
                <a:schemeClr val="tx1"/>
              </a:solidFill>
            </a:endParaRPr>
          </a:p>
          <a:p>
            <a:pPr algn="ctr"/>
            <a:r>
              <a:rPr lang="en-GB" sz="1200" dirty="0">
                <a:solidFill>
                  <a:schemeClr val="tx1"/>
                </a:solidFill>
              </a:rPr>
              <a:t>Provider will inform NCL ICB of the outcome and confirm start date of change</a:t>
            </a:r>
          </a:p>
          <a:p>
            <a:pPr algn="ctr"/>
            <a:endParaRPr lang="en-GB" sz="1200" dirty="0">
              <a:solidFill>
                <a:schemeClr val="tx1"/>
              </a:solidFill>
            </a:endParaRPr>
          </a:p>
        </p:txBody>
      </p:sp>
      <p:sp>
        <p:nvSpPr>
          <p:cNvPr id="47" name="Flowchart: Process 46"/>
          <p:cNvSpPr/>
          <p:nvPr/>
        </p:nvSpPr>
        <p:spPr>
          <a:xfrm>
            <a:off x="7095586" y="920179"/>
            <a:ext cx="1969756" cy="577136"/>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Brokerage to update Caretrack with Provider outcome</a:t>
            </a:r>
          </a:p>
          <a:p>
            <a:pPr algn="ctr"/>
            <a:endParaRPr lang="en-GB" sz="1200" dirty="0">
              <a:solidFill>
                <a:schemeClr val="tx1"/>
              </a:solidFill>
            </a:endParaRPr>
          </a:p>
        </p:txBody>
      </p:sp>
      <p:sp>
        <p:nvSpPr>
          <p:cNvPr id="48" name="Down Arrow 47"/>
          <p:cNvSpPr/>
          <p:nvPr/>
        </p:nvSpPr>
        <p:spPr>
          <a:xfrm>
            <a:off x="1550229" y="1800704"/>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Down Arrow 48"/>
          <p:cNvSpPr/>
          <p:nvPr/>
        </p:nvSpPr>
        <p:spPr>
          <a:xfrm>
            <a:off x="4923805" y="1449847"/>
            <a:ext cx="213722" cy="226571"/>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Down Arrow 49"/>
          <p:cNvSpPr/>
          <p:nvPr/>
        </p:nvSpPr>
        <p:spPr>
          <a:xfrm>
            <a:off x="7970975" y="1497315"/>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Down Arrow 51"/>
          <p:cNvSpPr/>
          <p:nvPr/>
        </p:nvSpPr>
        <p:spPr>
          <a:xfrm>
            <a:off x="5091534" y="3809460"/>
            <a:ext cx="191877" cy="147370"/>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TextBox 59"/>
          <p:cNvSpPr txBox="1"/>
          <p:nvPr/>
        </p:nvSpPr>
        <p:spPr>
          <a:xfrm>
            <a:off x="10463043" y="4202934"/>
            <a:ext cx="1669946" cy="276999"/>
          </a:xfrm>
          <a:prstGeom prst="rect">
            <a:avLst/>
          </a:prstGeom>
          <a:noFill/>
          <a:ln>
            <a:noFill/>
          </a:ln>
        </p:spPr>
        <p:txBody>
          <a:bodyPr wrap="square" rtlCol="0">
            <a:spAutoFit/>
          </a:bodyPr>
          <a:lstStyle/>
          <a:p>
            <a:pPr algn="ctr"/>
            <a:r>
              <a:rPr lang="en-GB" sz="1200" b="1" dirty="0"/>
              <a:t>COLOUR KEY</a:t>
            </a:r>
          </a:p>
        </p:txBody>
      </p:sp>
      <p:sp>
        <p:nvSpPr>
          <p:cNvPr id="61" name="Down Arrow 60"/>
          <p:cNvSpPr/>
          <p:nvPr/>
        </p:nvSpPr>
        <p:spPr>
          <a:xfrm>
            <a:off x="1611794" y="4913675"/>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Down Arrow 61"/>
          <p:cNvSpPr/>
          <p:nvPr/>
        </p:nvSpPr>
        <p:spPr>
          <a:xfrm>
            <a:off x="5080907" y="5095610"/>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Flowchart: Process 62"/>
          <p:cNvSpPr/>
          <p:nvPr/>
        </p:nvSpPr>
        <p:spPr>
          <a:xfrm>
            <a:off x="6969262" y="3555976"/>
            <a:ext cx="2224739" cy="1262119"/>
          </a:xfrm>
          <a:prstGeom prst="flowChartProcess">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to email/post the PHB client a </a:t>
            </a:r>
            <a:r>
              <a:rPr lang="en-GB" sz="1200" b="1" dirty="0">
                <a:solidFill>
                  <a:schemeClr val="tx1"/>
                </a:solidFill>
              </a:rPr>
              <a:t>PHB Change Letter </a:t>
            </a:r>
            <a:r>
              <a:rPr lang="en-GB" sz="1200" dirty="0">
                <a:solidFill>
                  <a:schemeClr val="tx1"/>
                </a:solidFill>
              </a:rPr>
              <a:t>with an updated care and support plan* indicating the change of PHB delivery method and start date; finally upload to Caretrack</a:t>
            </a:r>
          </a:p>
        </p:txBody>
      </p:sp>
      <p:grpSp>
        <p:nvGrpSpPr>
          <p:cNvPr id="40" name="Group 39"/>
          <p:cNvGrpSpPr/>
          <p:nvPr/>
        </p:nvGrpSpPr>
        <p:grpSpPr>
          <a:xfrm>
            <a:off x="10573413" y="4720945"/>
            <a:ext cx="1449205" cy="1939558"/>
            <a:chOff x="10625327" y="2127492"/>
            <a:chExt cx="1540957" cy="2343645"/>
          </a:xfrm>
        </p:grpSpPr>
        <p:sp>
          <p:nvSpPr>
            <p:cNvPr id="51" name="Flowchart: Process 50"/>
            <p:cNvSpPr/>
            <p:nvPr/>
          </p:nvSpPr>
          <p:spPr>
            <a:xfrm>
              <a:off x="10625327" y="2665177"/>
              <a:ext cx="1540957" cy="315340"/>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Team</a:t>
              </a:r>
            </a:p>
          </p:txBody>
        </p:sp>
        <p:sp>
          <p:nvSpPr>
            <p:cNvPr id="53" name="Flowchart: Process 52"/>
            <p:cNvSpPr/>
            <p:nvPr/>
          </p:nvSpPr>
          <p:spPr>
            <a:xfrm>
              <a:off x="10625327" y="3073289"/>
              <a:ext cx="1540957" cy="424096"/>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Provider </a:t>
              </a:r>
            </a:p>
          </p:txBody>
        </p:sp>
        <p:sp>
          <p:nvSpPr>
            <p:cNvPr id="64" name="Flowchart: Process 63"/>
            <p:cNvSpPr/>
            <p:nvPr/>
          </p:nvSpPr>
          <p:spPr>
            <a:xfrm>
              <a:off x="10625328" y="2127492"/>
              <a:ext cx="1540956" cy="42232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ICB Case Management Team</a:t>
              </a:r>
            </a:p>
          </p:txBody>
        </p:sp>
        <p:sp>
          <p:nvSpPr>
            <p:cNvPr id="65" name="Flowchart: Process 64"/>
            <p:cNvSpPr/>
            <p:nvPr/>
          </p:nvSpPr>
          <p:spPr>
            <a:xfrm>
              <a:off x="10640649" y="3597396"/>
              <a:ext cx="1525635" cy="338526"/>
            </a:xfrm>
            <a:prstGeom prst="flowChartProces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 CIC Invoice Team</a:t>
              </a:r>
            </a:p>
          </p:txBody>
        </p:sp>
        <p:sp>
          <p:nvSpPr>
            <p:cNvPr id="66" name="Flowchart: Process 65"/>
            <p:cNvSpPr/>
            <p:nvPr/>
          </p:nvSpPr>
          <p:spPr>
            <a:xfrm>
              <a:off x="10672934" y="4051288"/>
              <a:ext cx="1493350" cy="419849"/>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noFill/>
                </a:rPr>
                <a:t> </a:t>
              </a:r>
              <a:r>
                <a:rPr lang="en-GB" sz="1200" dirty="0">
                  <a:solidFill>
                    <a:schemeClr val="tx1"/>
                  </a:solidFill>
                </a:rPr>
                <a:t>PHB Panel</a:t>
              </a:r>
            </a:p>
          </p:txBody>
        </p:sp>
      </p:grpSp>
      <p:sp>
        <p:nvSpPr>
          <p:cNvPr id="67" name="Flowchart: Process 66"/>
          <p:cNvSpPr/>
          <p:nvPr/>
        </p:nvSpPr>
        <p:spPr>
          <a:xfrm>
            <a:off x="121204" y="2006821"/>
            <a:ext cx="3236382" cy="2899545"/>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emails Brokerage:</a:t>
            </a:r>
          </a:p>
          <a:p>
            <a:pPr algn="ctr"/>
            <a:r>
              <a:rPr lang="en-GB" sz="1200" u="sng" dirty="0">
                <a:solidFill>
                  <a:srgbClr val="0070C0"/>
                </a:solidFill>
              </a:rPr>
              <a:t> </a:t>
            </a:r>
            <a:r>
              <a:rPr lang="en-GB" sz="1200" b="1" u="sng" dirty="0">
                <a:solidFill>
                  <a:srgbClr val="0070C0"/>
                </a:solidFill>
              </a:rPr>
              <a:t>nclicb.cicchcauthorisationrequests@nhs.net</a:t>
            </a:r>
            <a:r>
              <a:rPr lang="en-GB" sz="1200" u="sng" dirty="0">
                <a:solidFill>
                  <a:srgbClr val="0070C0"/>
                </a:solidFill>
              </a:rPr>
              <a:t> </a:t>
            </a:r>
          </a:p>
          <a:p>
            <a:pPr algn="ctr"/>
            <a:r>
              <a:rPr lang="en-GB" sz="1200" dirty="0">
                <a:solidFill>
                  <a:schemeClr val="tx1"/>
                </a:solidFill>
              </a:rPr>
              <a:t> and cc the PHB team mailbox: </a:t>
            </a:r>
            <a:r>
              <a:rPr lang="en-GB" sz="1200" b="1" u="sng" dirty="0">
                <a:solidFill>
                  <a:srgbClr val="0070C0"/>
                </a:solidFill>
              </a:rPr>
              <a:t>nclicb.personalhealthbudgets@nhs.net </a:t>
            </a:r>
          </a:p>
          <a:p>
            <a:pPr algn="ctr"/>
            <a:r>
              <a:rPr lang="en-GB" sz="1200" dirty="0">
                <a:solidFill>
                  <a:schemeClr val="tx1"/>
                </a:solidFill>
              </a:rPr>
              <a:t>The email must contain a completed</a:t>
            </a:r>
          </a:p>
          <a:p>
            <a:pPr marL="228600" indent="-228600" algn="ctr">
              <a:buAutoNum type="arabicPeriod"/>
            </a:pPr>
            <a:r>
              <a:rPr lang="en-GB" sz="1200" dirty="0">
                <a:solidFill>
                  <a:schemeClr val="tx1"/>
                </a:solidFill>
              </a:rPr>
              <a:t>CIC Request &amp; Authorisation template asking for a </a:t>
            </a:r>
            <a:r>
              <a:rPr lang="en-GB" sz="1200" b="1" dirty="0">
                <a:solidFill>
                  <a:schemeClr val="tx1"/>
                </a:solidFill>
              </a:rPr>
              <a:t>Change to PHB delivery method</a:t>
            </a:r>
          </a:p>
          <a:p>
            <a:pPr algn="ctr"/>
            <a:r>
              <a:rPr lang="en-GB" sz="1200" dirty="0">
                <a:solidFill>
                  <a:srgbClr val="C00000"/>
                </a:solidFill>
              </a:rPr>
              <a:t>(clearly stating PHB method:  Direct Payment or Third Party)</a:t>
            </a:r>
          </a:p>
          <a:p>
            <a:pPr algn="ctr"/>
            <a:r>
              <a:rPr lang="en-GB" sz="1200" dirty="0">
                <a:solidFill>
                  <a:schemeClr val="tx1"/>
                </a:solidFill>
              </a:rPr>
              <a:t>2. Personalised care and support plan – (</a:t>
            </a:r>
            <a:r>
              <a:rPr lang="en-GB" sz="1200" dirty="0">
                <a:solidFill>
                  <a:srgbClr val="C00000"/>
                </a:solidFill>
              </a:rPr>
              <a:t>Ensure appropriate management authorisation is obtained; if a family member of the eligible PHB individual is going to be employed and manage the PHB Direct Payment, they must have a managed account to avoid a conflict of interest) </a:t>
            </a:r>
          </a:p>
        </p:txBody>
      </p:sp>
      <p:sp>
        <p:nvSpPr>
          <p:cNvPr id="68" name="Down Arrow 67"/>
          <p:cNvSpPr/>
          <p:nvPr/>
        </p:nvSpPr>
        <p:spPr>
          <a:xfrm>
            <a:off x="8019594" y="3252229"/>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Flowchart: Process 43"/>
          <p:cNvSpPr/>
          <p:nvPr/>
        </p:nvSpPr>
        <p:spPr>
          <a:xfrm>
            <a:off x="3997062" y="573250"/>
            <a:ext cx="2211606" cy="903184"/>
          </a:xfrm>
          <a:prstGeom prst="flowChart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PHB Officer will send PHB Panel cases through the authorisation process </a:t>
            </a:r>
          </a:p>
        </p:txBody>
      </p:sp>
      <p:sp>
        <p:nvSpPr>
          <p:cNvPr id="54" name="Down Arrow 53"/>
          <p:cNvSpPr/>
          <p:nvPr/>
        </p:nvSpPr>
        <p:spPr>
          <a:xfrm>
            <a:off x="5034857" y="2593705"/>
            <a:ext cx="248553" cy="15985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6732494" y="6043522"/>
            <a:ext cx="3840919" cy="577081"/>
          </a:xfrm>
          <a:prstGeom prst="rect">
            <a:avLst/>
          </a:prstGeom>
          <a:noFill/>
          <a:ln>
            <a:solidFill>
              <a:schemeClr val="tx1">
                <a:lumMod val="95000"/>
                <a:lumOff val="5000"/>
              </a:schemeClr>
            </a:solidFill>
            <a:prstDash val="lgDashDot"/>
          </a:ln>
        </p:spPr>
        <p:txBody>
          <a:bodyPr wrap="square" rtlCol="0">
            <a:spAutoFit/>
          </a:bodyPr>
          <a:lstStyle/>
          <a:p>
            <a:r>
              <a:rPr lang="en-GB" sz="1050" b="1" dirty="0"/>
              <a:t>* If PHB client’s needs have significantly changed after a review, then a new version of the care and support plan should be completed.</a:t>
            </a:r>
          </a:p>
        </p:txBody>
      </p:sp>
    </p:spTree>
    <p:extLst>
      <p:ext uri="{BB962C8B-B14F-4D97-AF65-F5344CB8AC3E}">
        <p14:creationId xmlns:p14="http://schemas.microsoft.com/office/powerpoint/2010/main" val="24734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4AC3091-E069-724D-8C2C-11230053BF76}"/>
              </a:ext>
            </a:extLst>
          </p:cNvPr>
          <p:cNvSpPr>
            <a:spLocks noGrp="1"/>
          </p:cNvSpPr>
          <p:nvPr>
            <p:ph type="body" sz="quarter" idx="10"/>
          </p:nvPr>
        </p:nvSpPr>
        <p:spPr>
          <a:xfrm>
            <a:off x="260361" y="288966"/>
            <a:ext cx="10569315" cy="493376"/>
          </a:xfrm>
          <a:ln>
            <a:noFill/>
          </a:ln>
        </p:spPr>
        <p:txBody>
          <a:bodyPr>
            <a:normAutofit/>
          </a:bodyPr>
          <a:lstStyle/>
          <a:p>
            <a:r>
              <a:rPr lang="en-GB" sz="1600" b="1" u="sng" dirty="0"/>
              <a:t>Change to PHB Delivery Method – From Direct Payment and Third Party to Notional (Generic)</a:t>
            </a:r>
          </a:p>
        </p:txBody>
      </p:sp>
      <p:pic>
        <p:nvPicPr>
          <p:cNvPr id="23" name="Picture 22"/>
          <p:cNvPicPr>
            <a:picLocks noChangeAspect="1"/>
          </p:cNvPicPr>
          <p:nvPr/>
        </p:nvPicPr>
        <p:blipFill>
          <a:blip r:embed="rId3"/>
          <a:stretch>
            <a:fillRect/>
          </a:stretch>
        </p:blipFill>
        <p:spPr>
          <a:xfrm>
            <a:off x="10039210" y="87469"/>
            <a:ext cx="1830306" cy="648913"/>
          </a:xfrm>
          <a:prstGeom prst="rect">
            <a:avLst/>
          </a:prstGeom>
        </p:spPr>
      </p:pic>
      <p:grpSp>
        <p:nvGrpSpPr>
          <p:cNvPr id="24" name="Group 23"/>
          <p:cNvGrpSpPr/>
          <p:nvPr/>
        </p:nvGrpSpPr>
        <p:grpSpPr>
          <a:xfrm>
            <a:off x="3016536" y="1000047"/>
            <a:ext cx="1100788" cy="4978876"/>
            <a:chOff x="1393699" y="1000167"/>
            <a:chExt cx="1284201" cy="4973183"/>
          </a:xfrm>
          <a:solidFill>
            <a:schemeClr val="accent1">
              <a:lumMod val="75000"/>
            </a:schemeClr>
          </a:solidFill>
        </p:grpSpPr>
        <p:sp>
          <p:nvSpPr>
            <p:cNvPr id="26" name="Bent-Up Arrow 25"/>
            <p:cNvSpPr/>
            <p:nvPr/>
          </p:nvSpPr>
          <p:spPr>
            <a:xfrm>
              <a:off x="1393699" y="1096772"/>
              <a:ext cx="840481" cy="4876578"/>
            </a:xfrm>
            <a:prstGeom prst="bentUpArrow">
              <a:avLst>
                <a:gd name="adj1" fmla="val 25000"/>
                <a:gd name="adj2" fmla="val 25000"/>
                <a:gd name="adj3" fmla="val 0"/>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dirty="0"/>
            </a:p>
          </p:txBody>
        </p:sp>
        <p:sp>
          <p:nvSpPr>
            <p:cNvPr id="27" name="Right Arrow 26"/>
            <p:cNvSpPr/>
            <p:nvPr/>
          </p:nvSpPr>
          <p:spPr>
            <a:xfrm>
              <a:off x="2121413" y="1000167"/>
              <a:ext cx="556487" cy="416921"/>
            </a:xfrm>
            <a:prstGeom prst="rightArrow">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dirty="0"/>
            </a:p>
          </p:txBody>
        </p:sp>
      </p:grpSp>
      <p:grpSp>
        <p:nvGrpSpPr>
          <p:cNvPr id="28" name="Group 27"/>
          <p:cNvGrpSpPr/>
          <p:nvPr/>
        </p:nvGrpSpPr>
        <p:grpSpPr>
          <a:xfrm>
            <a:off x="6186328" y="917018"/>
            <a:ext cx="838276" cy="4793699"/>
            <a:chOff x="1393699" y="904341"/>
            <a:chExt cx="1085312" cy="5069009"/>
          </a:xfrm>
          <a:solidFill>
            <a:schemeClr val="accent6">
              <a:lumMod val="40000"/>
              <a:lumOff val="60000"/>
            </a:schemeClr>
          </a:solidFill>
        </p:grpSpPr>
        <p:sp>
          <p:nvSpPr>
            <p:cNvPr id="30" name="Bent-Up Arrow 29"/>
            <p:cNvSpPr/>
            <p:nvPr/>
          </p:nvSpPr>
          <p:spPr>
            <a:xfrm>
              <a:off x="1393699" y="1096772"/>
              <a:ext cx="840481" cy="4876578"/>
            </a:xfrm>
            <a:prstGeom prst="bentUpArrow">
              <a:avLst>
                <a:gd name="adj1" fmla="val 25000"/>
                <a:gd name="adj2" fmla="val 25000"/>
                <a:gd name="adj3"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1" name="Right Arrow 30"/>
            <p:cNvSpPr/>
            <p:nvPr/>
          </p:nvSpPr>
          <p:spPr>
            <a:xfrm>
              <a:off x="1922524" y="904341"/>
              <a:ext cx="556487" cy="531047"/>
            </a:xfrm>
            <a:prstGeom prst="rightArrow">
              <a:avLst>
                <a:gd name="adj1" fmla="val 50000"/>
                <a:gd name="adj2" fmla="val 528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cxnSp>
        <p:nvCxnSpPr>
          <p:cNvPr id="33" name="Straight Arrow Connector 32"/>
          <p:cNvCxnSpPr/>
          <p:nvPr/>
        </p:nvCxnSpPr>
        <p:spPr>
          <a:xfrm flipV="1">
            <a:off x="652623" y="-818372"/>
            <a:ext cx="464100" cy="12836"/>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4153498" y="-1856046"/>
            <a:ext cx="1656561" cy="5499503"/>
            <a:chOff x="5597708" y="3663710"/>
            <a:chExt cx="1656561" cy="5499503"/>
          </a:xfrm>
        </p:grpSpPr>
        <p:sp>
          <p:nvSpPr>
            <p:cNvPr id="36" name="Flowchart: Process 35"/>
            <p:cNvSpPr/>
            <p:nvPr/>
          </p:nvSpPr>
          <p:spPr>
            <a:xfrm>
              <a:off x="5597708" y="8323496"/>
              <a:ext cx="1656561" cy="839717"/>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to populate Caretrack with PHB budget breakdown and change of PHB method </a:t>
              </a:r>
            </a:p>
          </p:txBody>
        </p:sp>
        <p:cxnSp>
          <p:nvCxnSpPr>
            <p:cNvPr id="37" name="Straight Arrow Connector 36"/>
            <p:cNvCxnSpPr/>
            <p:nvPr/>
          </p:nvCxnSpPr>
          <p:spPr>
            <a:xfrm>
              <a:off x="6611997" y="3749114"/>
              <a:ext cx="361673" cy="485758"/>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611997" y="5987659"/>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929956" y="3663710"/>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grpSp>
      <p:sp>
        <p:nvSpPr>
          <p:cNvPr id="41" name="Flowchart: Process 40"/>
          <p:cNvSpPr/>
          <p:nvPr/>
        </p:nvSpPr>
        <p:spPr>
          <a:xfrm>
            <a:off x="7066972" y="1817486"/>
            <a:ext cx="2217880" cy="1357567"/>
          </a:xfrm>
          <a:prstGeom prst="flowChartProcess">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to email case management team, Provider and CC: PHB mailbox to inform them of the change to PHB method, start date, and for them to speak with the client and book the 12 week PHB review  </a:t>
            </a:r>
          </a:p>
        </p:txBody>
      </p:sp>
      <p:sp>
        <p:nvSpPr>
          <p:cNvPr id="42" name="Flowchart: Process 41"/>
          <p:cNvSpPr/>
          <p:nvPr/>
        </p:nvSpPr>
        <p:spPr>
          <a:xfrm>
            <a:off x="492512" y="5132249"/>
            <a:ext cx="2542879" cy="1664935"/>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PHB Officer will place: </a:t>
            </a:r>
          </a:p>
          <a:p>
            <a:pPr marL="228600" indent="-228600" algn="ctr">
              <a:buAutoNum type="arabicParenR"/>
            </a:pPr>
            <a:r>
              <a:rPr lang="en-GB" sz="1200" dirty="0">
                <a:solidFill>
                  <a:schemeClr val="tx1"/>
                </a:solidFill>
              </a:rPr>
              <a:t>CIC Request and Authorisation template,  and </a:t>
            </a:r>
          </a:p>
          <a:p>
            <a:pPr algn="ctr"/>
            <a:r>
              <a:rPr lang="en-GB" sz="1200" dirty="0">
                <a:solidFill>
                  <a:schemeClr val="tx1"/>
                </a:solidFill>
              </a:rPr>
              <a:t>2) Personalised care and support plan on PHB Panel Agenda; </a:t>
            </a:r>
          </a:p>
          <a:p>
            <a:pPr algn="ctr"/>
            <a:r>
              <a:rPr lang="en-GB" sz="1200" dirty="0">
                <a:solidFill>
                  <a:schemeClr val="tx1"/>
                </a:solidFill>
              </a:rPr>
              <a:t>Care Manager will attend to present the case</a:t>
            </a:r>
          </a:p>
        </p:txBody>
      </p:sp>
      <p:sp>
        <p:nvSpPr>
          <p:cNvPr id="43" name="Flowchart: Process 42"/>
          <p:cNvSpPr/>
          <p:nvPr/>
        </p:nvSpPr>
        <p:spPr>
          <a:xfrm>
            <a:off x="4123962" y="1723886"/>
            <a:ext cx="1837125" cy="903184"/>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informs the client of the outcome of the PHB Panel decision and change of PHB method</a:t>
            </a:r>
          </a:p>
        </p:txBody>
      </p:sp>
      <p:sp>
        <p:nvSpPr>
          <p:cNvPr id="45" name="Flowchart: Process 44"/>
          <p:cNvSpPr/>
          <p:nvPr/>
        </p:nvSpPr>
        <p:spPr>
          <a:xfrm>
            <a:off x="4068169" y="3944513"/>
            <a:ext cx="2060266" cy="1187736"/>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to email Provider a referral form  and client personalised care &amp; support plan – indicating change to PHB method and proposed start date of change </a:t>
            </a:r>
          </a:p>
          <a:p>
            <a:pPr algn="ctr"/>
            <a:endParaRPr lang="en-GB" sz="1200" dirty="0">
              <a:solidFill>
                <a:schemeClr val="tx1"/>
              </a:solidFill>
            </a:endParaRPr>
          </a:p>
        </p:txBody>
      </p:sp>
      <p:sp>
        <p:nvSpPr>
          <p:cNvPr id="46" name="Flowchart: Process 45"/>
          <p:cNvSpPr/>
          <p:nvPr/>
        </p:nvSpPr>
        <p:spPr>
          <a:xfrm>
            <a:off x="3794870" y="5303816"/>
            <a:ext cx="2466132" cy="1429682"/>
          </a:xfrm>
          <a:prstGeom prst="flowChartProcess">
            <a:avLst/>
          </a:prstGeom>
          <a:solidFill>
            <a:schemeClr val="accent6">
              <a:lumMod val="40000"/>
              <a:lumOff val="6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Provider will contact client  and advise of change and next steps to </a:t>
            </a:r>
            <a:r>
              <a:rPr lang="en-GB" sz="1200" b="1" u="sng" dirty="0">
                <a:solidFill>
                  <a:schemeClr val="tx1"/>
                </a:solidFill>
              </a:rPr>
              <a:t>close their account and complete final audit</a:t>
            </a:r>
          </a:p>
          <a:p>
            <a:pPr algn="ctr"/>
            <a:endParaRPr lang="en-GB" sz="1200" dirty="0">
              <a:solidFill>
                <a:schemeClr val="tx1"/>
              </a:solidFill>
            </a:endParaRPr>
          </a:p>
          <a:p>
            <a:pPr algn="ctr"/>
            <a:r>
              <a:rPr lang="en-GB" sz="1200" dirty="0">
                <a:solidFill>
                  <a:schemeClr val="tx1"/>
                </a:solidFill>
              </a:rPr>
              <a:t>Provider will inform  NCL ICB of the outcome and confirm start date of change</a:t>
            </a:r>
          </a:p>
          <a:p>
            <a:pPr algn="ctr"/>
            <a:endParaRPr lang="en-GB" sz="1200" dirty="0">
              <a:solidFill>
                <a:schemeClr val="tx1"/>
              </a:solidFill>
            </a:endParaRPr>
          </a:p>
        </p:txBody>
      </p:sp>
      <p:sp>
        <p:nvSpPr>
          <p:cNvPr id="47" name="Flowchart: Process 46"/>
          <p:cNvSpPr/>
          <p:nvPr/>
        </p:nvSpPr>
        <p:spPr>
          <a:xfrm>
            <a:off x="7095586" y="920179"/>
            <a:ext cx="1969756" cy="577136"/>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Brokerage to update Caretrack with Provider outcome</a:t>
            </a:r>
          </a:p>
          <a:p>
            <a:pPr algn="ctr"/>
            <a:endParaRPr lang="en-GB" sz="1200" dirty="0">
              <a:solidFill>
                <a:schemeClr val="tx1"/>
              </a:solidFill>
            </a:endParaRPr>
          </a:p>
        </p:txBody>
      </p:sp>
      <p:sp>
        <p:nvSpPr>
          <p:cNvPr id="48" name="Down Arrow 47"/>
          <p:cNvSpPr/>
          <p:nvPr/>
        </p:nvSpPr>
        <p:spPr>
          <a:xfrm>
            <a:off x="1411762" y="1914035"/>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Down Arrow 48"/>
          <p:cNvSpPr/>
          <p:nvPr/>
        </p:nvSpPr>
        <p:spPr>
          <a:xfrm>
            <a:off x="4874917" y="2627070"/>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Down Arrow 49"/>
          <p:cNvSpPr/>
          <p:nvPr/>
        </p:nvSpPr>
        <p:spPr>
          <a:xfrm>
            <a:off x="7970975" y="1497315"/>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Down Arrow 51"/>
          <p:cNvSpPr/>
          <p:nvPr/>
        </p:nvSpPr>
        <p:spPr>
          <a:xfrm>
            <a:off x="4914307" y="3717942"/>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TextBox 59"/>
          <p:cNvSpPr txBox="1"/>
          <p:nvPr/>
        </p:nvSpPr>
        <p:spPr>
          <a:xfrm>
            <a:off x="10423714" y="4142170"/>
            <a:ext cx="1669946" cy="276999"/>
          </a:xfrm>
          <a:prstGeom prst="rect">
            <a:avLst/>
          </a:prstGeom>
          <a:noFill/>
          <a:ln>
            <a:noFill/>
          </a:ln>
        </p:spPr>
        <p:txBody>
          <a:bodyPr wrap="square" rtlCol="0">
            <a:spAutoFit/>
          </a:bodyPr>
          <a:lstStyle/>
          <a:p>
            <a:pPr algn="ctr"/>
            <a:r>
              <a:rPr lang="en-GB" sz="1200" b="1" dirty="0"/>
              <a:t>COLOUR KEY</a:t>
            </a:r>
          </a:p>
        </p:txBody>
      </p:sp>
      <p:sp>
        <p:nvSpPr>
          <p:cNvPr id="61" name="Down Arrow 60"/>
          <p:cNvSpPr/>
          <p:nvPr/>
        </p:nvSpPr>
        <p:spPr>
          <a:xfrm>
            <a:off x="1577433" y="4861753"/>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Down Arrow 61"/>
          <p:cNvSpPr/>
          <p:nvPr/>
        </p:nvSpPr>
        <p:spPr>
          <a:xfrm>
            <a:off x="4954065" y="5070495"/>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1" name="Group 50"/>
          <p:cNvGrpSpPr/>
          <p:nvPr/>
        </p:nvGrpSpPr>
        <p:grpSpPr>
          <a:xfrm>
            <a:off x="10534084" y="4740938"/>
            <a:ext cx="1449205" cy="1939558"/>
            <a:chOff x="10625327" y="2127492"/>
            <a:chExt cx="1540957" cy="2343645"/>
          </a:xfrm>
        </p:grpSpPr>
        <p:sp>
          <p:nvSpPr>
            <p:cNvPr id="53" name="Flowchart: Process 52"/>
            <p:cNvSpPr/>
            <p:nvPr/>
          </p:nvSpPr>
          <p:spPr>
            <a:xfrm>
              <a:off x="10625327" y="2665177"/>
              <a:ext cx="1540957" cy="315340"/>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Team</a:t>
              </a:r>
            </a:p>
          </p:txBody>
        </p:sp>
        <p:sp>
          <p:nvSpPr>
            <p:cNvPr id="63" name="Flowchart: Process 62"/>
            <p:cNvSpPr/>
            <p:nvPr/>
          </p:nvSpPr>
          <p:spPr>
            <a:xfrm>
              <a:off x="10625327" y="3073289"/>
              <a:ext cx="1540957" cy="424096"/>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Provider </a:t>
              </a:r>
            </a:p>
            <a:p>
              <a:pPr algn="ctr"/>
              <a:r>
                <a:rPr lang="en-GB" sz="1200" dirty="0">
                  <a:solidFill>
                    <a:schemeClr val="tx1"/>
                  </a:solidFill>
                </a:rPr>
                <a:t> </a:t>
              </a:r>
            </a:p>
          </p:txBody>
        </p:sp>
        <p:sp>
          <p:nvSpPr>
            <p:cNvPr id="64" name="Flowchart: Process 63"/>
            <p:cNvSpPr/>
            <p:nvPr/>
          </p:nvSpPr>
          <p:spPr>
            <a:xfrm>
              <a:off x="10625328" y="2127492"/>
              <a:ext cx="1540956" cy="42232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ICB Case Management Team</a:t>
              </a:r>
            </a:p>
          </p:txBody>
        </p:sp>
        <p:sp>
          <p:nvSpPr>
            <p:cNvPr id="65" name="Flowchart: Process 64"/>
            <p:cNvSpPr/>
            <p:nvPr/>
          </p:nvSpPr>
          <p:spPr>
            <a:xfrm>
              <a:off x="10640649" y="3597396"/>
              <a:ext cx="1525635" cy="338526"/>
            </a:xfrm>
            <a:prstGeom prst="flowChartProces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 CIC Invoice Team</a:t>
              </a:r>
            </a:p>
          </p:txBody>
        </p:sp>
        <p:sp>
          <p:nvSpPr>
            <p:cNvPr id="66" name="Flowchart: Process 65"/>
            <p:cNvSpPr/>
            <p:nvPr/>
          </p:nvSpPr>
          <p:spPr>
            <a:xfrm>
              <a:off x="10672934" y="4051288"/>
              <a:ext cx="1493350" cy="419849"/>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noFill/>
                </a:rPr>
                <a:t> </a:t>
              </a:r>
              <a:r>
                <a:rPr lang="en-GB" sz="1200" dirty="0">
                  <a:solidFill>
                    <a:schemeClr val="tx1"/>
                  </a:solidFill>
                </a:rPr>
                <a:t>PHB Panel</a:t>
              </a:r>
            </a:p>
          </p:txBody>
        </p:sp>
      </p:grpSp>
      <p:sp>
        <p:nvSpPr>
          <p:cNvPr id="67" name="Flowchart: Process 66"/>
          <p:cNvSpPr/>
          <p:nvPr/>
        </p:nvSpPr>
        <p:spPr>
          <a:xfrm>
            <a:off x="555092" y="680599"/>
            <a:ext cx="2140784" cy="1189511"/>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acquires authorisation in own service area of the </a:t>
            </a:r>
            <a:r>
              <a:rPr lang="en-GB" sz="1200" b="1" dirty="0">
                <a:solidFill>
                  <a:schemeClr val="tx1"/>
                </a:solidFill>
              </a:rPr>
              <a:t>change </a:t>
            </a:r>
            <a:r>
              <a:rPr lang="en-GB" sz="1200" dirty="0">
                <a:solidFill>
                  <a:schemeClr val="tx1"/>
                </a:solidFill>
              </a:rPr>
              <a:t>to the personalised care and support plan and </a:t>
            </a:r>
            <a:r>
              <a:rPr lang="en-GB" sz="1200" b="1" dirty="0">
                <a:solidFill>
                  <a:schemeClr val="tx1"/>
                </a:solidFill>
              </a:rPr>
              <a:t>PHB delivery method</a:t>
            </a:r>
          </a:p>
        </p:txBody>
      </p:sp>
      <p:sp>
        <p:nvSpPr>
          <p:cNvPr id="68" name="Flowchart: Process 67"/>
          <p:cNvSpPr/>
          <p:nvPr/>
        </p:nvSpPr>
        <p:spPr>
          <a:xfrm>
            <a:off x="124326" y="2088070"/>
            <a:ext cx="3236382" cy="2899545"/>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emails Brokerage:</a:t>
            </a:r>
          </a:p>
          <a:p>
            <a:pPr algn="ctr"/>
            <a:r>
              <a:rPr lang="en-GB" sz="1200" dirty="0">
                <a:solidFill>
                  <a:schemeClr val="tx1"/>
                </a:solidFill>
              </a:rPr>
              <a:t> </a:t>
            </a:r>
            <a:r>
              <a:rPr lang="en-GB" sz="1200" b="1" u="sng" dirty="0">
                <a:solidFill>
                  <a:srgbClr val="0070C0"/>
                </a:solidFill>
              </a:rPr>
              <a:t>nclicb.cicchcauthorisationrequests@nhs.net</a:t>
            </a:r>
            <a:r>
              <a:rPr lang="en-GB" sz="1200" u="sng" dirty="0">
                <a:solidFill>
                  <a:srgbClr val="0070C0"/>
                </a:solidFill>
              </a:rPr>
              <a:t> </a:t>
            </a:r>
          </a:p>
          <a:p>
            <a:pPr algn="ctr"/>
            <a:r>
              <a:rPr lang="en-GB" sz="1200" dirty="0">
                <a:solidFill>
                  <a:schemeClr val="tx1"/>
                </a:solidFill>
              </a:rPr>
              <a:t> and cc the PHB team mailbox: </a:t>
            </a:r>
            <a:r>
              <a:rPr lang="en-GB" sz="1200" b="1" u="sng" dirty="0">
                <a:solidFill>
                  <a:srgbClr val="0070C0"/>
                </a:solidFill>
              </a:rPr>
              <a:t>nclicb.personalhealthbudgets@nhs.net </a:t>
            </a:r>
          </a:p>
          <a:p>
            <a:pPr algn="ctr"/>
            <a:r>
              <a:rPr lang="en-GB" sz="1200" dirty="0">
                <a:solidFill>
                  <a:schemeClr val="tx1"/>
                </a:solidFill>
              </a:rPr>
              <a:t>The email must contain a completed</a:t>
            </a:r>
          </a:p>
          <a:p>
            <a:pPr marL="228600" indent="-228600" algn="ctr">
              <a:buAutoNum type="arabicPeriod"/>
            </a:pPr>
            <a:r>
              <a:rPr lang="en-GB" sz="1200" dirty="0">
                <a:solidFill>
                  <a:schemeClr val="tx1"/>
                </a:solidFill>
              </a:rPr>
              <a:t>CIC Request &amp; Authorisation template asking for a </a:t>
            </a:r>
            <a:r>
              <a:rPr lang="en-GB" sz="1200" b="1" dirty="0">
                <a:solidFill>
                  <a:schemeClr val="tx1"/>
                </a:solidFill>
              </a:rPr>
              <a:t>Change to PHB delivery method</a:t>
            </a:r>
          </a:p>
          <a:p>
            <a:pPr algn="ctr"/>
            <a:r>
              <a:rPr lang="en-GB" sz="1200" dirty="0">
                <a:solidFill>
                  <a:srgbClr val="C00000"/>
                </a:solidFill>
              </a:rPr>
              <a:t>(clearly stating PHB method: Notional)</a:t>
            </a:r>
          </a:p>
          <a:p>
            <a:pPr algn="ctr"/>
            <a:r>
              <a:rPr lang="en-GB" sz="1200" dirty="0">
                <a:solidFill>
                  <a:schemeClr val="tx1"/>
                </a:solidFill>
              </a:rPr>
              <a:t>2. Personalised care and support plan – (</a:t>
            </a:r>
            <a:r>
              <a:rPr lang="en-GB" sz="1200" dirty="0">
                <a:solidFill>
                  <a:srgbClr val="C00000"/>
                </a:solidFill>
              </a:rPr>
              <a:t>Ensure appropriate management authorisation is obtained; if a family member of the eligible PHB individual is going to be employed and manage the PHB Direct Payment, they must have a managed account to avoid a conflict of interest) </a:t>
            </a:r>
          </a:p>
        </p:txBody>
      </p:sp>
      <p:sp>
        <p:nvSpPr>
          <p:cNvPr id="69" name="Down Arrow 68"/>
          <p:cNvSpPr/>
          <p:nvPr/>
        </p:nvSpPr>
        <p:spPr>
          <a:xfrm>
            <a:off x="7970975" y="3243162"/>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Flowchart: Process 39"/>
          <p:cNvSpPr/>
          <p:nvPr/>
        </p:nvSpPr>
        <p:spPr>
          <a:xfrm>
            <a:off x="7072327" y="3579137"/>
            <a:ext cx="2224739" cy="1262119"/>
          </a:xfrm>
          <a:prstGeom prst="flowChartProcess">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to email/post the PHB client a </a:t>
            </a:r>
            <a:r>
              <a:rPr lang="en-GB" sz="1200" b="1" dirty="0">
                <a:solidFill>
                  <a:schemeClr val="tx1"/>
                </a:solidFill>
              </a:rPr>
              <a:t>PHB Change Letter </a:t>
            </a:r>
            <a:r>
              <a:rPr lang="en-GB" sz="1200" dirty="0">
                <a:solidFill>
                  <a:schemeClr val="tx1"/>
                </a:solidFill>
              </a:rPr>
              <a:t>with the updated care and support plan indicating the change of PHB delivery method and start date; finally upload to Caretrack </a:t>
            </a:r>
          </a:p>
        </p:txBody>
      </p:sp>
      <p:sp>
        <p:nvSpPr>
          <p:cNvPr id="54" name="Flowchart: Process 53"/>
          <p:cNvSpPr/>
          <p:nvPr/>
        </p:nvSpPr>
        <p:spPr>
          <a:xfrm>
            <a:off x="4068169" y="614932"/>
            <a:ext cx="1837125" cy="903184"/>
          </a:xfrm>
          <a:prstGeom prst="flowChart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PHB Officer will send PHB Panel cases through the authorisation process </a:t>
            </a:r>
          </a:p>
        </p:txBody>
      </p:sp>
      <p:sp>
        <p:nvSpPr>
          <p:cNvPr id="55" name="Down Arrow 54"/>
          <p:cNvSpPr/>
          <p:nvPr/>
        </p:nvSpPr>
        <p:spPr>
          <a:xfrm>
            <a:off x="4834666" y="1526197"/>
            <a:ext cx="213722" cy="226571"/>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TextBox 55"/>
          <p:cNvSpPr txBox="1"/>
          <p:nvPr/>
        </p:nvSpPr>
        <p:spPr>
          <a:xfrm>
            <a:off x="6343438" y="6318000"/>
            <a:ext cx="4202041" cy="415498"/>
          </a:xfrm>
          <a:prstGeom prst="rect">
            <a:avLst/>
          </a:prstGeom>
          <a:noFill/>
          <a:ln>
            <a:solidFill>
              <a:schemeClr val="tx1">
                <a:lumMod val="95000"/>
                <a:lumOff val="5000"/>
              </a:schemeClr>
            </a:solidFill>
            <a:prstDash val="lgDashDot"/>
          </a:ln>
        </p:spPr>
        <p:txBody>
          <a:bodyPr wrap="square" rtlCol="0">
            <a:spAutoFit/>
          </a:bodyPr>
          <a:lstStyle/>
          <a:p>
            <a:r>
              <a:rPr lang="en-GB" sz="1050" b="1" dirty="0"/>
              <a:t>* If PHB client’s needs have significantly changed after a review, then a new version of the care and support plan should be completed.</a:t>
            </a:r>
          </a:p>
        </p:txBody>
      </p:sp>
    </p:spTree>
    <p:extLst>
      <p:ext uri="{BB962C8B-B14F-4D97-AF65-F5344CB8AC3E}">
        <p14:creationId xmlns:p14="http://schemas.microsoft.com/office/powerpoint/2010/main" val="3664877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4AC3091-E069-724D-8C2C-11230053BF76}"/>
              </a:ext>
            </a:extLst>
          </p:cNvPr>
          <p:cNvSpPr>
            <a:spLocks noGrp="1"/>
          </p:cNvSpPr>
          <p:nvPr>
            <p:ph type="body" sz="quarter" idx="10"/>
          </p:nvPr>
        </p:nvSpPr>
        <p:spPr>
          <a:xfrm>
            <a:off x="260361" y="288966"/>
            <a:ext cx="10569315" cy="493376"/>
          </a:xfrm>
          <a:ln>
            <a:noFill/>
          </a:ln>
        </p:spPr>
        <p:txBody>
          <a:bodyPr>
            <a:normAutofit/>
          </a:bodyPr>
          <a:lstStyle/>
          <a:p>
            <a:r>
              <a:rPr lang="en-GB" sz="1600" b="1" u="sng" dirty="0"/>
              <a:t>Suspension of PHB Process (Generic)</a:t>
            </a:r>
          </a:p>
        </p:txBody>
      </p:sp>
      <p:pic>
        <p:nvPicPr>
          <p:cNvPr id="23" name="Picture 22"/>
          <p:cNvPicPr>
            <a:picLocks noChangeAspect="1"/>
          </p:cNvPicPr>
          <p:nvPr/>
        </p:nvPicPr>
        <p:blipFill>
          <a:blip r:embed="rId3"/>
          <a:stretch>
            <a:fillRect/>
          </a:stretch>
        </p:blipFill>
        <p:spPr>
          <a:xfrm>
            <a:off x="10039210" y="87469"/>
            <a:ext cx="1830306" cy="648913"/>
          </a:xfrm>
          <a:prstGeom prst="rect">
            <a:avLst/>
          </a:prstGeom>
        </p:spPr>
      </p:pic>
      <p:grpSp>
        <p:nvGrpSpPr>
          <p:cNvPr id="24" name="Group 23"/>
          <p:cNvGrpSpPr/>
          <p:nvPr/>
        </p:nvGrpSpPr>
        <p:grpSpPr>
          <a:xfrm>
            <a:off x="3016536" y="1000047"/>
            <a:ext cx="1100788" cy="4978876"/>
            <a:chOff x="1393699" y="1000167"/>
            <a:chExt cx="1284201" cy="4973183"/>
          </a:xfrm>
          <a:solidFill>
            <a:schemeClr val="accent1">
              <a:lumMod val="75000"/>
            </a:schemeClr>
          </a:solidFill>
        </p:grpSpPr>
        <p:sp>
          <p:nvSpPr>
            <p:cNvPr id="26" name="Bent-Up Arrow 25"/>
            <p:cNvSpPr/>
            <p:nvPr/>
          </p:nvSpPr>
          <p:spPr>
            <a:xfrm>
              <a:off x="1393699" y="1096772"/>
              <a:ext cx="840481" cy="4876578"/>
            </a:xfrm>
            <a:prstGeom prst="bentUpArrow">
              <a:avLst>
                <a:gd name="adj1" fmla="val 25000"/>
                <a:gd name="adj2" fmla="val 25000"/>
                <a:gd name="adj3" fmla="val 0"/>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dirty="0"/>
            </a:p>
          </p:txBody>
        </p:sp>
        <p:sp>
          <p:nvSpPr>
            <p:cNvPr id="27" name="Right Arrow 26"/>
            <p:cNvSpPr/>
            <p:nvPr/>
          </p:nvSpPr>
          <p:spPr>
            <a:xfrm>
              <a:off x="2121413" y="1000167"/>
              <a:ext cx="556487" cy="416921"/>
            </a:xfrm>
            <a:prstGeom prst="rightArrow">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dirty="0"/>
            </a:p>
          </p:txBody>
        </p:sp>
      </p:grpSp>
      <p:grpSp>
        <p:nvGrpSpPr>
          <p:cNvPr id="28" name="Group 27"/>
          <p:cNvGrpSpPr/>
          <p:nvPr/>
        </p:nvGrpSpPr>
        <p:grpSpPr>
          <a:xfrm>
            <a:off x="6256229" y="972652"/>
            <a:ext cx="838276" cy="5126396"/>
            <a:chOff x="1393699" y="904341"/>
            <a:chExt cx="1085312" cy="5069009"/>
          </a:xfrm>
          <a:solidFill>
            <a:schemeClr val="accent6">
              <a:lumMod val="40000"/>
              <a:lumOff val="60000"/>
            </a:schemeClr>
          </a:solidFill>
        </p:grpSpPr>
        <p:sp>
          <p:nvSpPr>
            <p:cNvPr id="30" name="Bent-Up Arrow 29"/>
            <p:cNvSpPr/>
            <p:nvPr/>
          </p:nvSpPr>
          <p:spPr>
            <a:xfrm>
              <a:off x="1393699" y="1096772"/>
              <a:ext cx="840481" cy="4876578"/>
            </a:xfrm>
            <a:prstGeom prst="bentUpArrow">
              <a:avLst>
                <a:gd name="adj1" fmla="val 25000"/>
                <a:gd name="adj2" fmla="val 25000"/>
                <a:gd name="adj3"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1" name="Right Arrow 30"/>
            <p:cNvSpPr/>
            <p:nvPr/>
          </p:nvSpPr>
          <p:spPr>
            <a:xfrm>
              <a:off x="1922524" y="904341"/>
              <a:ext cx="556487" cy="531047"/>
            </a:xfrm>
            <a:prstGeom prst="rightArrow">
              <a:avLst>
                <a:gd name="adj1" fmla="val 50000"/>
                <a:gd name="adj2" fmla="val 528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32" name="Group 31"/>
          <p:cNvGrpSpPr/>
          <p:nvPr/>
        </p:nvGrpSpPr>
        <p:grpSpPr>
          <a:xfrm>
            <a:off x="613902" y="-818266"/>
            <a:ext cx="2140784" cy="2707839"/>
            <a:chOff x="2988542" y="3666758"/>
            <a:chExt cx="2532924" cy="2823147"/>
          </a:xfrm>
        </p:grpSpPr>
        <p:cxnSp>
          <p:nvCxnSpPr>
            <p:cNvPr id="33" name="Straight Arrow Connector 32"/>
            <p:cNvCxnSpPr/>
            <p:nvPr/>
          </p:nvCxnSpPr>
          <p:spPr>
            <a:xfrm flipV="1">
              <a:off x="3034356" y="3666758"/>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34" name="Flowchart: Process 33"/>
            <p:cNvSpPr/>
            <p:nvPr/>
          </p:nvSpPr>
          <p:spPr>
            <a:xfrm>
              <a:off x="2988542" y="5249741"/>
              <a:ext cx="2532924" cy="1240164"/>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acquires authorisation in own service area for the </a:t>
              </a:r>
              <a:r>
                <a:rPr lang="en-GB" sz="1200" b="1" dirty="0">
                  <a:solidFill>
                    <a:schemeClr val="tx1"/>
                  </a:solidFill>
                </a:rPr>
                <a:t>PHB suspension </a:t>
              </a:r>
              <a:r>
                <a:rPr lang="en-GB" sz="1200" dirty="0">
                  <a:solidFill>
                    <a:schemeClr val="tx1"/>
                  </a:solidFill>
                </a:rPr>
                <a:t>and if an interim package of care is required.</a:t>
              </a:r>
            </a:p>
          </p:txBody>
        </p:sp>
      </p:grpSp>
      <p:grpSp>
        <p:nvGrpSpPr>
          <p:cNvPr id="35" name="Group 34"/>
          <p:cNvGrpSpPr/>
          <p:nvPr/>
        </p:nvGrpSpPr>
        <p:grpSpPr>
          <a:xfrm>
            <a:off x="4485746" y="-1856046"/>
            <a:ext cx="1231153" cy="2337332"/>
            <a:chOff x="5929956" y="3663710"/>
            <a:chExt cx="1231153" cy="2337332"/>
          </a:xfrm>
        </p:grpSpPr>
        <p:cxnSp>
          <p:nvCxnSpPr>
            <p:cNvPr id="37" name="Straight Arrow Connector 36"/>
            <p:cNvCxnSpPr/>
            <p:nvPr/>
          </p:nvCxnSpPr>
          <p:spPr>
            <a:xfrm>
              <a:off x="6611997" y="3749114"/>
              <a:ext cx="361673" cy="485758"/>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611997" y="5987659"/>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929956" y="3663710"/>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grpSp>
      <p:sp>
        <p:nvSpPr>
          <p:cNvPr id="41" name="Flowchart: Process 40"/>
          <p:cNvSpPr/>
          <p:nvPr/>
        </p:nvSpPr>
        <p:spPr>
          <a:xfrm>
            <a:off x="7066972" y="1817486"/>
            <a:ext cx="2217880" cy="1672966"/>
          </a:xfrm>
          <a:prstGeom prst="flowChartProcess">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Brokerage to email case management team, Provider and CC: PHB mailbox to inform them of the  PHB suspension date. </a:t>
            </a:r>
          </a:p>
          <a:p>
            <a:pPr algn="ctr"/>
            <a:r>
              <a:rPr lang="en-GB" sz="1200" dirty="0">
                <a:solidFill>
                  <a:schemeClr val="tx1"/>
                </a:solidFill>
              </a:rPr>
              <a:t>Case manager to speak with the client and book the 12 week PHB review  </a:t>
            </a:r>
          </a:p>
        </p:txBody>
      </p:sp>
      <p:sp>
        <p:nvSpPr>
          <p:cNvPr id="42" name="Flowchart: Process 41"/>
          <p:cNvSpPr/>
          <p:nvPr/>
        </p:nvSpPr>
        <p:spPr>
          <a:xfrm>
            <a:off x="492512" y="5132249"/>
            <a:ext cx="2542879" cy="1664935"/>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PHB Officer will place: </a:t>
            </a:r>
          </a:p>
          <a:p>
            <a:pPr marL="228600" indent="-228600" algn="ctr">
              <a:buAutoNum type="arabicParenR"/>
            </a:pPr>
            <a:r>
              <a:rPr lang="en-GB" sz="1200" dirty="0">
                <a:solidFill>
                  <a:schemeClr val="tx1"/>
                </a:solidFill>
              </a:rPr>
              <a:t>CIC Request and Authorisation template,  and </a:t>
            </a:r>
          </a:p>
          <a:p>
            <a:pPr algn="ctr"/>
            <a:r>
              <a:rPr lang="en-GB" sz="1200" dirty="0">
                <a:solidFill>
                  <a:schemeClr val="tx1"/>
                </a:solidFill>
              </a:rPr>
              <a:t>2) Personalised care and support plan on PHB Panel Agenda; </a:t>
            </a:r>
          </a:p>
          <a:p>
            <a:pPr algn="ctr"/>
            <a:r>
              <a:rPr lang="en-GB" sz="1200" dirty="0">
                <a:solidFill>
                  <a:schemeClr val="tx1"/>
                </a:solidFill>
              </a:rPr>
              <a:t>Care Manager will attend to present the case</a:t>
            </a:r>
          </a:p>
        </p:txBody>
      </p:sp>
      <p:sp>
        <p:nvSpPr>
          <p:cNvPr id="43" name="Flowchart: Process 42"/>
          <p:cNvSpPr/>
          <p:nvPr/>
        </p:nvSpPr>
        <p:spPr>
          <a:xfrm>
            <a:off x="4152184" y="2017116"/>
            <a:ext cx="1837125" cy="903184"/>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informs the client of the outcome of the PHB Panel decision and PHB suspension and explains reason</a:t>
            </a:r>
          </a:p>
        </p:txBody>
      </p:sp>
      <p:sp>
        <p:nvSpPr>
          <p:cNvPr id="45" name="Flowchart: Process 44"/>
          <p:cNvSpPr/>
          <p:nvPr/>
        </p:nvSpPr>
        <p:spPr>
          <a:xfrm>
            <a:off x="4046836" y="3218029"/>
            <a:ext cx="2047823" cy="1240684"/>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to email Provider a referral form  and  indicate proposed start date of PHB suspension</a:t>
            </a:r>
          </a:p>
          <a:p>
            <a:pPr algn="ctr"/>
            <a:endParaRPr lang="en-GB" sz="1200" dirty="0">
              <a:solidFill>
                <a:schemeClr val="tx1"/>
              </a:solidFill>
            </a:endParaRPr>
          </a:p>
        </p:txBody>
      </p:sp>
      <p:sp>
        <p:nvSpPr>
          <p:cNvPr id="46" name="Flowchart: Process 45"/>
          <p:cNvSpPr/>
          <p:nvPr/>
        </p:nvSpPr>
        <p:spPr>
          <a:xfrm>
            <a:off x="3805866" y="4812339"/>
            <a:ext cx="2455135" cy="1939931"/>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Provider will contact client and advise of the suspension and next steps</a:t>
            </a:r>
          </a:p>
          <a:p>
            <a:pPr algn="ctr"/>
            <a:endParaRPr lang="en-GB" sz="1200" dirty="0">
              <a:solidFill>
                <a:schemeClr val="tx1"/>
              </a:solidFill>
            </a:endParaRPr>
          </a:p>
          <a:p>
            <a:pPr algn="ctr"/>
            <a:endParaRPr lang="en-GB" sz="1200" dirty="0">
              <a:solidFill>
                <a:schemeClr val="tx1"/>
              </a:solidFill>
            </a:endParaRPr>
          </a:p>
          <a:p>
            <a:pPr algn="ctr"/>
            <a:r>
              <a:rPr lang="en-GB" sz="1200" dirty="0">
                <a:solidFill>
                  <a:schemeClr val="tx1"/>
                </a:solidFill>
              </a:rPr>
              <a:t>Provider will complete an audit and  inform  NCL ICB of the outcome and confirm the date of PHB suspension </a:t>
            </a:r>
          </a:p>
        </p:txBody>
      </p:sp>
      <p:sp>
        <p:nvSpPr>
          <p:cNvPr id="47" name="Flowchart: Process 46"/>
          <p:cNvSpPr/>
          <p:nvPr/>
        </p:nvSpPr>
        <p:spPr>
          <a:xfrm>
            <a:off x="7095586" y="920179"/>
            <a:ext cx="1969756" cy="577136"/>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Brokerage to update Caretrack with Provider outcome</a:t>
            </a:r>
          </a:p>
          <a:p>
            <a:pPr algn="ctr"/>
            <a:endParaRPr lang="en-GB" sz="1200" dirty="0">
              <a:solidFill>
                <a:schemeClr val="tx1"/>
              </a:solidFill>
            </a:endParaRPr>
          </a:p>
        </p:txBody>
      </p:sp>
      <p:sp>
        <p:nvSpPr>
          <p:cNvPr id="48" name="Down Arrow 47"/>
          <p:cNvSpPr/>
          <p:nvPr/>
        </p:nvSpPr>
        <p:spPr>
          <a:xfrm>
            <a:off x="1394442" y="1909850"/>
            <a:ext cx="185198" cy="168459"/>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Down Arrow 48"/>
          <p:cNvSpPr/>
          <p:nvPr/>
        </p:nvSpPr>
        <p:spPr>
          <a:xfrm>
            <a:off x="4903913" y="2968508"/>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Down Arrow 49"/>
          <p:cNvSpPr/>
          <p:nvPr/>
        </p:nvSpPr>
        <p:spPr>
          <a:xfrm>
            <a:off x="8019911" y="1544115"/>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TextBox 59"/>
          <p:cNvSpPr txBox="1"/>
          <p:nvPr/>
        </p:nvSpPr>
        <p:spPr>
          <a:xfrm>
            <a:off x="10470248" y="4280669"/>
            <a:ext cx="1669946" cy="276999"/>
          </a:xfrm>
          <a:prstGeom prst="rect">
            <a:avLst/>
          </a:prstGeom>
          <a:noFill/>
          <a:ln>
            <a:noFill/>
          </a:ln>
        </p:spPr>
        <p:txBody>
          <a:bodyPr wrap="square" rtlCol="0">
            <a:spAutoFit/>
          </a:bodyPr>
          <a:lstStyle/>
          <a:p>
            <a:pPr algn="ctr"/>
            <a:r>
              <a:rPr lang="en-GB" sz="1200" b="1" dirty="0"/>
              <a:t>COLOUR KEY</a:t>
            </a:r>
          </a:p>
        </p:txBody>
      </p:sp>
      <p:sp>
        <p:nvSpPr>
          <p:cNvPr id="61" name="Down Arrow 60"/>
          <p:cNvSpPr/>
          <p:nvPr/>
        </p:nvSpPr>
        <p:spPr>
          <a:xfrm>
            <a:off x="1579640" y="5021779"/>
            <a:ext cx="162877" cy="100709"/>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Down Arrow 61"/>
          <p:cNvSpPr/>
          <p:nvPr/>
        </p:nvSpPr>
        <p:spPr>
          <a:xfrm>
            <a:off x="4903913" y="4504613"/>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0" name="Group 39"/>
          <p:cNvGrpSpPr/>
          <p:nvPr/>
        </p:nvGrpSpPr>
        <p:grpSpPr>
          <a:xfrm>
            <a:off x="10580618" y="4740938"/>
            <a:ext cx="1449205" cy="1939558"/>
            <a:chOff x="10625327" y="2127492"/>
            <a:chExt cx="1540957" cy="2343645"/>
          </a:xfrm>
        </p:grpSpPr>
        <p:sp>
          <p:nvSpPr>
            <p:cNvPr id="52" name="Flowchart: Process 51"/>
            <p:cNvSpPr/>
            <p:nvPr/>
          </p:nvSpPr>
          <p:spPr>
            <a:xfrm>
              <a:off x="10625327" y="2665177"/>
              <a:ext cx="1540957" cy="315340"/>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Team</a:t>
              </a:r>
            </a:p>
          </p:txBody>
        </p:sp>
        <p:sp>
          <p:nvSpPr>
            <p:cNvPr id="53" name="Flowchart: Process 52"/>
            <p:cNvSpPr/>
            <p:nvPr/>
          </p:nvSpPr>
          <p:spPr>
            <a:xfrm>
              <a:off x="10625327" y="3073289"/>
              <a:ext cx="1540957" cy="424096"/>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MySupport Money/</a:t>
              </a:r>
            </a:p>
            <a:p>
              <a:pPr algn="ctr"/>
              <a:r>
                <a:rPr lang="en-GB" sz="1200" dirty="0">
                  <a:solidFill>
                    <a:schemeClr val="tx1"/>
                  </a:solidFill>
                </a:rPr>
                <a:t>My Support Broker </a:t>
              </a:r>
            </a:p>
            <a:p>
              <a:pPr algn="ctr"/>
              <a:r>
                <a:rPr lang="en-GB" sz="1200" dirty="0">
                  <a:solidFill>
                    <a:schemeClr val="tx1"/>
                  </a:solidFill>
                </a:rPr>
                <a:t> </a:t>
              </a:r>
            </a:p>
          </p:txBody>
        </p:sp>
        <p:sp>
          <p:nvSpPr>
            <p:cNvPr id="63" name="Flowchart: Process 62"/>
            <p:cNvSpPr/>
            <p:nvPr/>
          </p:nvSpPr>
          <p:spPr>
            <a:xfrm>
              <a:off x="10625328" y="2127492"/>
              <a:ext cx="1540956" cy="42232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ICB Case Management Team</a:t>
              </a:r>
            </a:p>
          </p:txBody>
        </p:sp>
        <p:sp>
          <p:nvSpPr>
            <p:cNvPr id="64" name="Flowchart: Process 63"/>
            <p:cNvSpPr/>
            <p:nvPr/>
          </p:nvSpPr>
          <p:spPr>
            <a:xfrm>
              <a:off x="10640649" y="3597396"/>
              <a:ext cx="1525635" cy="338526"/>
            </a:xfrm>
            <a:prstGeom prst="flowChartProces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 CIC Invoice Team</a:t>
              </a:r>
            </a:p>
          </p:txBody>
        </p:sp>
        <p:sp>
          <p:nvSpPr>
            <p:cNvPr id="65" name="Flowchart: Process 64"/>
            <p:cNvSpPr/>
            <p:nvPr/>
          </p:nvSpPr>
          <p:spPr>
            <a:xfrm>
              <a:off x="10672934" y="4051288"/>
              <a:ext cx="1493350" cy="419849"/>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noFill/>
                </a:rPr>
                <a:t> </a:t>
              </a:r>
              <a:r>
                <a:rPr lang="en-GB" sz="1200" dirty="0">
                  <a:solidFill>
                    <a:schemeClr val="tx1"/>
                  </a:solidFill>
                </a:rPr>
                <a:t>PHB Panel</a:t>
              </a:r>
            </a:p>
          </p:txBody>
        </p:sp>
      </p:grpSp>
      <p:sp>
        <p:nvSpPr>
          <p:cNvPr id="66" name="Flowchart: Process 65"/>
          <p:cNvSpPr/>
          <p:nvPr/>
        </p:nvSpPr>
        <p:spPr>
          <a:xfrm>
            <a:off x="124326" y="2088070"/>
            <a:ext cx="3236382" cy="2899545"/>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emails Brokerage:</a:t>
            </a:r>
          </a:p>
          <a:p>
            <a:pPr algn="ctr"/>
            <a:r>
              <a:rPr lang="en-GB" sz="1200" u="sng" dirty="0">
                <a:solidFill>
                  <a:srgbClr val="0070C0"/>
                </a:solidFill>
              </a:rPr>
              <a:t> </a:t>
            </a:r>
            <a:r>
              <a:rPr lang="en-GB" sz="1200" b="1" u="sng" dirty="0">
                <a:solidFill>
                  <a:srgbClr val="0070C0"/>
                </a:solidFill>
              </a:rPr>
              <a:t>nclicb.cicchcauthorisationrequests@nhs.net</a:t>
            </a:r>
          </a:p>
          <a:p>
            <a:pPr algn="ctr"/>
            <a:r>
              <a:rPr lang="en-GB" sz="1200" dirty="0">
                <a:solidFill>
                  <a:schemeClr val="tx1"/>
                </a:solidFill>
              </a:rPr>
              <a:t> and cc the PHB team mailbox: </a:t>
            </a:r>
            <a:r>
              <a:rPr lang="en-GB" sz="1200" b="1" u="sng" dirty="0">
                <a:solidFill>
                  <a:srgbClr val="0070C0"/>
                </a:solidFill>
              </a:rPr>
              <a:t>nclicb.personalhealthbudgets@nhs.net </a:t>
            </a:r>
            <a:endParaRPr lang="en-GB" sz="1200" b="1" u="sng" dirty="0">
              <a:solidFill>
                <a:schemeClr val="tx1"/>
              </a:solidFill>
            </a:endParaRPr>
          </a:p>
          <a:p>
            <a:pPr algn="ctr"/>
            <a:r>
              <a:rPr lang="en-GB" sz="1200" dirty="0">
                <a:solidFill>
                  <a:schemeClr val="tx1"/>
                </a:solidFill>
              </a:rPr>
              <a:t>The email must contain a completed</a:t>
            </a:r>
          </a:p>
          <a:p>
            <a:pPr marL="228600" indent="-228600" algn="ctr">
              <a:buAutoNum type="arabicPeriod"/>
            </a:pPr>
            <a:r>
              <a:rPr lang="en-GB" sz="1200" dirty="0">
                <a:solidFill>
                  <a:schemeClr val="tx1"/>
                </a:solidFill>
              </a:rPr>
              <a:t>CIC Request &amp; Authorisation template asking for a </a:t>
            </a:r>
            <a:r>
              <a:rPr lang="en-GB" sz="1200" b="1" dirty="0">
                <a:solidFill>
                  <a:schemeClr val="tx1"/>
                </a:solidFill>
              </a:rPr>
              <a:t>PHB Suspension, and if needed  Commissioning a Care Package</a:t>
            </a:r>
          </a:p>
          <a:p>
            <a:pPr algn="ctr"/>
            <a:r>
              <a:rPr lang="en-GB" sz="1200" dirty="0">
                <a:solidFill>
                  <a:schemeClr val="tx1"/>
                </a:solidFill>
              </a:rPr>
              <a:t>2. Personalised care and support plan – (</a:t>
            </a:r>
            <a:r>
              <a:rPr lang="en-GB" sz="1200" dirty="0">
                <a:solidFill>
                  <a:srgbClr val="C00000"/>
                </a:solidFill>
              </a:rPr>
              <a:t>Ensure appropriate management authorisation is obtained; if a family member of the eligible PHB individual is going to be employed and manage the PHB Direct Payment, they must have a managed account to avoid a conflict of interest) </a:t>
            </a:r>
          </a:p>
        </p:txBody>
      </p:sp>
      <p:sp>
        <p:nvSpPr>
          <p:cNvPr id="67" name="Down Arrow 66"/>
          <p:cNvSpPr/>
          <p:nvPr/>
        </p:nvSpPr>
        <p:spPr>
          <a:xfrm>
            <a:off x="8019912" y="3528533"/>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Flowchart: Process 67"/>
          <p:cNvSpPr/>
          <p:nvPr/>
        </p:nvSpPr>
        <p:spPr>
          <a:xfrm>
            <a:off x="7135612" y="3813116"/>
            <a:ext cx="2196042" cy="1266675"/>
          </a:xfrm>
          <a:prstGeom prst="flowChartProcess">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to email/post the PHB client a </a:t>
            </a:r>
            <a:r>
              <a:rPr lang="en-GB" sz="1200" b="1" dirty="0">
                <a:solidFill>
                  <a:schemeClr val="tx1"/>
                </a:solidFill>
              </a:rPr>
              <a:t>PHB Suspension Letter </a:t>
            </a:r>
            <a:r>
              <a:rPr lang="en-GB" sz="1200" dirty="0">
                <a:solidFill>
                  <a:schemeClr val="tx1"/>
                </a:solidFill>
              </a:rPr>
              <a:t>with an updated care and support plan* indicating suspension and start date; finally upload to Caretrack </a:t>
            </a:r>
          </a:p>
        </p:txBody>
      </p:sp>
      <p:sp>
        <p:nvSpPr>
          <p:cNvPr id="44" name="Flowchart: Process 43"/>
          <p:cNvSpPr/>
          <p:nvPr/>
        </p:nvSpPr>
        <p:spPr>
          <a:xfrm>
            <a:off x="4188894" y="811861"/>
            <a:ext cx="1837125" cy="918650"/>
          </a:xfrm>
          <a:prstGeom prst="flowChart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PHB Officer will send PHB Panel cases through the authorisation process </a:t>
            </a:r>
          </a:p>
        </p:txBody>
      </p:sp>
      <p:sp>
        <p:nvSpPr>
          <p:cNvPr id="51" name="Down Arrow 50"/>
          <p:cNvSpPr/>
          <p:nvPr/>
        </p:nvSpPr>
        <p:spPr>
          <a:xfrm>
            <a:off x="4872881" y="1777880"/>
            <a:ext cx="213722" cy="226571"/>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Box 53"/>
          <p:cNvSpPr txBox="1"/>
          <p:nvPr/>
        </p:nvSpPr>
        <p:spPr>
          <a:xfrm>
            <a:off x="6326994" y="6279531"/>
            <a:ext cx="4202041" cy="415498"/>
          </a:xfrm>
          <a:prstGeom prst="rect">
            <a:avLst/>
          </a:prstGeom>
          <a:noFill/>
          <a:ln>
            <a:solidFill>
              <a:schemeClr val="tx1">
                <a:lumMod val="95000"/>
                <a:lumOff val="5000"/>
              </a:schemeClr>
            </a:solidFill>
            <a:prstDash val="lgDashDot"/>
          </a:ln>
        </p:spPr>
        <p:txBody>
          <a:bodyPr wrap="square" rtlCol="0">
            <a:spAutoFit/>
          </a:bodyPr>
          <a:lstStyle/>
          <a:p>
            <a:r>
              <a:rPr lang="en-GB" sz="1050" b="1" dirty="0"/>
              <a:t>* If PHB client’s needs have significantly changed after a review, then a new version of the care and support plan should be completed.</a:t>
            </a:r>
          </a:p>
        </p:txBody>
      </p:sp>
    </p:spTree>
    <p:extLst>
      <p:ext uri="{BB962C8B-B14F-4D97-AF65-F5344CB8AC3E}">
        <p14:creationId xmlns:p14="http://schemas.microsoft.com/office/powerpoint/2010/main" val="2483839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4AC3091-E069-724D-8C2C-11230053BF76}"/>
              </a:ext>
            </a:extLst>
          </p:cNvPr>
          <p:cNvSpPr>
            <a:spLocks noGrp="1"/>
          </p:cNvSpPr>
          <p:nvPr>
            <p:ph type="body" sz="quarter" idx="10"/>
          </p:nvPr>
        </p:nvSpPr>
        <p:spPr>
          <a:xfrm>
            <a:off x="260361" y="288966"/>
            <a:ext cx="10569315" cy="493376"/>
          </a:xfrm>
          <a:ln>
            <a:noFill/>
          </a:ln>
        </p:spPr>
        <p:txBody>
          <a:bodyPr>
            <a:normAutofit/>
          </a:bodyPr>
          <a:lstStyle/>
          <a:p>
            <a:r>
              <a:rPr lang="en-GB" sz="1600" b="1" u="sng" dirty="0"/>
              <a:t>Termination of PHB Process (Generic)  </a:t>
            </a:r>
          </a:p>
        </p:txBody>
      </p:sp>
      <p:pic>
        <p:nvPicPr>
          <p:cNvPr id="23" name="Picture 22"/>
          <p:cNvPicPr>
            <a:picLocks noChangeAspect="1"/>
          </p:cNvPicPr>
          <p:nvPr/>
        </p:nvPicPr>
        <p:blipFill>
          <a:blip r:embed="rId3"/>
          <a:stretch>
            <a:fillRect/>
          </a:stretch>
        </p:blipFill>
        <p:spPr>
          <a:xfrm>
            <a:off x="10039210" y="87469"/>
            <a:ext cx="1830306" cy="648913"/>
          </a:xfrm>
          <a:prstGeom prst="rect">
            <a:avLst/>
          </a:prstGeom>
        </p:spPr>
      </p:pic>
      <p:grpSp>
        <p:nvGrpSpPr>
          <p:cNvPr id="24" name="Group 23"/>
          <p:cNvGrpSpPr/>
          <p:nvPr/>
        </p:nvGrpSpPr>
        <p:grpSpPr>
          <a:xfrm>
            <a:off x="3016536" y="1000047"/>
            <a:ext cx="1100788" cy="4978876"/>
            <a:chOff x="1393699" y="1000167"/>
            <a:chExt cx="1284201" cy="4973183"/>
          </a:xfrm>
          <a:solidFill>
            <a:schemeClr val="accent1">
              <a:lumMod val="75000"/>
            </a:schemeClr>
          </a:solidFill>
        </p:grpSpPr>
        <p:sp>
          <p:nvSpPr>
            <p:cNvPr id="26" name="Bent-Up Arrow 25"/>
            <p:cNvSpPr/>
            <p:nvPr/>
          </p:nvSpPr>
          <p:spPr>
            <a:xfrm>
              <a:off x="1393699" y="1096772"/>
              <a:ext cx="840481" cy="4876578"/>
            </a:xfrm>
            <a:prstGeom prst="bentUpArrow">
              <a:avLst>
                <a:gd name="adj1" fmla="val 25000"/>
                <a:gd name="adj2" fmla="val 25000"/>
                <a:gd name="adj3" fmla="val 0"/>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dirty="0"/>
            </a:p>
          </p:txBody>
        </p:sp>
        <p:sp>
          <p:nvSpPr>
            <p:cNvPr id="27" name="Right Arrow 26"/>
            <p:cNvSpPr/>
            <p:nvPr/>
          </p:nvSpPr>
          <p:spPr>
            <a:xfrm>
              <a:off x="2121413" y="1000167"/>
              <a:ext cx="556487" cy="416921"/>
            </a:xfrm>
            <a:prstGeom prst="rightArrow">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200" dirty="0"/>
            </a:p>
          </p:txBody>
        </p:sp>
      </p:grpSp>
      <p:grpSp>
        <p:nvGrpSpPr>
          <p:cNvPr id="28" name="Group 27"/>
          <p:cNvGrpSpPr/>
          <p:nvPr/>
        </p:nvGrpSpPr>
        <p:grpSpPr>
          <a:xfrm>
            <a:off x="6357220" y="1000046"/>
            <a:ext cx="709752" cy="4978877"/>
            <a:chOff x="1393699" y="904341"/>
            <a:chExt cx="1085312" cy="5069009"/>
          </a:xfrm>
          <a:solidFill>
            <a:schemeClr val="accent6">
              <a:lumMod val="40000"/>
              <a:lumOff val="60000"/>
            </a:schemeClr>
          </a:solidFill>
        </p:grpSpPr>
        <p:sp>
          <p:nvSpPr>
            <p:cNvPr id="30" name="Bent-Up Arrow 29"/>
            <p:cNvSpPr/>
            <p:nvPr/>
          </p:nvSpPr>
          <p:spPr>
            <a:xfrm>
              <a:off x="1393699" y="1096772"/>
              <a:ext cx="840481" cy="4876578"/>
            </a:xfrm>
            <a:prstGeom prst="bentUpArrow">
              <a:avLst>
                <a:gd name="adj1" fmla="val 25000"/>
                <a:gd name="adj2" fmla="val 25000"/>
                <a:gd name="adj3"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1" name="Right Arrow 30"/>
            <p:cNvSpPr/>
            <p:nvPr/>
          </p:nvSpPr>
          <p:spPr>
            <a:xfrm>
              <a:off x="1922524" y="904341"/>
              <a:ext cx="556487" cy="531047"/>
            </a:xfrm>
            <a:prstGeom prst="rightArrow">
              <a:avLst>
                <a:gd name="adj1" fmla="val 50000"/>
                <a:gd name="adj2" fmla="val 5288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grpSp>
        <p:nvGrpSpPr>
          <p:cNvPr id="32" name="Group 31"/>
          <p:cNvGrpSpPr/>
          <p:nvPr/>
        </p:nvGrpSpPr>
        <p:grpSpPr>
          <a:xfrm>
            <a:off x="613902" y="-818266"/>
            <a:ext cx="2140784" cy="2707839"/>
            <a:chOff x="2988542" y="3666758"/>
            <a:chExt cx="2532924" cy="2823147"/>
          </a:xfrm>
        </p:grpSpPr>
        <p:cxnSp>
          <p:nvCxnSpPr>
            <p:cNvPr id="33" name="Straight Arrow Connector 32"/>
            <p:cNvCxnSpPr/>
            <p:nvPr/>
          </p:nvCxnSpPr>
          <p:spPr>
            <a:xfrm flipV="1">
              <a:off x="3034356" y="3666758"/>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sp>
          <p:nvSpPr>
            <p:cNvPr id="34" name="Flowchart: Process 33"/>
            <p:cNvSpPr/>
            <p:nvPr/>
          </p:nvSpPr>
          <p:spPr>
            <a:xfrm>
              <a:off x="2988542" y="5249741"/>
              <a:ext cx="2532924" cy="1240164"/>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acquires authorisation in own service area of the </a:t>
              </a:r>
              <a:r>
                <a:rPr lang="en-GB" sz="1200" b="1" dirty="0">
                  <a:solidFill>
                    <a:schemeClr val="tx1"/>
                  </a:solidFill>
                </a:rPr>
                <a:t>termination of the PHB</a:t>
              </a:r>
            </a:p>
          </p:txBody>
        </p:sp>
      </p:grpSp>
      <p:grpSp>
        <p:nvGrpSpPr>
          <p:cNvPr id="35" name="Group 34"/>
          <p:cNvGrpSpPr/>
          <p:nvPr/>
        </p:nvGrpSpPr>
        <p:grpSpPr>
          <a:xfrm>
            <a:off x="4485746" y="-1856046"/>
            <a:ext cx="1231153" cy="2337332"/>
            <a:chOff x="5929956" y="3663710"/>
            <a:chExt cx="1231153" cy="2337332"/>
          </a:xfrm>
        </p:grpSpPr>
        <p:cxnSp>
          <p:nvCxnSpPr>
            <p:cNvPr id="37" name="Straight Arrow Connector 36"/>
            <p:cNvCxnSpPr/>
            <p:nvPr/>
          </p:nvCxnSpPr>
          <p:spPr>
            <a:xfrm>
              <a:off x="6611997" y="3749114"/>
              <a:ext cx="361673" cy="485758"/>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611997" y="5987659"/>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929956" y="3663710"/>
              <a:ext cx="549112" cy="13383"/>
            </a:xfrm>
            <a:prstGeom prst="straightConnector1">
              <a:avLst/>
            </a:prstGeom>
            <a:ln w="38100">
              <a:noFill/>
              <a:tailEnd type="triangle"/>
            </a:ln>
          </p:spPr>
          <p:style>
            <a:lnRef idx="1">
              <a:schemeClr val="accent1"/>
            </a:lnRef>
            <a:fillRef idx="0">
              <a:schemeClr val="accent1"/>
            </a:fillRef>
            <a:effectRef idx="0">
              <a:schemeClr val="accent1"/>
            </a:effectRef>
            <a:fontRef idx="minor">
              <a:schemeClr val="tx1"/>
            </a:fontRef>
          </p:style>
        </p:cxnSp>
      </p:grpSp>
      <p:sp>
        <p:nvSpPr>
          <p:cNvPr id="41" name="Flowchart: Process 40"/>
          <p:cNvSpPr/>
          <p:nvPr/>
        </p:nvSpPr>
        <p:spPr>
          <a:xfrm>
            <a:off x="7066972" y="1817486"/>
            <a:ext cx="2303170" cy="1806564"/>
          </a:xfrm>
          <a:prstGeom prst="flowChartProcess">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Brokerage to email case management team, Provider and CC: PHB mailbox to inform them of the PHB termination date. </a:t>
            </a:r>
          </a:p>
          <a:p>
            <a:pPr algn="ctr"/>
            <a:r>
              <a:rPr lang="en-GB" sz="1200" dirty="0">
                <a:solidFill>
                  <a:schemeClr val="tx1"/>
                </a:solidFill>
              </a:rPr>
              <a:t>Case manager to speak with the client to confirm termination end date. </a:t>
            </a:r>
            <a:endParaRPr lang="en-GB" sz="1200" dirty="0">
              <a:solidFill>
                <a:srgbClr val="C00000"/>
              </a:solidFill>
            </a:endParaRPr>
          </a:p>
        </p:txBody>
      </p:sp>
      <p:sp>
        <p:nvSpPr>
          <p:cNvPr id="42" name="Flowchart: Process 41"/>
          <p:cNvSpPr/>
          <p:nvPr/>
        </p:nvSpPr>
        <p:spPr>
          <a:xfrm>
            <a:off x="492512" y="5132249"/>
            <a:ext cx="2542879" cy="1664935"/>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PHB Officer will place: </a:t>
            </a:r>
          </a:p>
          <a:p>
            <a:pPr marL="228600" indent="-228600" algn="ctr">
              <a:buAutoNum type="arabicParenR"/>
            </a:pPr>
            <a:r>
              <a:rPr lang="en-GB" sz="1200" dirty="0">
                <a:solidFill>
                  <a:schemeClr val="tx1"/>
                </a:solidFill>
              </a:rPr>
              <a:t>CIC Request and Authorisation template,  and </a:t>
            </a:r>
          </a:p>
          <a:p>
            <a:pPr algn="ctr"/>
            <a:r>
              <a:rPr lang="en-GB" sz="1200" dirty="0">
                <a:solidFill>
                  <a:schemeClr val="tx1"/>
                </a:solidFill>
              </a:rPr>
              <a:t>2) Personalised care and support plan on PHB Panel Agenda; </a:t>
            </a:r>
          </a:p>
          <a:p>
            <a:pPr algn="ctr"/>
            <a:r>
              <a:rPr lang="en-GB" sz="1200" dirty="0">
                <a:solidFill>
                  <a:schemeClr val="tx1"/>
                </a:solidFill>
              </a:rPr>
              <a:t>Care Manager will attend to present the case</a:t>
            </a:r>
          </a:p>
        </p:txBody>
      </p:sp>
      <p:sp>
        <p:nvSpPr>
          <p:cNvPr id="43" name="Flowchart: Process 42"/>
          <p:cNvSpPr/>
          <p:nvPr/>
        </p:nvSpPr>
        <p:spPr>
          <a:xfrm>
            <a:off x="4136856" y="1990987"/>
            <a:ext cx="1988892" cy="1126469"/>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informs the client of the outcome of the PHB Panel decision and PHB termination and explains reason</a:t>
            </a:r>
          </a:p>
        </p:txBody>
      </p:sp>
      <p:sp>
        <p:nvSpPr>
          <p:cNvPr id="44" name="Flowchart: Process 43"/>
          <p:cNvSpPr/>
          <p:nvPr/>
        </p:nvSpPr>
        <p:spPr>
          <a:xfrm>
            <a:off x="260361" y="2156700"/>
            <a:ext cx="3062941" cy="2661128"/>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Care Manager emails Brokerage at </a:t>
            </a:r>
            <a:r>
              <a:rPr lang="en-GB" sz="1200" b="1" u="sng" dirty="0">
                <a:solidFill>
                  <a:srgbClr val="0070C0"/>
                </a:solidFill>
              </a:rPr>
              <a:t>nclicb.cicchcauthorisationrequests@nhs.net</a:t>
            </a:r>
          </a:p>
          <a:p>
            <a:pPr algn="ctr"/>
            <a:r>
              <a:rPr lang="en-GB" sz="1200" dirty="0">
                <a:solidFill>
                  <a:schemeClr val="tx1"/>
                </a:solidFill>
              </a:rPr>
              <a:t> and cc: the PHB team mailbox: </a:t>
            </a:r>
            <a:r>
              <a:rPr lang="en-GB" sz="1200" b="1" dirty="0">
                <a:solidFill>
                  <a:srgbClr val="0070C0"/>
                </a:solidFill>
              </a:rPr>
              <a:t>nclicb.personalhealthbudgets@nhs.net </a:t>
            </a:r>
            <a:endParaRPr lang="en-GB" sz="1200" b="1" dirty="0">
              <a:solidFill>
                <a:schemeClr val="tx1"/>
              </a:solidFill>
            </a:endParaRPr>
          </a:p>
          <a:p>
            <a:pPr algn="ctr"/>
            <a:r>
              <a:rPr lang="en-GB" sz="1200" dirty="0">
                <a:solidFill>
                  <a:schemeClr val="tx1"/>
                </a:solidFill>
              </a:rPr>
              <a:t>The email must contain a completed</a:t>
            </a:r>
          </a:p>
          <a:p>
            <a:pPr algn="ctr"/>
            <a:r>
              <a:rPr lang="en-GB" sz="1200" dirty="0">
                <a:solidFill>
                  <a:schemeClr val="tx1"/>
                </a:solidFill>
              </a:rPr>
              <a:t>1.  CIC Request &amp; Authorisation template </a:t>
            </a:r>
            <a:r>
              <a:rPr lang="en-GB" sz="1200" b="1" dirty="0">
                <a:solidFill>
                  <a:schemeClr val="tx1"/>
                </a:solidFill>
              </a:rPr>
              <a:t>asking for a PHB termination</a:t>
            </a:r>
          </a:p>
          <a:p>
            <a:pPr algn="ctr"/>
            <a:r>
              <a:rPr lang="en-GB" sz="1200" dirty="0">
                <a:solidFill>
                  <a:schemeClr val="tx1"/>
                </a:solidFill>
              </a:rPr>
              <a:t>2. Personalised care and support plan </a:t>
            </a:r>
            <a:endParaRPr lang="en-GB" sz="1200" dirty="0">
              <a:solidFill>
                <a:srgbClr val="C00000"/>
              </a:solidFill>
            </a:endParaRPr>
          </a:p>
        </p:txBody>
      </p:sp>
      <p:sp>
        <p:nvSpPr>
          <p:cNvPr id="45" name="Flowchart: Process 44"/>
          <p:cNvSpPr/>
          <p:nvPr/>
        </p:nvSpPr>
        <p:spPr>
          <a:xfrm>
            <a:off x="4211520" y="3540869"/>
            <a:ext cx="1821237" cy="956300"/>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to email Provider a referral form  and  indicate proposed end date of PHB</a:t>
            </a:r>
          </a:p>
          <a:p>
            <a:pPr algn="ctr"/>
            <a:endParaRPr lang="en-GB" sz="1200" dirty="0">
              <a:solidFill>
                <a:schemeClr val="tx1"/>
              </a:solidFill>
            </a:endParaRPr>
          </a:p>
        </p:txBody>
      </p:sp>
      <p:sp>
        <p:nvSpPr>
          <p:cNvPr id="46" name="Flowchart: Process 45"/>
          <p:cNvSpPr/>
          <p:nvPr/>
        </p:nvSpPr>
        <p:spPr>
          <a:xfrm>
            <a:off x="4009870" y="4860761"/>
            <a:ext cx="2334944" cy="1827142"/>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Provider will contact client and advise of the end date of PHB and next steps</a:t>
            </a:r>
          </a:p>
          <a:p>
            <a:pPr algn="ctr"/>
            <a:endParaRPr lang="en-GB" sz="1200" dirty="0">
              <a:solidFill>
                <a:schemeClr val="tx1"/>
              </a:solidFill>
            </a:endParaRPr>
          </a:p>
          <a:p>
            <a:pPr algn="ctr"/>
            <a:r>
              <a:rPr lang="en-GB" sz="1200" dirty="0">
                <a:solidFill>
                  <a:schemeClr val="tx1"/>
                </a:solidFill>
              </a:rPr>
              <a:t>Provider will </a:t>
            </a:r>
            <a:r>
              <a:rPr lang="en-GB" sz="1200" b="1" dirty="0">
                <a:solidFill>
                  <a:schemeClr val="tx1"/>
                </a:solidFill>
              </a:rPr>
              <a:t>close the account and complete final audit </a:t>
            </a:r>
            <a:r>
              <a:rPr lang="en-GB" sz="1200" dirty="0">
                <a:solidFill>
                  <a:schemeClr val="tx1"/>
                </a:solidFill>
              </a:rPr>
              <a:t>and inform   NCL ICB of the outcome and confirm the termination date of PHB  </a:t>
            </a:r>
          </a:p>
        </p:txBody>
      </p:sp>
      <p:sp>
        <p:nvSpPr>
          <p:cNvPr id="47" name="Flowchart: Process 46"/>
          <p:cNvSpPr/>
          <p:nvPr/>
        </p:nvSpPr>
        <p:spPr>
          <a:xfrm>
            <a:off x="7095585" y="875942"/>
            <a:ext cx="2038399" cy="621373"/>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Brokerage to update Caretrack with Provider outcome</a:t>
            </a:r>
          </a:p>
          <a:p>
            <a:pPr algn="ctr"/>
            <a:endParaRPr lang="en-GB" sz="1200" dirty="0">
              <a:solidFill>
                <a:schemeClr val="tx1"/>
              </a:solidFill>
            </a:endParaRPr>
          </a:p>
        </p:txBody>
      </p:sp>
      <p:sp>
        <p:nvSpPr>
          <p:cNvPr id="48" name="Down Arrow 47"/>
          <p:cNvSpPr/>
          <p:nvPr/>
        </p:nvSpPr>
        <p:spPr>
          <a:xfrm>
            <a:off x="1394442" y="1909850"/>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Down Arrow 48"/>
          <p:cNvSpPr/>
          <p:nvPr/>
        </p:nvSpPr>
        <p:spPr>
          <a:xfrm>
            <a:off x="4981865" y="3231705"/>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Down Arrow 49"/>
          <p:cNvSpPr/>
          <p:nvPr/>
        </p:nvSpPr>
        <p:spPr>
          <a:xfrm>
            <a:off x="8114784" y="1544115"/>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TextBox 59"/>
          <p:cNvSpPr txBox="1"/>
          <p:nvPr/>
        </p:nvSpPr>
        <p:spPr>
          <a:xfrm>
            <a:off x="10463043" y="4202934"/>
            <a:ext cx="1669946" cy="276999"/>
          </a:xfrm>
          <a:prstGeom prst="rect">
            <a:avLst/>
          </a:prstGeom>
          <a:noFill/>
          <a:ln>
            <a:noFill/>
          </a:ln>
        </p:spPr>
        <p:txBody>
          <a:bodyPr wrap="square" rtlCol="0">
            <a:spAutoFit/>
          </a:bodyPr>
          <a:lstStyle/>
          <a:p>
            <a:pPr algn="ctr"/>
            <a:r>
              <a:rPr lang="en-GB" sz="1200" b="1" dirty="0"/>
              <a:t>COLOUR KEY</a:t>
            </a:r>
          </a:p>
        </p:txBody>
      </p:sp>
      <p:sp>
        <p:nvSpPr>
          <p:cNvPr id="61" name="Down Arrow 60"/>
          <p:cNvSpPr/>
          <p:nvPr/>
        </p:nvSpPr>
        <p:spPr>
          <a:xfrm>
            <a:off x="1577433" y="4861753"/>
            <a:ext cx="213722" cy="22657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Down Arrow 61"/>
          <p:cNvSpPr/>
          <p:nvPr/>
        </p:nvSpPr>
        <p:spPr>
          <a:xfrm>
            <a:off x="4985351" y="4618553"/>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Flowchart: Process 39"/>
          <p:cNvSpPr/>
          <p:nvPr/>
        </p:nvSpPr>
        <p:spPr>
          <a:xfrm>
            <a:off x="7148736" y="3961093"/>
            <a:ext cx="2214503" cy="1452515"/>
          </a:xfrm>
          <a:prstGeom prst="flowChartProcess">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Care Manager to email/post the PHB client a </a:t>
            </a:r>
            <a:r>
              <a:rPr lang="en-GB" sz="1200" b="1" dirty="0">
                <a:solidFill>
                  <a:schemeClr val="tx1"/>
                </a:solidFill>
              </a:rPr>
              <a:t>PHB Termination Letter </a:t>
            </a:r>
            <a:r>
              <a:rPr lang="en-GB" sz="1200" dirty="0">
                <a:solidFill>
                  <a:schemeClr val="tx1"/>
                </a:solidFill>
              </a:rPr>
              <a:t>with the updated care and support plan indicating termination of PHB and end date; finally upload to Caretrack </a:t>
            </a:r>
          </a:p>
        </p:txBody>
      </p:sp>
      <p:grpSp>
        <p:nvGrpSpPr>
          <p:cNvPr id="51" name="Group 50"/>
          <p:cNvGrpSpPr/>
          <p:nvPr/>
        </p:nvGrpSpPr>
        <p:grpSpPr>
          <a:xfrm>
            <a:off x="10573413" y="4748345"/>
            <a:ext cx="1449205" cy="1939558"/>
            <a:chOff x="10625327" y="2127492"/>
            <a:chExt cx="1540957" cy="2343645"/>
          </a:xfrm>
        </p:grpSpPr>
        <p:sp>
          <p:nvSpPr>
            <p:cNvPr id="52" name="Flowchart: Process 51"/>
            <p:cNvSpPr/>
            <p:nvPr/>
          </p:nvSpPr>
          <p:spPr>
            <a:xfrm>
              <a:off x="10625327" y="2665177"/>
              <a:ext cx="1540957" cy="315340"/>
            </a:xfrm>
            <a:prstGeom prst="flowChart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Brokerage Team</a:t>
              </a:r>
            </a:p>
          </p:txBody>
        </p:sp>
        <p:sp>
          <p:nvSpPr>
            <p:cNvPr id="53" name="Flowchart: Process 52"/>
            <p:cNvSpPr/>
            <p:nvPr/>
          </p:nvSpPr>
          <p:spPr>
            <a:xfrm>
              <a:off x="10625327" y="3073289"/>
              <a:ext cx="1540957" cy="424096"/>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MySupport Money/</a:t>
              </a:r>
            </a:p>
            <a:p>
              <a:pPr algn="ctr"/>
              <a:r>
                <a:rPr lang="en-GB" sz="1200" dirty="0">
                  <a:solidFill>
                    <a:schemeClr val="tx1"/>
                  </a:solidFill>
                </a:rPr>
                <a:t>My Support Broker </a:t>
              </a:r>
            </a:p>
            <a:p>
              <a:pPr algn="ctr"/>
              <a:r>
                <a:rPr lang="en-GB" sz="1200" dirty="0">
                  <a:solidFill>
                    <a:schemeClr val="tx1"/>
                  </a:solidFill>
                </a:rPr>
                <a:t> </a:t>
              </a:r>
            </a:p>
          </p:txBody>
        </p:sp>
        <p:sp>
          <p:nvSpPr>
            <p:cNvPr id="63" name="Flowchart: Process 62"/>
            <p:cNvSpPr/>
            <p:nvPr/>
          </p:nvSpPr>
          <p:spPr>
            <a:xfrm>
              <a:off x="10625328" y="2127492"/>
              <a:ext cx="1540956" cy="422320"/>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ICB Case Management Team</a:t>
              </a:r>
            </a:p>
          </p:txBody>
        </p:sp>
        <p:sp>
          <p:nvSpPr>
            <p:cNvPr id="64" name="Flowchart: Process 63"/>
            <p:cNvSpPr/>
            <p:nvPr/>
          </p:nvSpPr>
          <p:spPr>
            <a:xfrm>
              <a:off x="10640649" y="3597396"/>
              <a:ext cx="1525635" cy="338526"/>
            </a:xfrm>
            <a:prstGeom prst="flowChartProces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 CIC Invoice Team</a:t>
              </a:r>
            </a:p>
          </p:txBody>
        </p:sp>
        <p:sp>
          <p:nvSpPr>
            <p:cNvPr id="65" name="Flowchart: Process 64"/>
            <p:cNvSpPr/>
            <p:nvPr/>
          </p:nvSpPr>
          <p:spPr>
            <a:xfrm>
              <a:off x="10672934" y="4051288"/>
              <a:ext cx="1493350" cy="419849"/>
            </a:xfrm>
            <a:prstGeom prst="flowChartProcess">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noFill/>
                </a:rPr>
                <a:t> </a:t>
              </a:r>
              <a:r>
                <a:rPr lang="en-GB" sz="1200" dirty="0">
                  <a:solidFill>
                    <a:schemeClr val="tx1"/>
                  </a:solidFill>
                </a:rPr>
                <a:t>PHB Panel</a:t>
              </a:r>
            </a:p>
          </p:txBody>
        </p:sp>
      </p:grpSp>
      <p:sp>
        <p:nvSpPr>
          <p:cNvPr id="66" name="Down Arrow 65"/>
          <p:cNvSpPr/>
          <p:nvPr/>
        </p:nvSpPr>
        <p:spPr>
          <a:xfrm>
            <a:off x="8102198" y="3699628"/>
            <a:ext cx="213722" cy="22657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Flowchart: Process 53"/>
          <p:cNvSpPr/>
          <p:nvPr/>
        </p:nvSpPr>
        <p:spPr>
          <a:xfrm>
            <a:off x="4226786" y="736318"/>
            <a:ext cx="1837125" cy="918650"/>
          </a:xfrm>
          <a:prstGeom prst="flowChart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PHB Officer will send PHB Panel cases through the authorisation process </a:t>
            </a:r>
          </a:p>
        </p:txBody>
      </p:sp>
      <p:sp>
        <p:nvSpPr>
          <p:cNvPr id="55" name="Down Arrow 54"/>
          <p:cNvSpPr/>
          <p:nvPr/>
        </p:nvSpPr>
        <p:spPr>
          <a:xfrm>
            <a:off x="4948162" y="1705926"/>
            <a:ext cx="213722" cy="226571"/>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67600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3381</TotalTime>
  <Words>4191</Words>
  <Application>Microsoft Office PowerPoint</Application>
  <PresentationFormat>Widescreen</PresentationFormat>
  <Paragraphs>447</Paragraphs>
  <Slides>17</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3" baseType="lpstr">
      <vt:lpstr>Arial</vt:lpstr>
      <vt:lpstr>Calibri</vt:lpstr>
      <vt:lpstr>Calibri Light</vt:lpstr>
      <vt:lpstr>Office Theme</vt:lpstr>
      <vt:lpstr>Document</vt:lpstr>
      <vt:lpstr>Acrobat Document</vt:lpstr>
      <vt:lpstr>Generic Personal Health Budget (PHB) Processes  Mental Health PHB Process   Learning Disabilities and Autism PHB Process  Children’s PHB Processes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NEL 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Atkinson, Fiona</dc:creator>
  <cp:lastModifiedBy>Theodora Nakpodia</cp:lastModifiedBy>
  <cp:revision>134</cp:revision>
  <dcterms:created xsi:type="dcterms:W3CDTF">2022-06-28T19:03:52Z</dcterms:created>
  <dcterms:modified xsi:type="dcterms:W3CDTF">2024-07-11T14:01:38Z</dcterms:modified>
</cp:coreProperties>
</file>