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61" r:id="rId3"/>
    <p:sldId id="266" r:id="rId4"/>
    <p:sldId id="268" r:id="rId5"/>
    <p:sldId id="286" r:id="rId6"/>
    <p:sldId id="290" r:id="rId7"/>
    <p:sldId id="291" r:id="rId8"/>
    <p:sldId id="292" r:id="rId9"/>
    <p:sldId id="293" r:id="rId10"/>
    <p:sldId id="298" r:id="rId11"/>
    <p:sldId id="294" r:id="rId12"/>
    <p:sldId id="295" r:id="rId13"/>
    <p:sldId id="296" r:id="rId14"/>
    <p:sldId id="289" r:id="rId15"/>
    <p:sldId id="282" r:id="rId16"/>
    <p:sldId id="297" r:id="rId17"/>
    <p:sldId id="271" r:id="rId18"/>
    <p:sldId id="310" r:id="rId19"/>
    <p:sldId id="31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alesOyarce, Chloe" initials="MC" lastIdx="1" clrIdx="0">
    <p:extLst>
      <p:ext uri="{19B8F6BF-5375-455C-9EA6-DF929625EA0E}">
        <p15:presenceInfo xmlns:p15="http://schemas.microsoft.com/office/powerpoint/2012/main" userId="S-1-5-21-3044193875-1230985279-3292283753-48267" providerId="AD"/>
      </p:ext>
    </p:extLst>
  </p:cmAuthor>
  <p:cmAuthor id="2" name="DALE, Richard (NHS ISLINGTON CCG)" initials="DR(IC" lastIdx="4" clrIdx="1">
    <p:extLst>
      <p:ext uri="{19B8F6BF-5375-455C-9EA6-DF929625EA0E}">
        <p15:presenceInfo xmlns:p15="http://schemas.microsoft.com/office/powerpoint/2012/main" userId="DALE, Richard (NHS ISLINGTON CC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5563"/>
    <a:srgbClr val="374959"/>
    <a:srgbClr val="0A53A6"/>
    <a:srgbClr val="009999"/>
    <a:srgbClr val="AF0066"/>
    <a:srgbClr val="374A5B"/>
    <a:srgbClr val="3648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snapToObjects="1" showGuides="1">
      <p:cViewPr varScale="1">
        <p:scale>
          <a:sx n="87" d="100"/>
          <a:sy n="87" d="100"/>
        </p:scale>
        <p:origin x="636"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BA4F16-3493-844F-8E71-83C87CBE68DA}" type="datetimeFigureOut">
              <a:rPr lang="en-US" smtClean="0"/>
              <a:t>7/22/2020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C8FE2C-9F9B-0047-910F-546352528EC6}" type="slidenum">
              <a:rPr lang="en-US" smtClean="0"/>
              <a:t>‹#›</a:t>
            </a:fld>
            <a:endParaRPr lang="en-US"/>
          </a:p>
        </p:txBody>
      </p:sp>
    </p:spTree>
    <p:extLst>
      <p:ext uri="{BB962C8B-B14F-4D97-AF65-F5344CB8AC3E}">
        <p14:creationId xmlns:p14="http://schemas.microsoft.com/office/powerpoint/2010/main" val="1873324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821F5-617F-AB41-98A0-4A78FC6F98D8}" type="datetimeFigureOut">
              <a:rPr lang="en-US" smtClean="0"/>
              <a:t>7/22/2020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1366D9-B393-674A-A4D8-BC43040D0DF1}" type="slidenum">
              <a:rPr lang="en-US" smtClean="0"/>
              <a:t>‹#›</a:t>
            </a:fld>
            <a:endParaRPr lang="en-US"/>
          </a:p>
        </p:txBody>
      </p:sp>
    </p:spTree>
    <p:extLst>
      <p:ext uri="{BB962C8B-B14F-4D97-AF65-F5344CB8AC3E}">
        <p14:creationId xmlns:p14="http://schemas.microsoft.com/office/powerpoint/2010/main" val="17037467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57200" y="1330684"/>
            <a:ext cx="8229600" cy="857250"/>
          </a:xfrm>
          <a:prstGeom prst="rect">
            <a:avLst/>
          </a:prstGeom>
        </p:spPr>
        <p:txBody>
          <a:bodyPr vert="horz"/>
          <a:lstStyle>
            <a:lvl1pPr algn="l">
              <a:defRPr sz="4800">
                <a:solidFill>
                  <a:schemeClr val="tx1">
                    <a:lumMod val="65000"/>
                    <a:lumOff val="35000"/>
                  </a:schemeClr>
                </a:solidFill>
              </a:defRPr>
            </a:lvl1pPr>
          </a:lstStyle>
          <a:p>
            <a:r>
              <a:rPr lang="en-GB" dirty="0" smtClean="0"/>
              <a:t>Click to edit Master title style</a:t>
            </a:r>
            <a:endParaRPr lang="en-US" dirty="0"/>
          </a:p>
        </p:txBody>
      </p:sp>
      <p:sp>
        <p:nvSpPr>
          <p:cNvPr id="10" name="Content Placeholder 3"/>
          <p:cNvSpPr>
            <a:spLocks noGrp="1"/>
          </p:cNvSpPr>
          <p:nvPr>
            <p:ph sz="quarter" idx="10"/>
          </p:nvPr>
        </p:nvSpPr>
        <p:spPr>
          <a:xfrm>
            <a:off x="457201" y="2056893"/>
            <a:ext cx="5217163" cy="359704"/>
          </a:xfrm>
          <a:prstGeom prst="rect">
            <a:avLst/>
          </a:prstGeom>
          <a:solidFill>
            <a:srgbClr val="AF0066"/>
          </a:solidFill>
        </p:spPr>
        <p:txBody>
          <a:bodyPr vert="horz" bIns="126000" anchor="ctr" anchorCtr="0"/>
          <a:lstStyle>
            <a:lvl1pPr marL="0" indent="0">
              <a:lnSpc>
                <a:spcPct val="100000"/>
              </a:lnSpc>
              <a:spcBef>
                <a:spcPts val="600"/>
              </a:spcBef>
              <a:spcAft>
                <a:spcPts val="600"/>
              </a:spcAft>
              <a:buNone/>
              <a:defRPr>
                <a:solidFill>
                  <a:schemeClr val="bg1"/>
                </a:solidFill>
              </a:defRPr>
            </a:lvl1pPr>
          </a:lstStyle>
          <a:p>
            <a:pPr lvl="0"/>
            <a:r>
              <a:rPr lang="en-GB" dirty="0" smtClean="0"/>
              <a:t>Click to edit Master text styles</a:t>
            </a:r>
          </a:p>
        </p:txBody>
      </p:sp>
    </p:spTree>
    <p:extLst>
      <p:ext uri="{BB962C8B-B14F-4D97-AF65-F5344CB8AC3E}">
        <p14:creationId xmlns:p14="http://schemas.microsoft.com/office/powerpoint/2010/main" val="123879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344489" y="1202569"/>
            <a:ext cx="7761745" cy="997744"/>
          </a:xfrm>
          <a:prstGeom prst="rect">
            <a:avLst/>
          </a:prstGeom>
        </p:spPr>
        <p:txBody>
          <a:bodyPr vert="horz"/>
          <a:lstStyle>
            <a:lvl1pPr marL="0" indent="0">
              <a:buNone/>
              <a:defRPr sz="440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smtClean="0"/>
              <a:t>Click to edit Master text style</a:t>
            </a:r>
          </a:p>
        </p:txBody>
      </p:sp>
      <p:sp>
        <p:nvSpPr>
          <p:cNvPr id="13" name="Text Placeholder 12"/>
          <p:cNvSpPr>
            <a:spLocks noGrp="1"/>
          </p:cNvSpPr>
          <p:nvPr>
            <p:ph type="body" sz="quarter" idx="11" hasCustomPrompt="1"/>
          </p:nvPr>
        </p:nvSpPr>
        <p:spPr>
          <a:xfrm>
            <a:off x="452438" y="2021682"/>
            <a:ext cx="4052887" cy="2269331"/>
          </a:xfrm>
          <a:prstGeom prst="rect">
            <a:avLst/>
          </a:prstGeom>
        </p:spPr>
        <p:txBody>
          <a:bodyPr vert="horz"/>
          <a:lstStyle>
            <a:lvl1pPr>
              <a:buClr>
                <a:srgbClr val="AF0066"/>
              </a:buClr>
              <a:defRPr sz="2400">
                <a:solidFill>
                  <a:srgbClr val="595959"/>
                </a:solidFill>
              </a:defRPr>
            </a:lvl1pPr>
          </a:lstStyle>
          <a:p>
            <a:pPr lvl="0"/>
            <a:r>
              <a:rPr lang="en-GB" dirty="0" smtClean="0"/>
              <a:t>Third level</a:t>
            </a:r>
          </a:p>
        </p:txBody>
      </p:sp>
    </p:spTree>
    <p:extLst>
      <p:ext uri="{BB962C8B-B14F-4D97-AF65-F5344CB8AC3E}">
        <p14:creationId xmlns:p14="http://schemas.microsoft.com/office/powerpoint/2010/main" val="1050610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235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8.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6.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27.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1.emf"/></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26.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43.emf"/><Relationship Id="rId4" Type="http://schemas.openxmlformats.org/officeDocument/2006/relationships/image" Target="../media/image41.emf"/></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4.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35.emf"/><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45.emf"/><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5.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41.emf"/><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5.jpg"/><Relationship Id="rId16"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7.emf"/><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6.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227" y="1443110"/>
            <a:ext cx="8218909" cy="1122403"/>
          </a:xfrm>
          <a:prstGeom prst="rect">
            <a:avLst/>
          </a:prstGeom>
        </p:spPr>
        <p:txBody>
          <a:bodyPr/>
          <a:lstStyle/>
          <a:p>
            <a:pPr algn="l"/>
            <a:r>
              <a:rPr lang="en-US" dirty="0" smtClean="0">
                <a:solidFill>
                  <a:srgbClr val="425563"/>
                </a:solidFill>
                <a:latin typeface="Arial" panose="020B0604020202020204" pitchFamily="34" charset="0"/>
                <a:cs typeface="Arial" panose="020B0604020202020204" pitchFamily="34" charset="0"/>
              </a:rPr>
              <a:t>NCL Recovery – system plan</a:t>
            </a:r>
            <a:endParaRPr lang="en-US" dirty="0">
              <a:solidFill>
                <a:srgbClr val="425563"/>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442123" y="2346955"/>
            <a:ext cx="4560026" cy="413829"/>
          </a:xfrm>
          <a:prstGeom prst="rect">
            <a:avLst/>
          </a:prstGeom>
          <a:solidFill>
            <a:srgbClr val="AF0066"/>
          </a:solidFill>
        </p:spPr>
        <p:txBody>
          <a:bodyPr tIns="90000" bIns="90000" anchor="ctr" anchorCtr="0"/>
          <a:lstStyle/>
          <a:p>
            <a:pPr marL="0" indent="0" algn="l">
              <a:spcBef>
                <a:spcPts val="0"/>
              </a:spcBef>
              <a:buNone/>
            </a:pPr>
            <a:r>
              <a:rPr lang="en-US" sz="2800" dirty="0" smtClean="0">
                <a:solidFill>
                  <a:schemeClr val="bg1"/>
                </a:solidFill>
                <a:latin typeface="Arial" panose="020B0604020202020204" pitchFamily="34" charset="0"/>
                <a:cs typeface="Arial" panose="020B0604020202020204" pitchFamily="34" charset="0"/>
              </a:rPr>
              <a:t>North Central London </a:t>
            </a:r>
            <a:endParaRPr lang="en-US" sz="2800" dirty="0">
              <a:solidFill>
                <a:schemeClr val="bg1"/>
              </a:solidFill>
              <a:latin typeface="Arial" panose="020B0604020202020204" pitchFamily="34" charset="0"/>
              <a:cs typeface="Arial" panose="020B0604020202020204"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r="43175"/>
          <a:stretch/>
        </p:blipFill>
        <p:spPr bwMode="auto">
          <a:xfrm>
            <a:off x="3901" y="0"/>
            <a:ext cx="3518535" cy="113728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0281"/>
          <a:stretch/>
        </p:blipFill>
        <p:spPr bwMode="auto">
          <a:xfrm>
            <a:off x="7323455" y="4728"/>
            <a:ext cx="1820545" cy="11258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87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Care homes</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31519" y="900593"/>
            <a:ext cx="8173941" cy="3539430"/>
          </a:xfrm>
          <a:prstGeom prst="rect">
            <a:avLst/>
          </a:prstGeom>
        </p:spPr>
        <p:txBody>
          <a:bodyPr wrap="square">
            <a:spAutoFit/>
          </a:bodyPr>
          <a:lstStyle/>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are </a:t>
            </a:r>
            <a:r>
              <a:rPr lang="en-GB" sz="1400" dirty="0" smtClean="0">
                <a:solidFill>
                  <a:srgbClr val="425563"/>
                </a:solidFill>
                <a:latin typeface="Arial" panose="020B0604020202020204" pitchFamily="34" charset="0"/>
                <a:cs typeface="Arial" panose="020B0604020202020204" pitchFamily="34" charset="0"/>
              </a:rPr>
              <a:t>supporting </a:t>
            </a:r>
            <a:r>
              <a:rPr lang="en-GB" sz="1400" dirty="0">
                <a:solidFill>
                  <a:srgbClr val="425563"/>
                </a:solidFill>
                <a:latin typeface="Arial" panose="020B0604020202020204" pitchFamily="34" charset="0"/>
                <a:cs typeface="Arial" panose="020B0604020202020204" pitchFamily="34" charset="0"/>
              </a:rPr>
              <a:t>225 care homes and the independent sector across NCL to deliver improved health and wellbeing outcomes for some of NCL’s most vulnerable </a:t>
            </a:r>
            <a:r>
              <a:rPr lang="en-GB" sz="1400" dirty="0" smtClean="0">
                <a:solidFill>
                  <a:srgbClr val="425563"/>
                </a:solidFill>
                <a:latin typeface="Arial" panose="020B0604020202020204" pitchFamily="34" charset="0"/>
                <a:cs typeface="Arial" panose="020B0604020202020204" pitchFamily="34" charset="0"/>
              </a:rPr>
              <a:t>residents.</a:t>
            </a: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are working with councils to help care home staff to undertake swabbing and implement enhanced infection prevention and control training and measures.</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providing additional support to care homes, including virtual consultations with geriatricians and pharmacists.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will continue to use technology to help care home residents keep in touch with their families and loved ones, via Facebook portal.</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a:t>
            </a:r>
            <a:r>
              <a:rPr lang="en-GB" sz="1400" dirty="0" smtClean="0">
                <a:solidFill>
                  <a:srgbClr val="425563"/>
                </a:solidFill>
                <a:latin typeface="Arial" panose="020B0604020202020204" pitchFamily="34" charset="0"/>
                <a:cs typeface="Arial" panose="020B0604020202020204" pitchFamily="34" charset="0"/>
              </a:rPr>
              <a:t>work towards integrating community </a:t>
            </a:r>
            <a:r>
              <a:rPr lang="en-GB" sz="1400" dirty="0">
                <a:solidFill>
                  <a:srgbClr val="425563"/>
                </a:solidFill>
                <a:latin typeface="Arial" panose="020B0604020202020204" pitchFamily="34" charset="0"/>
                <a:cs typeface="Arial" panose="020B0604020202020204" pitchFamily="34" charset="0"/>
              </a:rPr>
              <a:t>services teams with </a:t>
            </a:r>
            <a:r>
              <a:rPr lang="en-GB" sz="1400" dirty="0" smtClean="0">
                <a:solidFill>
                  <a:srgbClr val="425563"/>
                </a:solidFill>
                <a:latin typeface="Arial" panose="020B0604020202020204" pitchFamily="34" charset="0"/>
                <a:cs typeface="Arial" panose="020B0604020202020204" pitchFamily="34" charset="0"/>
              </a:rPr>
              <a:t>care home clinical leads </a:t>
            </a:r>
            <a:r>
              <a:rPr lang="en-GB" sz="1400" dirty="0">
                <a:solidFill>
                  <a:srgbClr val="425563"/>
                </a:solidFill>
                <a:latin typeface="Arial" panose="020B0604020202020204" pitchFamily="34" charset="0"/>
                <a:cs typeface="Arial" panose="020B0604020202020204" pitchFamily="34" charset="0"/>
              </a:rPr>
              <a:t>and GPs to provide </a:t>
            </a:r>
            <a:r>
              <a:rPr lang="en-GB" sz="1400" dirty="0" smtClean="0">
                <a:solidFill>
                  <a:srgbClr val="425563"/>
                </a:solidFill>
                <a:latin typeface="Arial" panose="020B0604020202020204" pitchFamily="34" charset="0"/>
                <a:cs typeface="Arial" panose="020B0604020202020204" pitchFamily="34" charset="0"/>
              </a:rPr>
              <a:t>support </a:t>
            </a:r>
            <a:r>
              <a:rPr lang="en-GB" sz="1400" dirty="0">
                <a:solidFill>
                  <a:srgbClr val="425563"/>
                </a:solidFill>
                <a:latin typeface="Arial" panose="020B0604020202020204" pitchFamily="34" charset="0"/>
                <a:cs typeface="Arial" panose="020B0604020202020204" pitchFamily="34" charset="0"/>
              </a:rPr>
              <a:t>for people with complex needs </a:t>
            </a:r>
            <a:r>
              <a:rPr lang="en-GB" sz="1400" dirty="0" smtClean="0">
                <a:solidFill>
                  <a:srgbClr val="425563"/>
                </a:solidFill>
                <a:latin typeface="Arial" panose="020B0604020202020204" pitchFamily="34" charset="0"/>
                <a:cs typeface="Arial" panose="020B0604020202020204" pitchFamily="34" charset="0"/>
              </a:rPr>
              <a:t>in </a:t>
            </a:r>
            <a:r>
              <a:rPr lang="en-GB" sz="1400" dirty="0">
                <a:solidFill>
                  <a:srgbClr val="425563"/>
                </a:solidFill>
                <a:latin typeface="Arial" panose="020B0604020202020204" pitchFamily="34" charset="0"/>
                <a:cs typeface="Arial" panose="020B0604020202020204" pitchFamily="34" charset="0"/>
              </a:rPr>
              <a:t>care home </a:t>
            </a:r>
            <a:r>
              <a:rPr lang="en-GB" sz="1400" dirty="0" smtClean="0">
                <a:solidFill>
                  <a:srgbClr val="425563"/>
                </a:solidFill>
                <a:latin typeface="Arial" panose="020B0604020202020204" pitchFamily="34" charset="0"/>
                <a:cs typeface="Arial" panose="020B0604020202020204" pitchFamily="34" charset="0"/>
              </a:rPr>
              <a:t>settings.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16348" y="2219869"/>
            <a:ext cx="550843" cy="523301"/>
          </a:xfrm>
          <a:prstGeom prst="rect">
            <a:avLst/>
          </a:prstGeom>
        </p:spPr>
      </p:pic>
      <p:pic>
        <p:nvPicPr>
          <p:cNvPr id="6" name="Picture 5"/>
          <p:cNvPicPr>
            <a:picLocks noChangeAspect="1"/>
          </p:cNvPicPr>
          <p:nvPr/>
        </p:nvPicPr>
        <p:blipFill>
          <a:blip r:embed="rId4"/>
          <a:stretch>
            <a:fillRect/>
          </a:stretch>
        </p:blipFill>
        <p:spPr>
          <a:xfrm>
            <a:off x="209529" y="933988"/>
            <a:ext cx="528810" cy="495759"/>
          </a:xfrm>
          <a:prstGeom prst="rect">
            <a:avLst/>
          </a:prstGeom>
        </p:spPr>
      </p:pic>
      <p:pic>
        <p:nvPicPr>
          <p:cNvPr id="10" name="Picture 9"/>
          <p:cNvPicPr>
            <a:picLocks noChangeAspect="1"/>
          </p:cNvPicPr>
          <p:nvPr/>
        </p:nvPicPr>
        <p:blipFill>
          <a:blip r:embed="rId5"/>
          <a:stretch>
            <a:fillRect/>
          </a:stretch>
        </p:blipFill>
        <p:spPr>
          <a:xfrm>
            <a:off x="209529" y="1588633"/>
            <a:ext cx="528810" cy="495759"/>
          </a:xfrm>
          <a:prstGeom prst="rect">
            <a:avLst/>
          </a:prstGeom>
        </p:spPr>
      </p:pic>
      <p:pic>
        <p:nvPicPr>
          <p:cNvPr id="12" name="Picture 11"/>
          <p:cNvPicPr>
            <a:picLocks noChangeAspect="1"/>
          </p:cNvPicPr>
          <p:nvPr/>
        </p:nvPicPr>
        <p:blipFill>
          <a:blip r:embed="rId6"/>
          <a:stretch>
            <a:fillRect/>
          </a:stretch>
        </p:blipFill>
        <p:spPr>
          <a:xfrm>
            <a:off x="216348" y="3498651"/>
            <a:ext cx="550843" cy="561860"/>
          </a:xfrm>
          <a:prstGeom prst="rect">
            <a:avLst/>
          </a:prstGeom>
        </p:spPr>
      </p:pic>
      <p:pic>
        <p:nvPicPr>
          <p:cNvPr id="13" name="Picture 12"/>
          <p:cNvPicPr>
            <a:picLocks noChangeAspect="1"/>
          </p:cNvPicPr>
          <p:nvPr/>
        </p:nvPicPr>
        <p:blipFill>
          <a:blip r:embed="rId7"/>
          <a:stretch>
            <a:fillRect/>
          </a:stretch>
        </p:blipFill>
        <p:spPr>
          <a:xfrm>
            <a:off x="258984" y="2867585"/>
            <a:ext cx="506776" cy="506776"/>
          </a:xfrm>
          <a:prstGeom prst="rect">
            <a:avLst/>
          </a:prstGeom>
        </p:spPr>
      </p:pic>
    </p:spTree>
    <p:extLst>
      <p:ext uri="{BB962C8B-B14F-4D97-AF65-F5344CB8AC3E}">
        <p14:creationId xmlns:p14="http://schemas.microsoft.com/office/powerpoint/2010/main" val="2336155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Managing Covid-19 risk</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23568" y="900593"/>
            <a:ext cx="8165989" cy="2677656"/>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enhancing infection prevention and control measures, in line with national guidance, across all settings to make sure our patients, residents and staff can feel safe.</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are conducting many GP appointments online or over the phone, </a:t>
            </a:r>
            <a:r>
              <a:rPr lang="en-GB" sz="1400" dirty="0">
                <a:solidFill>
                  <a:srgbClr val="425563"/>
                </a:solidFill>
                <a:latin typeface="Arial" panose="020B0604020202020204" pitchFamily="34" charset="0"/>
                <a:cs typeface="Arial" panose="020B0604020202020204" pitchFamily="34" charset="0"/>
              </a:rPr>
              <a:t>with dedicated </a:t>
            </a:r>
            <a:r>
              <a:rPr lang="en-GB" sz="1400" dirty="0" smtClean="0">
                <a:solidFill>
                  <a:srgbClr val="425563"/>
                </a:solidFill>
                <a:latin typeface="Arial" panose="020B0604020202020204" pitchFamily="34" charset="0"/>
                <a:cs typeface="Arial" panose="020B0604020202020204" pitchFamily="34" charset="0"/>
              </a:rPr>
              <a:t>hub</a:t>
            </a:r>
            <a:r>
              <a:rPr lang="en-GB" sz="1400" dirty="0">
                <a:solidFill>
                  <a:srgbClr val="425563"/>
                </a:solidFill>
                <a:latin typeface="Arial" panose="020B0604020202020204" pitchFamily="34" charset="0"/>
                <a:cs typeface="Arial" panose="020B0604020202020204" pitchFamily="34" charset="0"/>
              </a:rPr>
              <a:t>s </a:t>
            </a:r>
            <a:r>
              <a:rPr lang="en-GB" sz="1400" dirty="0" smtClean="0">
                <a:solidFill>
                  <a:srgbClr val="425563"/>
                </a:solidFill>
                <a:latin typeface="Arial" panose="020B0604020202020204" pitchFamily="34" charset="0"/>
                <a:cs typeface="Arial" panose="020B0604020202020204" pitchFamily="34" charset="0"/>
              </a:rPr>
              <a:t>and home visiting for </a:t>
            </a:r>
            <a:r>
              <a:rPr lang="en-GB" sz="1400" dirty="0">
                <a:solidFill>
                  <a:srgbClr val="425563"/>
                </a:solidFill>
                <a:latin typeface="Arial" panose="020B0604020202020204" pitchFamily="34" charset="0"/>
                <a:cs typeface="Arial" panose="020B0604020202020204" pitchFamily="34" charset="0"/>
              </a:rPr>
              <a:t>those who require a </a:t>
            </a:r>
            <a:r>
              <a:rPr lang="en-GB" sz="1400" dirty="0" smtClean="0">
                <a:solidFill>
                  <a:srgbClr val="425563"/>
                </a:solidFill>
                <a:latin typeface="Arial" panose="020B0604020202020204" pitchFamily="34" charset="0"/>
                <a:cs typeface="Arial" panose="020B0604020202020204" pitchFamily="34" charset="0"/>
              </a:rPr>
              <a:t>face-to-face appointments. </a:t>
            </a: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have developed a clinically-led </a:t>
            </a:r>
            <a:r>
              <a:rPr lang="en-GB" sz="1400" dirty="0">
                <a:solidFill>
                  <a:srgbClr val="425563"/>
                </a:solidFill>
                <a:latin typeface="Arial" panose="020B0604020202020204" pitchFamily="34" charset="0"/>
                <a:cs typeface="Arial" panose="020B0604020202020204" pitchFamily="34" charset="0"/>
              </a:rPr>
              <a:t>Elective Care Recovery </a:t>
            </a:r>
            <a:r>
              <a:rPr lang="en-GB" sz="1400" dirty="0" smtClean="0">
                <a:solidFill>
                  <a:srgbClr val="425563"/>
                </a:solidFill>
                <a:latin typeface="Arial" panose="020B0604020202020204" pitchFamily="34" charset="0"/>
                <a:cs typeface="Arial" panose="020B0604020202020204" pitchFamily="34" charset="0"/>
              </a:rPr>
              <a:t>Plan that </a:t>
            </a:r>
            <a:r>
              <a:rPr lang="en-GB" sz="1400" dirty="0">
                <a:solidFill>
                  <a:srgbClr val="425563"/>
                </a:solidFill>
                <a:latin typeface="Arial" panose="020B0604020202020204" pitchFamily="34" charset="0"/>
                <a:cs typeface="Arial" panose="020B0604020202020204" pitchFamily="34" charset="0"/>
              </a:rPr>
              <a:t>patients are prioritised in order of clinical need. </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are reviewing estates across North Central London with new models of care in place and planned.</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48152" y="900593"/>
            <a:ext cx="528810" cy="523301"/>
          </a:xfrm>
          <a:prstGeom prst="rect">
            <a:avLst/>
          </a:prstGeom>
        </p:spPr>
      </p:pic>
      <p:pic>
        <p:nvPicPr>
          <p:cNvPr id="5" name="Picture 4"/>
          <p:cNvPicPr>
            <a:picLocks noChangeAspect="1"/>
          </p:cNvPicPr>
          <p:nvPr/>
        </p:nvPicPr>
        <p:blipFill>
          <a:blip r:embed="rId4"/>
          <a:stretch>
            <a:fillRect/>
          </a:stretch>
        </p:blipFill>
        <p:spPr>
          <a:xfrm>
            <a:off x="231690" y="1585064"/>
            <a:ext cx="553223" cy="484070"/>
          </a:xfrm>
          <a:prstGeom prst="rect">
            <a:avLst/>
          </a:prstGeom>
        </p:spPr>
      </p:pic>
      <p:pic>
        <p:nvPicPr>
          <p:cNvPr id="6" name="Picture 5"/>
          <p:cNvPicPr>
            <a:picLocks noChangeAspect="1"/>
          </p:cNvPicPr>
          <p:nvPr/>
        </p:nvPicPr>
        <p:blipFill>
          <a:blip r:embed="rId5"/>
          <a:stretch>
            <a:fillRect/>
          </a:stretch>
        </p:blipFill>
        <p:spPr>
          <a:xfrm>
            <a:off x="264054" y="2199385"/>
            <a:ext cx="484742" cy="479234"/>
          </a:xfrm>
          <a:prstGeom prst="rect">
            <a:avLst/>
          </a:prstGeom>
        </p:spPr>
      </p:pic>
      <p:pic>
        <p:nvPicPr>
          <p:cNvPr id="9" name="Picture 8"/>
          <p:cNvPicPr>
            <a:picLocks noChangeAspect="1"/>
          </p:cNvPicPr>
          <p:nvPr/>
        </p:nvPicPr>
        <p:blipFill>
          <a:blip r:embed="rId6"/>
          <a:stretch>
            <a:fillRect/>
          </a:stretch>
        </p:blipFill>
        <p:spPr>
          <a:xfrm>
            <a:off x="222365" y="2808870"/>
            <a:ext cx="550843" cy="495759"/>
          </a:xfrm>
          <a:prstGeom prst="rect">
            <a:avLst/>
          </a:prstGeom>
        </p:spPr>
      </p:pic>
    </p:spTree>
    <p:extLst>
      <p:ext uri="{BB962C8B-B14F-4D97-AF65-F5344CB8AC3E}">
        <p14:creationId xmlns:p14="http://schemas.microsoft.com/office/powerpoint/2010/main" val="167765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Digital</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55374" y="900593"/>
            <a:ext cx="8142136" cy="3539430"/>
          </a:xfrm>
          <a:prstGeom prst="rect">
            <a:avLst/>
          </a:prstGeom>
        </p:spPr>
        <p:txBody>
          <a:bodyPr wrap="square">
            <a:spAutoFit/>
          </a:bodyPr>
          <a:lstStyle/>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are using </a:t>
            </a:r>
            <a:r>
              <a:rPr lang="en-GB" sz="1400" dirty="0">
                <a:solidFill>
                  <a:srgbClr val="425563"/>
                </a:solidFill>
                <a:latin typeface="Arial" panose="020B0604020202020204" pitchFamily="34" charset="0"/>
                <a:cs typeface="Arial" panose="020B0604020202020204" pitchFamily="34" charset="0"/>
              </a:rPr>
              <a:t>digital technology to reduce face-to-face appointments by up to 60% to help see patients more </a:t>
            </a:r>
            <a:r>
              <a:rPr lang="en-GB" sz="1400" dirty="0" smtClean="0">
                <a:solidFill>
                  <a:srgbClr val="425563"/>
                </a:solidFill>
                <a:latin typeface="Arial" panose="020B0604020202020204" pitchFamily="34" charset="0"/>
                <a:cs typeface="Arial" panose="020B0604020202020204" pitchFamily="34" charset="0"/>
              </a:rPr>
              <a:t>quickly, </a:t>
            </a:r>
            <a:r>
              <a:rPr lang="en-GB" sz="1400" dirty="0">
                <a:solidFill>
                  <a:srgbClr val="425563"/>
                </a:solidFill>
                <a:latin typeface="Arial" panose="020B0604020202020204" pitchFamily="34" charset="0"/>
                <a:cs typeface="Arial" panose="020B0604020202020204" pitchFamily="34" charset="0"/>
              </a:rPr>
              <a:t>and ensure the safety of patients, residents and staff</a:t>
            </a:r>
            <a:r>
              <a:rPr lang="en-GB" sz="1400" dirty="0" smtClean="0">
                <a:solidFill>
                  <a:srgbClr val="425563"/>
                </a:solidFill>
                <a:latin typeface="Arial" panose="020B0604020202020204" pitchFamily="34" charset="0"/>
                <a:cs typeface="Arial" panose="020B0604020202020204" pitchFamily="34" charset="0"/>
              </a:rPr>
              <a:t>. This includes:</a:t>
            </a:r>
          </a:p>
          <a:p>
            <a:pPr marL="742950" lvl="1"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video </a:t>
            </a:r>
            <a:r>
              <a:rPr lang="en-GB" sz="1400" dirty="0">
                <a:solidFill>
                  <a:srgbClr val="425563"/>
                </a:solidFill>
                <a:latin typeface="Arial" panose="020B0604020202020204" pitchFamily="34" charset="0"/>
                <a:cs typeface="Arial" panose="020B0604020202020204" pitchFamily="34" charset="0"/>
              </a:rPr>
              <a:t>conferencing tools </a:t>
            </a:r>
            <a:r>
              <a:rPr lang="en-GB" sz="1400" dirty="0" smtClean="0">
                <a:solidFill>
                  <a:srgbClr val="425563"/>
                </a:solidFill>
                <a:latin typeface="Arial" panose="020B0604020202020204" pitchFamily="34" charset="0"/>
                <a:cs typeface="Arial" panose="020B0604020202020204" pitchFamily="34" charset="0"/>
              </a:rPr>
              <a:t>for </a:t>
            </a:r>
            <a:r>
              <a:rPr lang="en-GB" sz="1400" dirty="0">
                <a:solidFill>
                  <a:srgbClr val="425563"/>
                </a:solidFill>
                <a:latin typeface="Arial" panose="020B0604020202020204" pitchFamily="34" charset="0"/>
                <a:cs typeface="Arial" panose="020B0604020202020204" pitchFamily="34" charset="0"/>
              </a:rPr>
              <a:t>online consultations both in primary care and by community providers for assessments, reviews and appointments</a:t>
            </a:r>
            <a:r>
              <a:rPr lang="en-GB" sz="1400" dirty="0" smtClean="0">
                <a:solidFill>
                  <a:srgbClr val="425563"/>
                </a:solidFill>
                <a:latin typeface="Arial" panose="020B0604020202020204" pitchFamily="34" charset="0"/>
                <a:cs typeface="Arial" panose="020B0604020202020204" pitchFamily="34" charset="0"/>
              </a:rPr>
              <a:t>. </a:t>
            </a:r>
          </a:p>
          <a:p>
            <a:pPr marL="742950" lvl="1"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online </a:t>
            </a:r>
            <a:r>
              <a:rPr lang="en-GB" sz="1400" dirty="0">
                <a:solidFill>
                  <a:srgbClr val="425563"/>
                </a:solidFill>
                <a:latin typeface="Arial" panose="020B0604020202020204" pitchFamily="34" charset="0"/>
                <a:cs typeface="Arial" panose="020B0604020202020204" pitchFamily="34" charset="0"/>
              </a:rPr>
              <a:t>tools in our hospitals for outpatient appointments including maternity and cancer, as well as linking loved ones during a hospital stay</a:t>
            </a:r>
            <a:r>
              <a:rPr lang="en-GB" sz="1400" dirty="0" smtClean="0">
                <a:solidFill>
                  <a:srgbClr val="425563"/>
                </a:solidFill>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remote </a:t>
            </a:r>
            <a:r>
              <a:rPr lang="en-GB" sz="1400" dirty="0">
                <a:solidFill>
                  <a:srgbClr val="425563"/>
                </a:solidFill>
                <a:latin typeface="Arial" panose="020B0604020202020204" pitchFamily="34" charset="0"/>
                <a:cs typeface="Arial" panose="020B0604020202020204" pitchFamily="34" charset="0"/>
              </a:rPr>
              <a:t>monitoring </a:t>
            </a:r>
            <a:r>
              <a:rPr lang="en-GB" sz="1400" dirty="0" smtClean="0">
                <a:solidFill>
                  <a:srgbClr val="425563"/>
                </a:solidFill>
                <a:latin typeface="Arial" panose="020B0604020202020204" pitchFamily="34" charset="0"/>
                <a:cs typeface="Arial" panose="020B0604020202020204" pitchFamily="34" charset="0"/>
              </a:rPr>
              <a:t>for </a:t>
            </a:r>
            <a:r>
              <a:rPr lang="en-GB" sz="1400" dirty="0">
                <a:solidFill>
                  <a:srgbClr val="425563"/>
                </a:solidFill>
                <a:latin typeface="Arial" panose="020B0604020202020204" pitchFamily="34" charset="0"/>
                <a:cs typeface="Arial" panose="020B0604020202020204" pitchFamily="34" charset="0"/>
              </a:rPr>
              <a:t>specific </a:t>
            </a:r>
            <a:r>
              <a:rPr lang="en-GB" sz="1400" dirty="0" smtClean="0">
                <a:solidFill>
                  <a:srgbClr val="425563"/>
                </a:solidFill>
                <a:latin typeface="Arial" panose="020B0604020202020204" pitchFamily="34" charset="0"/>
                <a:cs typeface="Arial" panose="020B0604020202020204" pitchFamily="34" charset="0"/>
              </a:rPr>
              <a:t>patient groups, such as those with long term conditions.</a:t>
            </a:r>
            <a:endParaRPr lang="en-GB" sz="1400" dirty="0">
              <a:solidFill>
                <a:srgbClr val="425563"/>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video </a:t>
            </a:r>
            <a:r>
              <a:rPr lang="en-GB" sz="1400" dirty="0">
                <a:solidFill>
                  <a:srgbClr val="425563"/>
                </a:solidFill>
                <a:latin typeface="Arial" panose="020B0604020202020204" pitchFamily="34" charset="0"/>
                <a:cs typeface="Arial" panose="020B0604020202020204" pitchFamily="34" charset="0"/>
              </a:rPr>
              <a:t>consultations for </a:t>
            </a:r>
            <a:r>
              <a:rPr lang="en-GB" sz="1400" dirty="0" smtClean="0">
                <a:solidFill>
                  <a:srgbClr val="425563"/>
                </a:solidFill>
                <a:latin typeface="Arial" panose="020B0604020202020204" pitchFamily="34" charset="0"/>
                <a:cs typeface="Arial" panose="020B0604020202020204" pitchFamily="34" charset="0"/>
              </a:rPr>
              <a:t>mental health assessment </a:t>
            </a:r>
            <a:r>
              <a:rPr lang="en-GB" sz="1400" dirty="0">
                <a:solidFill>
                  <a:srgbClr val="425563"/>
                </a:solidFill>
                <a:latin typeface="Arial" panose="020B0604020202020204" pitchFamily="34" charset="0"/>
                <a:cs typeface="Arial" panose="020B0604020202020204" pitchFamily="34" charset="0"/>
              </a:rPr>
              <a:t>and treatment, as well as a means to tackle current issues with residents’ isolation</a:t>
            </a:r>
            <a:r>
              <a:rPr lang="en-GB" sz="1400" dirty="0" smtClean="0">
                <a:solidFill>
                  <a:srgbClr val="425563"/>
                </a:solidFill>
                <a:latin typeface="Arial" panose="020B0604020202020204" pitchFamily="34" charset="0"/>
                <a:cs typeface="Arial" panose="020B0604020202020204" pitchFamily="34" charset="0"/>
              </a:rPr>
              <a:t>.</a:t>
            </a:r>
          </a:p>
          <a:p>
            <a:pPr marL="285750" lvl="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will adapt some </a:t>
            </a:r>
            <a:r>
              <a:rPr lang="en-GB" sz="1400" dirty="0">
                <a:solidFill>
                  <a:srgbClr val="425563"/>
                </a:solidFill>
                <a:latin typeface="Arial" panose="020B0604020202020204" pitchFamily="34" charset="0"/>
                <a:cs typeface="Arial" panose="020B0604020202020204" pitchFamily="34" charset="0"/>
              </a:rPr>
              <a:t>social care services </a:t>
            </a:r>
            <a:r>
              <a:rPr lang="en-GB" sz="1400" dirty="0" smtClean="0">
                <a:solidFill>
                  <a:srgbClr val="425563"/>
                </a:solidFill>
                <a:latin typeface="Arial" panose="020B0604020202020204" pitchFamily="34" charset="0"/>
                <a:cs typeface="Arial" panose="020B0604020202020204" pitchFamily="34" charset="0"/>
              </a:rPr>
              <a:t>to allow them to continue to be </a:t>
            </a:r>
            <a:r>
              <a:rPr lang="en-GB" sz="1400" dirty="0">
                <a:solidFill>
                  <a:srgbClr val="425563"/>
                </a:solidFill>
                <a:latin typeface="Arial" panose="020B0604020202020204" pitchFamily="34" charset="0"/>
                <a:cs typeface="Arial" panose="020B0604020202020204" pitchFamily="34" charset="0"/>
              </a:rPr>
              <a:t>delivered over the phone or via online support. </a:t>
            </a:r>
            <a:endParaRPr lang="en-GB" sz="1400" dirty="0" smtClean="0">
              <a:solidFill>
                <a:srgbClr val="425563"/>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will not allow patients without access to technology to be disadvantaged, with </a:t>
            </a:r>
            <a:r>
              <a:rPr lang="en-GB" sz="1400" dirty="0">
                <a:solidFill>
                  <a:srgbClr val="425563"/>
                </a:solidFill>
                <a:latin typeface="Arial" panose="020B0604020202020204" pitchFamily="34" charset="0"/>
                <a:cs typeface="Arial" panose="020B0604020202020204" pitchFamily="34" charset="0"/>
              </a:rPr>
              <a:t>face-to-face appointments available and used where appropriate. </a:t>
            </a:r>
          </a:p>
          <a:p>
            <a:pPr marL="285750" lvl="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18076" y="3735396"/>
            <a:ext cx="594911" cy="506776"/>
          </a:xfrm>
          <a:prstGeom prst="rect">
            <a:avLst/>
          </a:prstGeom>
        </p:spPr>
      </p:pic>
      <p:pic>
        <p:nvPicPr>
          <p:cNvPr id="5" name="Picture 4"/>
          <p:cNvPicPr>
            <a:picLocks noChangeAspect="1"/>
          </p:cNvPicPr>
          <p:nvPr/>
        </p:nvPicPr>
        <p:blipFill>
          <a:blip r:embed="rId4"/>
          <a:stretch>
            <a:fillRect/>
          </a:stretch>
        </p:blipFill>
        <p:spPr>
          <a:xfrm>
            <a:off x="203385" y="3092341"/>
            <a:ext cx="593438" cy="552035"/>
          </a:xfrm>
          <a:prstGeom prst="rect">
            <a:avLst/>
          </a:prstGeom>
        </p:spPr>
      </p:pic>
      <p:pic>
        <p:nvPicPr>
          <p:cNvPr id="11" name="Picture 10"/>
          <p:cNvPicPr>
            <a:picLocks noChangeAspect="1"/>
          </p:cNvPicPr>
          <p:nvPr/>
        </p:nvPicPr>
        <p:blipFill>
          <a:blip r:embed="rId5"/>
          <a:stretch>
            <a:fillRect/>
          </a:stretch>
        </p:blipFill>
        <p:spPr>
          <a:xfrm>
            <a:off x="273161" y="914225"/>
            <a:ext cx="484742" cy="484742"/>
          </a:xfrm>
          <a:prstGeom prst="rect">
            <a:avLst/>
          </a:prstGeom>
        </p:spPr>
      </p:pic>
    </p:spTree>
    <p:extLst>
      <p:ext uri="{BB962C8B-B14F-4D97-AF65-F5344CB8AC3E}">
        <p14:creationId xmlns:p14="http://schemas.microsoft.com/office/powerpoint/2010/main" val="299112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Workforce</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47423" y="900593"/>
            <a:ext cx="8142134" cy="3754874"/>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a:t>
            </a:r>
            <a:r>
              <a:rPr lang="en-GB" sz="1400" dirty="0">
                <a:solidFill>
                  <a:srgbClr val="425563"/>
                </a:solidFill>
                <a:latin typeface="Arial" panose="020B0604020202020204" pitchFamily="34" charset="0"/>
                <a:cs typeface="Arial" panose="020B0604020202020204" pitchFamily="34" charset="0"/>
              </a:rPr>
              <a:t>working together </a:t>
            </a:r>
            <a:r>
              <a:rPr lang="en-GB" sz="1400" dirty="0" smtClean="0">
                <a:solidFill>
                  <a:srgbClr val="425563"/>
                </a:solidFill>
                <a:latin typeface="Arial" panose="020B0604020202020204" pitchFamily="34" charset="0"/>
                <a:cs typeface="Arial" panose="020B0604020202020204" pitchFamily="34" charset="0"/>
              </a:rPr>
              <a:t>in partnership and have </a:t>
            </a:r>
            <a:r>
              <a:rPr lang="en-GB" sz="1400" dirty="0">
                <a:solidFill>
                  <a:srgbClr val="425563"/>
                </a:solidFill>
                <a:latin typeface="Arial" panose="020B0604020202020204" pitchFamily="34" charset="0"/>
                <a:cs typeface="Arial" panose="020B0604020202020204" pitchFamily="34" charset="0"/>
              </a:rPr>
              <a:t>made rapid progress with new ways of working in response to Covid-19. </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establish a new leadership structure across the system to support the delivery of our plans as we move towards the establishment of an integrated care system.</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a:t>
            </a:r>
            <a:r>
              <a:rPr lang="en-GB" sz="1400" dirty="0" smtClean="0">
                <a:solidFill>
                  <a:srgbClr val="425563"/>
                </a:solidFill>
                <a:latin typeface="Arial" panose="020B0604020202020204" pitchFamily="34" charset="0"/>
                <a:cs typeface="Arial" panose="020B0604020202020204" pitchFamily="34" charset="0"/>
              </a:rPr>
              <a:t>look to develop our ICS through three strategic priorities:</a:t>
            </a:r>
          </a:p>
          <a:p>
            <a:pPr marL="800100" lvl="1" indent="-342900">
              <a:buClr>
                <a:srgbClr val="374A5B"/>
              </a:buClr>
              <a:buFont typeface="Wingdings" panose="05000000000000000000" pitchFamily="2" charset="2"/>
              <a:buChar char="ü"/>
              <a:defRPr/>
            </a:pPr>
            <a:r>
              <a:rPr lang="en-GB" sz="1400" dirty="0">
                <a:solidFill>
                  <a:srgbClr val="425563"/>
                </a:solidFill>
                <a:latin typeface="Arial" panose="020B0604020202020204" pitchFamily="34" charset="0"/>
                <a:cs typeface="Arial" panose="020B0604020202020204" pitchFamily="34" charset="0"/>
              </a:rPr>
              <a:t>r</a:t>
            </a:r>
            <a:r>
              <a:rPr lang="en-GB" sz="1400" dirty="0" smtClean="0">
                <a:solidFill>
                  <a:srgbClr val="425563"/>
                </a:solidFill>
                <a:latin typeface="Arial" panose="020B0604020202020204" pitchFamily="34" charset="0"/>
                <a:cs typeface="Arial" panose="020B0604020202020204" pitchFamily="34" charset="0"/>
              </a:rPr>
              <a:t>etention </a:t>
            </a:r>
            <a:r>
              <a:rPr lang="en-GB" sz="1400" dirty="0">
                <a:solidFill>
                  <a:srgbClr val="425563"/>
                </a:solidFill>
                <a:latin typeface="Arial" panose="020B0604020202020204" pitchFamily="34" charset="0"/>
                <a:cs typeface="Arial" panose="020B0604020202020204" pitchFamily="34" charset="0"/>
              </a:rPr>
              <a:t>and development of the existing workforce within health and social care</a:t>
            </a:r>
          </a:p>
          <a:p>
            <a:pPr marL="800100" lvl="1" indent="-342900">
              <a:buClr>
                <a:srgbClr val="374A5B"/>
              </a:buClr>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recruitment </a:t>
            </a:r>
            <a:r>
              <a:rPr lang="en-GB" sz="1400" dirty="0">
                <a:solidFill>
                  <a:srgbClr val="425563"/>
                </a:solidFill>
                <a:latin typeface="Arial" panose="020B0604020202020204" pitchFamily="34" charset="0"/>
                <a:cs typeface="Arial" panose="020B0604020202020204" pitchFamily="34" charset="0"/>
              </a:rPr>
              <a:t>of staff to the NHS and social care sectors</a:t>
            </a:r>
          </a:p>
          <a:p>
            <a:pPr marL="800100" lvl="1" indent="-342900">
              <a:buClr>
                <a:srgbClr val="374A5B"/>
              </a:buClr>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care </a:t>
            </a:r>
            <a:r>
              <a:rPr lang="en-GB" sz="1400" dirty="0">
                <a:solidFill>
                  <a:srgbClr val="425563"/>
                </a:solidFill>
                <a:latin typeface="Arial" panose="020B0604020202020204" pitchFamily="34" charset="0"/>
                <a:cs typeface="Arial" panose="020B0604020202020204" pitchFamily="34" charset="0"/>
              </a:rPr>
              <a:t>and system changes including integrated care and wider workforce modernisation. </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work with partners to review integrated team structures across NCL to support working across organisations. </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sym typeface="Calibri"/>
              </a:rPr>
              <a:t>We are building a resilient NCL workforce that utilises new technologies.</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05482" y="935835"/>
            <a:ext cx="550843" cy="490251"/>
          </a:xfrm>
          <a:prstGeom prst="rect">
            <a:avLst/>
          </a:prstGeom>
        </p:spPr>
      </p:pic>
      <p:pic>
        <p:nvPicPr>
          <p:cNvPr id="5" name="Picture 4"/>
          <p:cNvPicPr>
            <a:picLocks noChangeAspect="1"/>
          </p:cNvPicPr>
          <p:nvPr/>
        </p:nvPicPr>
        <p:blipFill>
          <a:blip r:embed="rId4"/>
          <a:stretch>
            <a:fillRect/>
          </a:stretch>
        </p:blipFill>
        <p:spPr>
          <a:xfrm>
            <a:off x="194850" y="2251913"/>
            <a:ext cx="625289" cy="581664"/>
          </a:xfrm>
          <a:prstGeom prst="rect">
            <a:avLst/>
          </a:prstGeom>
        </p:spPr>
      </p:pic>
      <p:pic>
        <p:nvPicPr>
          <p:cNvPr id="6" name="Picture 5"/>
          <p:cNvPicPr>
            <a:picLocks noChangeAspect="1"/>
          </p:cNvPicPr>
          <p:nvPr/>
        </p:nvPicPr>
        <p:blipFill>
          <a:blip r:embed="rId5"/>
          <a:stretch>
            <a:fillRect/>
          </a:stretch>
        </p:blipFill>
        <p:spPr>
          <a:xfrm>
            <a:off x="191491" y="3257305"/>
            <a:ext cx="587290" cy="519000"/>
          </a:xfrm>
          <a:prstGeom prst="rect">
            <a:avLst/>
          </a:prstGeom>
        </p:spPr>
      </p:pic>
      <p:pic>
        <p:nvPicPr>
          <p:cNvPr id="11" name="Picture 10"/>
          <p:cNvPicPr>
            <a:picLocks noChangeAspect="1"/>
          </p:cNvPicPr>
          <p:nvPr/>
        </p:nvPicPr>
        <p:blipFill>
          <a:blip r:embed="rId6"/>
          <a:stretch>
            <a:fillRect/>
          </a:stretch>
        </p:blipFill>
        <p:spPr>
          <a:xfrm>
            <a:off x="217131" y="3978587"/>
            <a:ext cx="528810" cy="495759"/>
          </a:xfrm>
          <a:prstGeom prst="rect">
            <a:avLst/>
          </a:prstGeom>
        </p:spPr>
      </p:pic>
      <p:pic>
        <p:nvPicPr>
          <p:cNvPr id="14" name="Picture 13"/>
          <p:cNvPicPr>
            <a:picLocks noChangeAspect="1"/>
          </p:cNvPicPr>
          <p:nvPr/>
        </p:nvPicPr>
        <p:blipFill>
          <a:blip r:embed="rId7"/>
          <a:stretch>
            <a:fillRect/>
          </a:stretch>
        </p:blipFill>
        <p:spPr>
          <a:xfrm>
            <a:off x="234792" y="1593662"/>
            <a:ext cx="506776" cy="479234"/>
          </a:xfrm>
          <a:prstGeom prst="rect">
            <a:avLst/>
          </a:prstGeom>
        </p:spPr>
      </p:pic>
    </p:spTree>
    <p:extLst>
      <p:ext uri="{BB962C8B-B14F-4D97-AF65-F5344CB8AC3E}">
        <p14:creationId xmlns:p14="http://schemas.microsoft.com/office/powerpoint/2010/main" val="94261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Tackling inequalities</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37190" y="907638"/>
            <a:ext cx="8165805" cy="3108543"/>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ensure that the emerging NCL integrated </a:t>
            </a:r>
            <a:r>
              <a:rPr lang="en-GB" sz="1400" dirty="0" smtClean="0">
                <a:solidFill>
                  <a:srgbClr val="425563"/>
                </a:solidFill>
                <a:latin typeface="Arial" panose="020B0604020202020204" pitchFamily="34" charset="0"/>
                <a:cs typeface="Arial" panose="020B0604020202020204" pitchFamily="34" charset="0"/>
              </a:rPr>
              <a:t>care system is much </a:t>
            </a:r>
            <a:r>
              <a:rPr lang="en-GB" sz="1400" dirty="0">
                <a:solidFill>
                  <a:srgbClr val="425563"/>
                </a:solidFill>
                <a:latin typeface="Arial" panose="020B0604020202020204" pitchFamily="34" charset="0"/>
                <a:cs typeface="Arial" panose="020B0604020202020204" pitchFamily="34" charset="0"/>
              </a:rPr>
              <a:t>better at addressing inequalities.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working in </a:t>
            </a:r>
            <a:r>
              <a:rPr lang="en-GB" sz="1400" dirty="0">
                <a:solidFill>
                  <a:srgbClr val="425563"/>
                </a:solidFill>
                <a:latin typeface="Arial" panose="020B0604020202020204" pitchFamily="34" charset="0"/>
                <a:cs typeface="Arial" panose="020B0604020202020204" pitchFamily="34" charset="0"/>
              </a:rPr>
              <a:t>partnership with local </a:t>
            </a:r>
            <a:r>
              <a:rPr lang="en-GB" sz="1400" dirty="0" smtClean="0">
                <a:solidFill>
                  <a:srgbClr val="425563"/>
                </a:solidFill>
                <a:latin typeface="Arial" panose="020B0604020202020204" pitchFamily="34" charset="0"/>
                <a:cs typeface="Arial" panose="020B0604020202020204" pitchFamily="34" charset="0"/>
              </a:rPr>
              <a:t>communities and </a:t>
            </a:r>
            <a:r>
              <a:rPr lang="en-GB" sz="1400" dirty="0">
                <a:solidFill>
                  <a:srgbClr val="425563"/>
                </a:solidFill>
                <a:latin typeface="Arial" panose="020B0604020202020204" pitchFamily="34" charset="0"/>
                <a:cs typeface="Arial" panose="020B0604020202020204" pitchFamily="34" charset="0"/>
              </a:rPr>
              <a:t>the voluntary sector </a:t>
            </a:r>
            <a:r>
              <a:rPr lang="en-GB" sz="1400" dirty="0" smtClean="0">
                <a:solidFill>
                  <a:srgbClr val="425563"/>
                </a:solidFill>
                <a:latin typeface="Arial" panose="020B0604020202020204" pitchFamily="34" charset="0"/>
                <a:cs typeface="Arial" panose="020B0604020202020204" pitchFamily="34" charset="0"/>
              </a:rPr>
              <a:t>to make a measurable impact on inequalities, especially addressing the wider determinants of health.</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building on </a:t>
            </a:r>
            <a:r>
              <a:rPr lang="en-GB" sz="1400" dirty="0">
                <a:solidFill>
                  <a:srgbClr val="425563"/>
                </a:solidFill>
                <a:latin typeface="Arial" panose="020B0604020202020204" pitchFamily="34" charset="0"/>
                <a:cs typeface="Arial" panose="020B0604020202020204" pitchFamily="34" charset="0"/>
              </a:rPr>
              <a:t>and </a:t>
            </a:r>
            <a:r>
              <a:rPr lang="en-GB" sz="1400" dirty="0" smtClean="0">
                <a:solidFill>
                  <a:srgbClr val="425563"/>
                </a:solidFill>
                <a:latin typeface="Arial" panose="020B0604020202020204" pitchFamily="34" charset="0"/>
                <a:cs typeface="Arial" panose="020B0604020202020204" pitchFamily="34" charset="0"/>
              </a:rPr>
              <a:t>increasing </a:t>
            </a:r>
            <a:r>
              <a:rPr lang="en-GB" sz="1400" dirty="0">
                <a:solidFill>
                  <a:srgbClr val="425563"/>
                </a:solidFill>
                <a:latin typeface="Arial" panose="020B0604020202020204" pitchFamily="34" charset="0"/>
                <a:cs typeface="Arial" panose="020B0604020202020204" pitchFamily="34" charset="0"/>
              </a:rPr>
              <a:t>our existing approaches to our staff and carer wellbeing, reducing disparity and inequity in staff and carer experience of working in North </a:t>
            </a:r>
            <a:r>
              <a:rPr lang="en-GB" sz="1400" dirty="0" smtClean="0">
                <a:solidFill>
                  <a:srgbClr val="425563"/>
                </a:solidFill>
                <a:latin typeface="Arial" panose="020B0604020202020204" pitchFamily="34" charset="0"/>
                <a:cs typeface="Arial" panose="020B0604020202020204" pitchFamily="34" charset="0"/>
              </a:rPr>
              <a:t>Central London. </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a:t>
            </a:r>
            <a:r>
              <a:rPr lang="en-GB" sz="1400" dirty="0" smtClean="0">
                <a:solidFill>
                  <a:srgbClr val="425563"/>
                </a:solidFill>
                <a:latin typeface="Arial" panose="020B0604020202020204" pitchFamily="34" charset="0"/>
                <a:cs typeface="Arial" panose="020B0604020202020204" pitchFamily="34" charset="0"/>
              </a:rPr>
              <a:t>continue to do </a:t>
            </a:r>
            <a:r>
              <a:rPr lang="en-GB" sz="1400" dirty="0">
                <a:solidFill>
                  <a:srgbClr val="425563"/>
                </a:solidFill>
                <a:latin typeface="Arial" panose="020B0604020202020204" pitchFamily="34" charset="0"/>
                <a:cs typeface="Arial" panose="020B0604020202020204" pitchFamily="34" charset="0"/>
              </a:rPr>
              <a:t>further work to understand the impact of Covid-19 on </a:t>
            </a:r>
            <a:r>
              <a:rPr lang="en-GB" sz="1400" dirty="0" smtClean="0">
                <a:solidFill>
                  <a:srgbClr val="425563"/>
                </a:solidFill>
                <a:latin typeface="Arial" panose="020B0604020202020204" pitchFamily="34" charset="0"/>
                <a:cs typeface="Arial" panose="020B0604020202020204" pitchFamily="34" charset="0"/>
              </a:rPr>
              <a:t>vulnerable individuals and communities in NCL.</a:t>
            </a: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adopt ‘person’ and ‘community-centred’ approaches. </a:t>
            </a:r>
          </a:p>
          <a:p>
            <a:pPr marL="285750" indent="-285750">
              <a:buFont typeface="Arial" panose="020B0604020202020204" pitchFamily="34" charset="0"/>
              <a:buChar char="•"/>
              <a:defRPr sz="1300"/>
            </a:pPr>
            <a:endParaRPr lang="en-GB" sz="1400" dirty="0">
              <a:solidFill>
                <a:srgbClr val="425563"/>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a:stretch>
            <a:fillRect/>
          </a:stretch>
        </p:blipFill>
        <p:spPr>
          <a:xfrm>
            <a:off x="182419" y="1590888"/>
            <a:ext cx="593645" cy="552228"/>
          </a:xfrm>
          <a:prstGeom prst="rect">
            <a:avLst/>
          </a:prstGeom>
        </p:spPr>
      </p:pic>
      <p:pic>
        <p:nvPicPr>
          <p:cNvPr id="18" name="Picture 17"/>
          <p:cNvPicPr>
            <a:picLocks noChangeAspect="1"/>
          </p:cNvPicPr>
          <p:nvPr/>
        </p:nvPicPr>
        <p:blipFill>
          <a:blip r:embed="rId4"/>
          <a:stretch>
            <a:fillRect/>
          </a:stretch>
        </p:blipFill>
        <p:spPr>
          <a:xfrm>
            <a:off x="196170" y="2212666"/>
            <a:ext cx="587290" cy="519000"/>
          </a:xfrm>
          <a:prstGeom prst="rect">
            <a:avLst/>
          </a:prstGeom>
        </p:spPr>
      </p:pic>
      <p:pic>
        <p:nvPicPr>
          <p:cNvPr id="21" name="Picture 20"/>
          <p:cNvPicPr>
            <a:picLocks noChangeAspect="1"/>
          </p:cNvPicPr>
          <p:nvPr/>
        </p:nvPicPr>
        <p:blipFill>
          <a:blip r:embed="rId5"/>
          <a:stretch>
            <a:fillRect/>
          </a:stretch>
        </p:blipFill>
        <p:spPr>
          <a:xfrm>
            <a:off x="214393" y="2899815"/>
            <a:ext cx="550843" cy="484742"/>
          </a:xfrm>
          <a:prstGeom prst="rect">
            <a:avLst/>
          </a:prstGeom>
        </p:spPr>
      </p:pic>
      <p:pic>
        <p:nvPicPr>
          <p:cNvPr id="23" name="Picture 22"/>
          <p:cNvPicPr>
            <a:picLocks noChangeAspect="1"/>
          </p:cNvPicPr>
          <p:nvPr/>
        </p:nvPicPr>
        <p:blipFill>
          <a:blip r:embed="rId6"/>
          <a:stretch>
            <a:fillRect/>
          </a:stretch>
        </p:blipFill>
        <p:spPr>
          <a:xfrm>
            <a:off x="214836" y="3508181"/>
            <a:ext cx="528810" cy="495759"/>
          </a:xfrm>
          <a:prstGeom prst="rect">
            <a:avLst/>
          </a:prstGeom>
        </p:spPr>
      </p:pic>
      <p:pic>
        <p:nvPicPr>
          <p:cNvPr id="25" name="Picture 24"/>
          <p:cNvPicPr>
            <a:picLocks noChangeAspect="1"/>
          </p:cNvPicPr>
          <p:nvPr/>
        </p:nvPicPr>
        <p:blipFill>
          <a:blip r:embed="rId7"/>
          <a:stretch>
            <a:fillRect/>
          </a:stretch>
        </p:blipFill>
        <p:spPr>
          <a:xfrm>
            <a:off x="208380" y="936439"/>
            <a:ext cx="528810" cy="501267"/>
          </a:xfrm>
          <a:prstGeom prst="rect">
            <a:avLst/>
          </a:prstGeom>
        </p:spPr>
      </p:pic>
    </p:spTree>
    <p:extLst>
      <p:ext uri="{BB962C8B-B14F-4D97-AF65-F5344CB8AC3E}">
        <p14:creationId xmlns:p14="http://schemas.microsoft.com/office/powerpoint/2010/main" val="2960994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300217"/>
            <a:ext cx="8455229" cy="53240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Engaging with our communities</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44278" y="914327"/>
            <a:ext cx="8156653" cy="3108543"/>
          </a:xfrm>
          <a:prstGeom prst="rect">
            <a:avLst/>
          </a:prstGeom>
        </p:spPr>
        <p:txBody>
          <a:bodyPr wrap="square">
            <a:spAutoFit/>
          </a:bodyPr>
          <a:lstStyle/>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will involve </a:t>
            </a:r>
            <a:r>
              <a:rPr lang="en-GB" sz="1400" dirty="0">
                <a:solidFill>
                  <a:srgbClr val="425563"/>
                </a:solidFill>
                <a:latin typeface="Arial" panose="020B0604020202020204" pitchFamily="34" charset="0"/>
                <a:cs typeface="Arial" panose="020B0604020202020204" pitchFamily="34" charset="0"/>
              </a:rPr>
              <a:t>residents in </a:t>
            </a:r>
            <a:r>
              <a:rPr lang="en-GB" sz="1400" dirty="0" smtClean="0">
                <a:solidFill>
                  <a:srgbClr val="425563"/>
                </a:solidFill>
                <a:latin typeface="Arial" panose="020B0604020202020204" pitchFamily="34" charset="0"/>
                <a:cs typeface="Arial" panose="020B0604020202020204" pitchFamily="34" charset="0"/>
              </a:rPr>
              <a:t>our proposals and decisions, to make sure we gain their input to help shape </a:t>
            </a:r>
            <a:r>
              <a:rPr lang="en-GB" sz="1400" dirty="0">
                <a:solidFill>
                  <a:srgbClr val="425563"/>
                </a:solidFill>
                <a:latin typeface="Arial" panose="020B0604020202020204" pitchFamily="34" charset="0"/>
                <a:cs typeface="Arial" panose="020B0604020202020204" pitchFamily="34" charset="0"/>
              </a:rPr>
              <a:t>the future </a:t>
            </a:r>
            <a:r>
              <a:rPr lang="en-GB" sz="1400" dirty="0" smtClean="0">
                <a:solidFill>
                  <a:srgbClr val="425563"/>
                </a:solidFill>
                <a:latin typeface="Arial" panose="020B0604020202020204" pitchFamily="34" charset="0"/>
                <a:cs typeface="Arial" panose="020B0604020202020204" pitchFamily="34" charset="0"/>
              </a:rPr>
              <a:t>of health and care services in North Central London and </a:t>
            </a:r>
            <a:r>
              <a:rPr lang="en-GB" sz="1400" dirty="0">
                <a:solidFill>
                  <a:srgbClr val="425563"/>
                </a:solidFill>
                <a:latin typeface="Arial" panose="020B0604020202020204" pitchFamily="34" charset="0"/>
                <a:cs typeface="Arial" panose="020B0604020202020204" pitchFamily="34" charset="0"/>
              </a:rPr>
              <a:t>benefiting from their rich experience.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draw on the strength of our </a:t>
            </a:r>
            <a:r>
              <a:rPr lang="en-GB" sz="1400" dirty="0" smtClean="0">
                <a:solidFill>
                  <a:srgbClr val="425563"/>
                </a:solidFill>
                <a:latin typeface="Arial" panose="020B0604020202020204" pitchFamily="34" charset="0"/>
                <a:cs typeface="Arial" panose="020B0604020202020204" pitchFamily="34" charset="0"/>
              </a:rPr>
              <a:t>partners and their relationships with stakeholders to make sure we engage the right people, at the right time, through the right channels.  </a:t>
            </a: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sym typeface="Arial"/>
            </a:endParaRPr>
          </a:p>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sym typeface="Arial"/>
              </a:rPr>
              <a:t>We will target </a:t>
            </a:r>
            <a:r>
              <a:rPr lang="en-GB" sz="1400" dirty="0">
                <a:solidFill>
                  <a:srgbClr val="425563"/>
                </a:solidFill>
                <a:latin typeface="Arial" panose="020B0604020202020204" pitchFamily="34" charset="0"/>
                <a:cs typeface="Arial" panose="020B0604020202020204" pitchFamily="34" charset="0"/>
                <a:sym typeface="Arial"/>
              </a:rPr>
              <a:t>our </a:t>
            </a:r>
            <a:r>
              <a:rPr lang="en-GB" sz="1400" dirty="0" smtClean="0">
                <a:solidFill>
                  <a:srgbClr val="425563"/>
                </a:solidFill>
                <a:latin typeface="Arial" panose="020B0604020202020204" pitchFamily="34" charset="0"/>
                <a:cs typeface="Arial" panose="020B0604020202020204" pitchFamily="34" charset="0"/>
                <a:sym typeface="Arial"/>
              </a:rPr>
              <a:t>engagement </a:t>
            </a:r>
            <a:r>
              <a:rPr lang="en-GB" sz="1400" dirty="0">
                <a:solidFill>
                  <a:srgbClr val="425563"/>
                </a:solidFill>
                <a:latin typeface="Arial" panose="020B0604020202020204" pitchFamily="34" charset="0"/>
                <a:cs typeface="Arial" panose="020B0604020202020204" pitchFamily="34" charset="0"/>
                <a:sym typeface="Arial"/>
              </a:rPr>
              <a:t>to be reflective of the diverse communities that we serve and ensure we seek out the views of seldom heard </a:t>
            </a:r>
            <a:r>
              <a:rPr lang="en-GB" sz="1400" dirty="0" smtClean="0">
                <a:solidFill>
                  <a:srgbClr val="425563"/>
                </a:solidFill>
                <a:latin typeface="Arial" panose="020B0604020202020204" pitchFamily="34" charset="0"/>
                <a:cs typeface="Arial" panose="020B0604020202020204" pitchFamily="34" charset="0"/>
                <a:sym typeface="Arial"/>
              </a:rPr>
              <a:t>groups, with a </a:t>
            </a:r>
            <a:r>
              <a:rPr lang="en-GB" sz="1400" dirty="0">
                <a:solidFill>
                  <a:srgbClr val="425563"/>
                </a:solidFill>
                <a:latin typeface="Arial" panose="020B0604020202020204" pitchFamily="34" charset="0"/>
                <a:cs typeface="Arial" panose="020B0604020202020204" pitchFamily="34" charset="0"/>
                <a:sym typeface="Arial"/>
              </a:rPr>
              <a:t>particular focus </a:t>
            </a:r>
            <a:r>
              <a:rPr lang="en-GB" sz="1400" dirty="0" smtClean="0">
                <a:solidFill>
                  <a:srgbClr val="425563"/>
                </a:solidFill>
                <a:latin typeface="Arial" panose="020B0604020202020204" pitchFamily="34" charset="0"/>
                <a:cs typeface="Arial" panose="020B0604020202020204" pitchFamily="34" charset="0"/>
                <a:sym typeface="Arial"/>
              </a:rPr>
              <a:t>on </a:t>
            </a:r>
            <a:r>
              <a:rPr lang="en-GB" sz="1400" dirty="0">
                <a:solidFill>
                  <a:srgbClr val="425563"/>
                </a:solidFill>
                <a:latin typeface="Arial" panose="020B0604020202020204" pitchFamily="34" charset="0"/>
                <a:cs typeface="Arial" panose="020B0604020202020204" pitchFamily="34" charset="0"/>
                <a:sym typeface="Arial"/>
              </a:rPr>
              <a:t>BAME communities who have been disproportionately affected by the </a:t>
            </a:r>
            <a:r>
              <a:rPr lang="en-GB" sz="1400" dirty="0" smtClean="0">
                <a:solidFill>
                  <a:srgbClr val="425563"/>
                </a:solidFill>
                <a:latin typeface="Arial" panose="020B0604020202020204" pitchFamily="34" charset="0"/>
                <a:cs typeface="Arial" panose="020B0604020202020204" pitchFamily="34" charset="0"/>
                <a:sym typeface="Arial"/>
              </a:rPr>
              <a:t>pandemic.</a:t>
            </a: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will seek </a:t>
            </a:r>
            <a:r>
              <a:rPr lang="en-GB" sz="1400" dirty="0">
                <a:solidFill>
                  <a:srgbClr val="425563"/>
                </a:solidFill>
                <a:latin typeface="Arial" panose="020B0604020202020204" pitchFamily="34" charset="0"/>
                <a:cs typeface="Arial" panose="020B0604020202020204" pitchFamily="34" charset="0"/>
              </a:rPr>
              <a:t>to go further than the concept of consent and engage in ongoing participation and engagement.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93448" y="949700"/>
            <a:ext cx="594911" cy="506776"/>
          </a:xfrm>
          <a:prstGeom prst="rect">
            <a:avLst/>
          </a:prstGeom>
        </p:spPr>
      </p:pic>
      <p:pic>
        <p:nvPicPr>
          <p:cNvPr id="5" name="Picture 4"/>
          <p:cNvPicPr>
            <a:picLocks noChangeAspect="1"/>
          </p:cNvPicPr>
          <p:nvPr/>
        </p:nvPicPr>
        <p:blipFill>
          <a:blip r:embed="rId4"/>
          <a:stretch>
            <a:fillRect/>
          </a:stretch>
        </p:blipFill>
        <p:spPr>
          <a:xfrm>
            <a:off x="193448" y="1821015"/>
            <a:ext cx="587290" cy="519000"/>
          </a:xfrm>
          <a:prstGeom prst="rect">
            <a:avLst/>
          </a:prstGeom>
        </p:spPr>
      </p:pic>
      <p:pic>
        <p:nvPicPr>
          <p:cNvPr id="6" name="Picture 5"/>
          <p:cNvPicPr>
            <a:picLocks noChangeAspect="1"/>
          </p:cNvPicPr>
          <p:nvPr/>
        </p:nvPicPr>
        <p:blipFill>
          <a:blip r:embed="rId5"/>
          <a:stretch>
            <a:fillRect/>
          </a:stretch>
        </p:blipFill>
        <p:spPr>
          <a:xfrm>
            <a:off x="162940" y="2480315"/>
            <a:ext cx="655925" cy="518716"/>
          </a:xfrm>
          <a:prstGeom prst="rect">
            <a:avLst/>
          </a:prstGeom>
        </p:spPr>
      </p:pic>
      <p:pic>
        <p:nvPicPr>
          <p:cNvPr id="11" name="Picture 10"/>
          <p:cNvPicPr>
            <a:picLocks noChangeAspect="1"/>
          </p:cNvPicPr>
          <p:nvPr/>
        </p:nvPicPr>
        <p:blipFill>
          <a:blip r:embed="rId6"/>
          <a:stretch>
            <a:fillRect/>
          </a:stretch>
        </p:blipFill>
        <p:spPr>
          <a:xfrm>
            <a:off x="237502" y="3301684"/>
            <a:ext cx="506776" cy="506776"/>
          </a:xfrm>
          <a:prstGeom prst="rect">
            <a:avLst/>
          </a:prstGeom>
        </p:spPr>
      </p:pic>
    </p:spTree>
    <p:extLst>
      <p:ext uri="{BB962C8B-B14F-4D97-AF65-F5344CB8AC3E}">
        <p14:creationId xmlns:p14="http://schemas.microsoft.com/office/powerpoint/2010/main" val="187648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Finance</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23014" y="900593"/>
            <a:ext cx="8158715" cy="3108543"/>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collaborating with our partners across London to achieve service transformation at a scale never before seen across the NHS.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a:t>
            </a:r>
            <a:r>
              <a:rPr lang="en-GB" sz="1400" dirty="0" smtClean="0">
                <a:solidFill>
                  <a:srgbClr val="425563"/>
                </a:solidFill>
                <a:latin typeface="Arial" panose="020B0604020202020204" pitchFamily="34" charset="0"/>
                <a:cs typeface="Arial" panose="020B0604020202020204" pitchFamily="34" charset="0"/>
              </a:rPr>
              <a:t>use the knowledge we have learnt from our response to Covid-19 to create efficiencies within the system that will ensure the safety of our patients, residents and staff.</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a:t>
            </a:r>
            <a:r>
              <a:rPr lang="en-GB" sz="1400" dirty="0" smtClean="0">
                <a:solidFill>
                  <a:srgbClr val="425563"/>
                </a:solidFill>
                <a:latin typeface="Arial" panose="020B0604020202020204" pitchFamily="34" charset="0"/>
                <a:cs typeface="Arial" panose="020B0604020202020204" pitchFamily="34" charset="0"/>
              </a:rPr>
              <a:t>reduce waste in the system through better coordination across organisations, and through joining up information across the system.</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will invest in proactive care, support people to better look after their own health and prevent ill health through closer working.</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support our biggest asset – our staff – to work in new ways.</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14700" y="2219069"/>
            <a:ext cx="550843" cy="561860"/>
          </a:xfrm>
          <a:prstGeom prst="rect">
            <a:avLst/>
          </a:prstGeom>
        </p:spPr>
      </p:pic>
      <p:pic>
        <p:nvPicPr>
          <p:cNvPr id="15" name="Picture 14"/>
          <p:cNvPicPr>
            <a:picLocks noChangeAspect="1"/>
          </p:cNvPicPr>
          <p:nvPr/>
        </p:nvPicPr>
        <p:blipFill>
          <a:blip r:embed="rId4"/>
          <a:stretch>
            <a:fillRect/>
          </a:stretch>
        </p:blipFill>
        <p:spPr>
          <a:xfrm>
            <a:off x="179474" y="2854714"/>
            <a:ext cx="641863" cy="561630"/>
          </a:xfrm>
          <a:prstGeom prst="rect">
            <a:avLst/>
          </a:prstGeom>
        </p:spPr>
      </p:pic>
      <p:pic>
        <p:nvPicPr>
          <p:cNvPr id="17" name="Picture 16"/>
          <p:cNvPicPr>
            <a:picLocks noChangeAspect="1"/>
          </p:cNvPicPr>
          <p:nvPr/>
        </p:nvPicPr>
        <p:blipFill>
          <a:blip r:embed="rId5"/>
          <a:stretch>
            <a:fillRect/>
          </a:stretch>
        </p:blipFill>
        <p:spPr>
          <a:xfrm>
            <a:off x="194850" y="1574737"/>
            <a:ext cx="625289" cy="581664"/>
          </a:xfrm>
          <a:prstGeom prst="rect">
            <a:avLst/>
          </a:prstGeom>
        </p:spPr>
      </p:pic>
      <p:pic>
        <p:nvPicPr>
          <p:cNvPr id="18" name="Picture 17"/>
          <p:cNvPicPr>
            <a:picLocks noChangeAspect="1"/>
          </p:cNvPicPr>
          <p:nvPr/>
        </p:nvPicPr>
        <p:blipFill>
          <a:blip r:embed="rId6"/>
          <a:stretch>
            <a:fillRect/>
          </a:stretch>
        </p:blipFill>
        <p:spPr>
          <a:xfrm>
            <a:off x="258767" y="961856"/>
            <a:ext cx="506776" cy="479234"/>
          </a:xfrm>
          <a:prstGeom prst="rect">
            <a:avLst/>
          </a:prstGeom>
        </p:spPr>
      </p:pic>
      <p:pic>
        <p:nvPicPr>
          <p:cNvPr id="19" name="Picture 18"/>
          <p:cNvPicPr>
            <a:picLocks noChangeAspect="1"/>
          </p:cNvPicPr>
          <p:nvPr/>
        </p:nvPicPr>
        <p:blipFill>
          <a:blip r:embed="rId7"/>
          <a:stretch>
            <a:fillRect/>
          </a:stretch>
        </p:blipFill>
        <p:spPr>
          <a:xfrm>
            <a:off x="149025" y="3495096"/>
            <a:ext cx="655925" cy="518716"/>
          </a:xfrm>
          <a:prstGeom prst="rect">
            <a:avLst/>
          </a:prstGeom>
        </p:spPr>
      </p:pic>
    </p:spTree>
    <p:extLst>
      <p:ext uri="{BB962C8B-B14F-4D97-AF65-F5344CB8AC3E}">
        <p14:creationId xmlns:p14="http://schemas.microsoft.com/office/powerpoint/2010/main" val="127764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300217"/>
            <a:ext cx="8455229" cy="53240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Next steps</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272005" y="1138797"/>
            <a:ext cx="8628927" cy="3385542"/>
          </a:xfrm>
          <a:prstGeom prst="rect">
            <a:avLst/>
          </a:prstGeom>
        </p:spPr>
        <p:txBody>
          <a:bodyPr wrap="square">
            <a:spAutoFit/>
          </a:bodyPr>
          <a:lstStyle/>
          <a:p>
            <a:pPr marL="285750" indent="-285750">
              <a:buFont typeface="Wingdings" panose="05000000000000000000" pitchFamily="2" charset="2"/>
              <a:buChar char="ü"/>
            </a:pPr>
            <a:r>
              <a:rPr lang="en-GB" sz="1400" dirty="0">
                <a:solidFill>
                  <a:srgbClr val="425563"/>
                </a:solidFill>
                <a:latin typeface="Arial" panose="020B0604020202020204" pitchFamily="34" charset="0"/>
                <a:cs typeface="Arial" panose="020B0604020202020204" pitchFamily="34" charset="0"/>
              </a:rPr>
              <a:t>We are </a:t>
            </a:r>
            <a:r>
              <a:rPr lang="en-GB" sz="1400" dirty="0">
                <a:solidFill>
                  <a:srgbClr val="425563"/>
                </a:solidFill>
                <a:latin typeface="Arial" panose="020B0604020202020204" pitchFamily="34" charset="0"/>
                <a:cs typeface="Arial" panose="020B0604020202020204" pitchFamily="34" charset="0"/>
                <a:sym typeface="Calibri"/>
              </a:rPr>
              <a:t>committed as a system to adapt and accelerate our existing plan across primary care, mental health, community, acute and social care providers.</a:t>
            </a:r>
            <a:endParaRPr lang="en-GB" sz="1400" dirty="0">
              <a:solidFill>
                <a:srgbClr val="42556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ü"/>
            </a:pPr>
            <a:endParaRPr lang="en-GB" sz="1400" dirty="0" smtClean="0">
              <a:solidFill>
                <a:srgbClr val="42556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ü"/>
            </a:pPr>
            <a:r>
              <a:rPr lang="en-GB" sz="1400" dirty="0" smtClean="0">
                <a:solidFill>
                  <a:srgbClr val="425563"/>
                </a:solidFill>
                <a:latin typeface="Arial" panose="020B0604020202020204" pitchFamily="34" charset="0"/>
                <a:cs typeface="Arial" panose="020B0604020202020204" pitchFamily="34" charset="0"/>
              </a:rPr>
              <a:t>We will strive to have </a:t>
            </a:r>
            <a:r>
              <a:rPr lang="en-GB" sz="1400" dirty="0">
                <a:solidFill>
                  <a:srgbClr val="425563"/>
                </a:solidFill>
                <a:latin typeface="Arial" panose="020B0604020202020204" pitchFamily="34" charset="0"/>
                <a:cs typeface="Arial" panose="020B0604020202020204" pitchFamily="34" charset="0"/>
              </a:rPr>
              <a:t>the greatest positive impact on our residents’ health and wellbeing, tackling inequalities and focusing more on preventing poor health to build resilient, well-supported communities. </a:t>
            </a:r>
            <a:endParaRPr lang="en-GB" sz="1400" dirty="0" smtClean="0">
              <a:solidFill>
                <a:srgbClr val="42556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ü"/>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sz="1400" dirty="0">
                <a:solidFill>
                  <a:srgbClr val="425563"/>
                </a:solidFill>
                <a:latin typeface="Arial" panose="020B0604020202020204" pitchFamily="34" charset="0"/>
                <a:cs typeface="Arial" panose="020B0604020202020204" pitchFamily="34" charset="0"/>
              </a:rPr>
              <a:t>We are engaging with and listening communities across NCL, particularly those at risk of health inequalities, as we plan health and care services for the future.</a:t>
            </a:r>
          </a:p>
          <a:p>
            <a:pPr marL="285750" indent="-285750" defTabSz="457200">
              <a:buFont typeface="Wingdings" panose="05000000000000000000" pitchFamily="2" charset="2"/>
              <a:buChar char="ü"/>
            </a:pPr>
            <a:endParaRPr lang="en-GB" sz="1400" dirty="0">
              <a:solidFill>
                <a:srgbClr val="425563"/>
              </a:solidFill>
              <a:latin typeface="Arial" panose="020B0604020202020204" pitchFamily="34" charset="0"/>
              <a:cs typeface="Arial" panose="020B0604020202020204" pitchFamily="34" charset="0"/>
            </a:endParaRPr>
          </a:p>
          <a:p>
            <a:pPr marL="285750" indent="-285750" defTabSz="457200">
              <a:buFont typeface="Wingdings" panose="05000000000000000000" pitchFamily="2" charset="2"/>
              <a:buChar char="ü"/>
            </a:pPr>
            <a:r>
              <a:rPr lang="en-GB" sz="1400" dirty="0" smtClean="0">
                <a:solidFill>
                  <a:srgbClr val="425563"/>
                </a:solidFill>
                <a:latin typeface="Arial" panose="020B0604020202020204" pitchFamily="34" charset="0"/>
                <a:cs typeface="Arial" panose="020B0604020202020204" pitchFamily="34" charset="0"/>
              </a:rPr>
              <a:t>We will work </a:t>
            </a:r>
            <a:r>
              <a:rPr lang="en-GB" sz="1400" dirty="0">
                <a:solidFill>
                  <a:srgbClr val="425563"/>
                </a:solidFill>
                <a:latin typeface="Arial" panose="020B0604020202020204" pitchFamily="34" charset="0"/>
                <a:cs typeface="Arial" panose="020B0604020202020204" pitchFamily="34" charset="0"/>
              </a:rPr>
              <a:t>to ensure alignment across organisations and </a:t>
            </a:r>
            <a:r>
              <a:rPr lang="en-GB" sz="1400" dirty="0" smtClean="0">
                <a:solidFill>
                  <a:srgbClr val="425563"/>
                </a:solidFill>
                <a:latin typeface="Arial" panose="020B0604020202020204" pitchFamily="34" charset="0"/>
                <a:cs typeface="Arial" panose="020B0604020202020204" pitchFamily="34" charset="0"/>
              </a:rPr>
              <a:t>the development </a:t>
            </a:r>
            <a:r>
              <a:rPr lang="en-GB" sz="1400" dirty="0">
                <a:solidFill>
                  <a:srgbClr val="425563"/>
                </a:solidFill>
                <a:latin typeface="Arial" panose="020B0604020202020204" pitchFamily="34" charset="0"/>
                <a:cs typeface="Arial" panose="020B0604020202020204" pitchFamily="34" charset="0"/>
              </a:rPr>
              <a:t>of NCL’s integrated care </a:t>
            </a:r>
            <a:r>
              <a:rPr lang="en-GB" sz="1400" dirty="0" smtClean="0">
                <a:solidFill>
                  <a:srgbClr val="425563"/>
                </a:solidFill>
                <a:latin typeface="Arial" panose="020B0604020202020204" pitchFamily="34" charset="0"/>
                <a:cs typeface="Arial" panose="020B0604020202020204" pitchFamily="34" charset="0"/>
              </a:rPr>
              <a:t>system.</a:t>
            </a:r>
            <a:br>
              <a:rPr lang="en-GB" sz="1400" dirty="0" smtClean="0">
                <a:solidFill>
                  <a:srgbClr val="425563"/>
                </a:solidFill>
                <a:latin typeface="Arial" panose="020B0604020202020204" pitchFamily="34" charset="0"/>
                <a:cs typeface="Arial" panose="020B0604020202020204" pitchFamily="34" charset="0"/>
              </a:rPr>
            </a:br>
            <a:endParaRPr lang="en-GB" sz="1400" dirty="0" smtClean="0">
              <a:solidFill>
                <a:srgbClr val="425563"/>
              </a:solidFill>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pPr>
            <a:endParaRPr lang="en-GB" sz="1400" dirty="0">
              <a:solidFill>
                <a:srgbClr val="425563"/>
              </a:solidFill>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pPr>
            <a:endParaRPr lang="en-GB" sz="1400" dirty="0">
              <a:solidFill>
                <a:srgbClr val="425563"/>
              </a:solidFill>
              <a:latin typeface="Arial" panose="020B0604020202020204" pitchFamily="34" charset="0"/>
              <a:cs typeface="Arial" panose="020B0604020202020204" pitchFamily="34" charset="0"/>
            </a:endParaRPr>
          </a:p>
          <a:p>
            <a:pPr marL="285750" indent="-285750" defTabSz="457200">
              <a:buFont typeface="Arial" panose="020B0604020202020204" pitchFamily="34" charset="0"/>
              <a:buChar char="•"/>
            </a:pPr>
            <a:endParaRPr lang="en-GB"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89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E6026A5-F711-4612-9589-AC5CE371E2C9}"/>
              </a:ext>
            </a:extLst>
          </p:cNvPr>
          <p:cNvSpPr/>
          <p:nvPr/>
        </p:nvSpPr>
        <p:spPr>
          <a:xfrm>
            <a:off x="69991" y="3692455"/>
            <a:ext cx="8957990" cy="612000"/>
          </a:xfrm>
          <a:prstGeom prst="rect">
            <a:avLst/>
          </a:prstGeom>
          <a:solidFill>
            <a:schemeClr val="bg1"/>
          </a:solidFill>
          <a:ln>
            <a:solidFill>
              <a:srgbClr val="A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425563"/>
                </a:solidFill>
                <a:latin typeface="Arial" panose="020B0604020202020204" pitchFamily="34" charset="0"/>
                <a:cs typeface="Arial" panose="020B0604020202020204" pitchFamily="34" charset="0"/>
              </a:rPr>
              <a:t>Our purpose is: </a:t>
            </a:r>
            <a:r>
              <a:rPr lang="en-GB" sz="1100" dirty="0">
                <a:solidFill>
                  <a:srgbClr val="425563"/>
                </a:solidFill>
                <a:latin typeface="Arial" panose="020B0604020202020204" pitchFamily="34" charset="0"/>
                <a:cs typeface="Arial" panose="020B0604020202020204" pitchFamily="34" charset="0"/>
              </a:rPr>
              <a:t>To improve to outcomes and wellbeing, through delivering equality in </a:t>
            </a:r>
            <a:r>
              <a:rPr lang="en-GB" sz="1100" dirty="0" smtClean="0">
                <a:solidFill>
                  <a:srgbClr val="425563"/>
                </a:solidFill>
                <a:latin typeface="Arial" panose="020B0604020202020204" pitchFamily="34" charset="0"/>
                <a:cs typeface="Arial" panose="020B0604020202020204" pitchFamily="34" charset="0"/>
              </a:rPr>
              <a:t>health </a:t>
            </a:r>
            <a:r>
              <a:rPr lang="en-GB" sz="1100" dirty="0">
                <a:solidFill>
                  <a:srgbClr val="425563"/>
                </a:solidFill>
                <a:latin typeface="Arial" panose="020B0604020202020204" pitchFamily="34" charset="0"/>
                <a:cs typeface="Arial" panose="020B0604020202020204" pitchFamily="34" charset="0"/>
              </a:rPr>
              <a:t>and </a:t>
            </a:r>
            <a:r>
              <a:rPr lang="en-GB" sz="1100" dirty="0" smtClean="0">
                <a:solidFill>
                  <a:srgbClr val="425563"/>
                </a:solidFill>
                <a:latin typeface="Arial" panose="020B0604020202020204" pitchFamily="34" charset="0"/>
                <a:cs typeface="Arial" panose="020B0604020202020204" pitchFamily="34" charset="0"/>
              </a:rPr>
              <a:t>care services </a:t>
            </a:r>
            <a:r>
              <a:rPr lang="en-GB" sz="1100" dirty="0">
                <a:solidFill>
                  <a:srgbClr val="425563"/>
                </a:solidFill>
                <a:latin typeface="Arial" panose="020B0604020202020204" pitchFamily="34" charset="0"/>
                <a:cs typeface="Arial" panose="020B0604020202020204" pitchFamily="34" charset="0"/>
              </a:rPr>
              <a:t>for </a:t>
            </a:r>
            <a:r>
              <a:rPr lang="en-GB" sz="1100" dirty="0" smtClean="0">
                <a:solidFill>
                  <a:srgbClr val="425563"/>
                </a:solidFill>
                <a:latin typeface="Arial" panose="020B0604020202020204" pitchFamily="34" charset="0"/>
                <a:cs typeface="Arial" panose="020B0604020202020204" pitchFamily="34" charset="0"/>
              </a:rPr>
              <a:t>local people.</a:t>
            </a:r>
            <a:endParaRPr lang="en-GB" sz="1100" dirty="0">
              <a:solidFill>
                <a:srgbClr val="425563"/>
              </a:solidFill>
              <a:latin typeface="Arial" panose="020B0604020202020204" pitchFamily="34" charset="0"/>
              <a:cs typeface="Arial" panose="020B0604020202020204" pitchFamily="34" charset="0"/>
            </a:endParaRPr>
          </a:p>
          <a:p>
            <a:pPr algn="ctr"/>
            <a:r>
              <a:rPr lang="en-GB" sz="1100" b="1" dirty="0" smtClean="0">
                <a:solidFill>
                  <a:srgbClr val="425563"/>
                </a:solidFill>
                <a:latin typeface="Arial" panose="020B0604020202020204" pitchFamily="34" charset="0"/>
                <a:cs typeface="Arial" panose="020B0604020202020204" pitchFamily="34" charset="0"/>
              </a:rPr>
              <a:t>Supporting </a:t>
            </a:r>
            <a:r>
              <a:rPr lang="en-GB" sz="1100" b="1" dirty="0">
                <a:solidFill>
                  <a:srgbClr val="425563"/>
                </a:solidFill>
                <a:latin typeface="Arial" panose="020B0604020202020204" pitchFamily="34" charset="0"/>
                <a:cs typeface="Arial" panose="020B0604020202020204" pitchFamily="34" charset="0"/>
              </a:rPr>
              <a:t>them to Start Well, Live </a:t>
            </a:r>
            <a:r>
              <a:rPr lang="en-GB" sz="1100" b="1" dirty="0" smtClean="0">
                <a:solidFill>
                  <a:srgbClr val="425563"/>
                </a:solidFill>
                <a:latin typeface="Arial" panose="020B0604020202020204" pitchFamily="34" charset="0"/>
                <a:cs typeface="Arial" panose="020B0604020202020204" pitchFamily="34" charset="0"/>
              </a:rPr>
              <a:t>Well and Age Well</a:t>
            </a:r>
            <a:r>
              <a:rPr lang="en-GB" sz="1100" b="1" dirty="0">
                <a:solidFill>
                  <a:srgbClr val="425563"/>
                </a:solidFill>
                <a:latin typeface="Arial" panose="020B0604020202020204" pitchFamily="34" charset="0"/>
                <a:cs typeface="Arial" panose="020B0604020202020204" pitchFamily="34" charset="0"/>
              </a:rPr>
              <a:t>. </a:t>
            </a:r>
            <a:r>
              <a:rPr lang="en-GB" sz="1100" dirty="0" smtClean="0">
                <a:solidFill>
                  <a:srgbClr val="425563"/>
                </a:solidFill>
                <a:latin typeface="Arial" panose="020B0604020202020204" pitchFamily="34" charset="0"/>
                <a:cs typeface="Arial" panose="020B0604020202020204" pitchFamily="34" charset="0"/>
              </a:rPr>
              <a:t>We also want to support the many local people who are employed by health and social care to </a:t>
            </a:r>
            <a:r>
              <a:rPr lang="en-GB" sz="1100" b="1" dirty="0" smtClean="0">
                <a:solidFill>
                  <a:srgbClr val="425563"/>
                </a:solidFill>
                <a:latin typeface="Arial" panose="020B0604020202020204" pitchFamily="34" charset="0"/>
                <a:cs typeface="Arial" panose="020B0604020202020204" pitchFamily="34" charset="0"/>
              </a:rPr>
              <a:t>Work Well. </a:t>
            </a:r>
            <a:endParaRPr lang="en-GB" sz="1100" b="1" dirty="0">
              <a:solidFill>
                <a:srgbClr val="425563"/>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FDFD3C5D-1A19-4C7C-B8F7-454B739F28F1}"/>
              </a:ext>
            </a:extLst>
          </p:cNvPr>
          <p:cNvSpPr/>
          <p:nvPr/>
        </p:nvSpPr>
        <p:spPr>
          <a:xfrm>
            <a:off x="69991" y="1487029"/>
            <a:ext cx="2880000" cy="2124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374959"/>
                </a:solidFill>
                <a:latin typeface="Arial" panose="020B0604020202020204" pitchFamily="34" charset="0"/>
                <a:cs typeface="Arial" panose="020B0604020202020204" pitchFamily="34" charset="0"/>
              </a:rPr>
              <a:t>Our </a:t>
            </a:r>
            <a:r>
              <a:rPr lang="en-GB" sz="1100" dirty="0">
                <a:solidFill>
                  <a:srgbClr val="374959"/>
                </a:solidFill>
                <a:latin typeface="Arial" panose="020B0604020202020204" pitchFamily="34" charset="0"/>
                <a:cs typeface="Arial" panose="020B0604020202020204" pitchFamily="34" charset="0"/>
              </a:rPr>
              <a:t>future </a:t>
            </a:r>
            <a:r>
              <a:rPr lang="en-GB" sz="1100" dirty="0">
                <a:solidFill>
                  <a:srgbClr val="425563"/>
                </a:solidFill>
                <a:latin typeface="Arial" panose="020B0604020202020204" pitchFamily="34" charset="0"/>
                <a:cs typeface="Arial" panose="020B0604020202020204" pitchFamily="34" charset="0"/>
              </a:rPr>
              <a:t>success</a:t>
            </a:r>
            <a:r>
              <a:rPr lang="en-GB" sz="1100" dirty="0">
                <a:solidFill>
                  <a:srgbClr val="374959"/>
                </a:solidFill>
                <a:latin typeface="Arial" panose="020B0604020202020204" pitchFamily="34" charset="0"/>
                <a:cs typeface="Arial" panose="020B0604020202020204" pitchFamily="34" charset="0"/>
              </a:rPr>
              <a:t> depends on the health and wellbeing of </a:t>
            </a:r>
            <a:r>
              <a:rPr lang="en-GB" sz="1100" dirty="0" smtClean="0">
                <a:solidFill>
                  <a:srgbClr val="374959"/>
                </a:solidFill>
                <a:latin typeface="Arial" panose="020B0604020202020204" pitchFamily="34" charset="0"/>
                <a:cs typeface="Arial" panose="020B0604020202020204" pitchFamily="34" charset="0"/>
              </a:rPr>
              <a:t>local people. </a:t>
            </a:r>
            <a:r>
              <a:rPr lang="en-GB" sz="1100" dirty="0">
                <a:solidFill>
                  <a:srgbClr val="374959"/>
                </a:solidFill>
                <a:latin typeface="Arial" panose="020B0604020202020204" pitchFamily="34" charset="0"/>
                <a:cs typeface="Arial" panose="020B0604020202020204" pitchFamily="34" charset="0"/>
              </a:rPr>
              <a:t>We have made </a:t>
            </a:r>
            <a:r>
              <a:rPr lang="en-GB" sz="1100" dirty="0" smtClean="0">
                <a:solidFill>
                  <a:srgbClr val="374959"/>
                </a:solidFill>
                <a:latin typeface="Arial" panose="020B0604020202020204" pitchFamily="34" charset="0"/>
                <a:cs typeface="Arial" panose="020B0604020202020204" pitchFamily="34" charset="0"/>
              </a:rPr>
              <a:t>good </a:t>
            </a:r>
            <a:r>
              <a:rPr lang="en-GB" sz="1100" dirty="0">
                <a:solidFill>
                  <a:srgbClr val="374959"/>
                </a:solidFill>
                <a:latin typeface="Arial" panose="020B0604020202020204" pitchFamily="34" charset="0"/>
                <a:cs typeface="Arial" panose="020B0604020202020204" pitchFamily="34" charset="0"/>
              </a:rPr>
              <a:t>progress </a:t>
            </a:r>
            <a:r>
              <a:rPr lang="en-GB" sz="1100" dirty="0" smtClean="0">
                <a:solidFill>
                  <a:srgbClr val="374959"/>
                </a:solidFill>
                <a:latin typeface="Arial" panose="020B0604020202020204" pitchFamily="34" charset="0"/>
                <a:cs typeface="Arial" panose="020B0604020202020204" pitchFamily="34" charset="0"/>
              </a:rPr>
              <a:t>in </a:t>
            </a:r>
            <a:r>
              <a:rPr lang="en-GB" sz="1100" dirty="0">
                <a:solidFill>
                  <a:srgbClr val="374959"/>
                </a:solidFill>
                <a:latin typeface="Arial" panose="020B0604020202020204" pitchFamily="34" charset="0"/>
                <a:cs typeface="Arial" panose="020B0604020202020204" pitchFamily="34" charset="0"/>
              </a:rPr>
              <a:t>recent years but there </a:t>
            </a:r>
            <a:r>
              <a:rPr lang="en-GB" sz="1100" dirty="0" smtClean="0">
                <a:solidFill>
                  <a:srgbClr val="374959"/>
                </a:solidFill>
                <a:latin typeface="Arial" panose="020B0604020202020204" pitchFamily="34" charset="0"/>
                <a:cs typeface="Arial" panose="020B0604020202020204" pitchFamily="34" charset="0"/>
              </a:rPr>
              <a:t>are still </a:t>
            </a:r>
            <a:r>
              <a:rPr lang="en-GB" sz="1100" dirty="0">
                <a:solidFill>
                  <a:srgbClr val="374959"/>
                </a:solidFill>
                <a:latin typeface="Arial" panose="020B0604020202020204" pitchFamily="34" charset="0"/>
                <a:cs typeface="Arial" panose="020B0604020202020204" pitchFamily="34" charset="0"/>
              </a:rPr>
              <a:t>too many health disparities and inequities within and between North Central London communities that prevent our residents getting the </a:t>
            </a:r>
            <a:r>
              <a:rPr lang="en-GB" sz="1100" b="1" dirty="0">
                <a:solidFill>
                  <a:srgbClr val="374959"/>
                </a:solidFill>
                <a:latin typeface="Arial" panose="020B0604020202020204" pitchFamily="34" charset="0"/>
                <a:cs typeface="Arial" panose="020B0604020202020204" pitchFamily="34" charset="0"/>
              </a:rPr>
              <a:t>same opportunities to start well, live well and age well</a:t>
            </a:r>
            <a:r>
              <a:rPr lang="en-GB" sz="1100" dirty="0">
                <a:solidFill>
                  <a:srgbClr val="374959"/>
                </a:solidFill>
                <a:latin typeface="Arial" panose="020B0604020202020204" pitchFamily="34" charset="0"/>
                <a:cs typeface="Arial" panose="020B0604020202020204" pitchFamily="34" charset="0"/>
              </a:rPr>
              <a:t>. </a:t>
            </a:r>
          </a:p>
        </p:txBody>
      </p:sp>
      <p:sp>
        <p:nvSpPr>
          <p:cNvPr id="49" name="Rectangle 48"/>
          <p:cNvSpPr/>
          <p:nvPr/>
        </p:nvSpPr>
        <p:spPr>
          <a:xfrm>
            <a:off x="215298" y="846595"/>
            <a:ext cx="8665873" cy="563328"/>
          </a:xfrm>
          <a:prstGeom prst="rect">
            <a:avLst/>
          </a:prstGeom>
        </p:spPr>
        <p:txBody>
          <a:bodyPr wrap="square" lIns="67500" tIns="35100" rIns="67500" bIns="35100">
            <a:spAutoFit/>
          </a:bodyPr>
          <a:lstStyle/>
          <a:p>
            <a:r>
              <a:rPr lang="en-GB" sz="1600" b="1" dirty="0">
                <a:solidFill>
                  <a:srgbClr val="425563"/>
                </a:solidFill>
                <a:latin typeface="Arial" panose="020B0604020202020204" pitchFamily="34" charset="0"/>
                <a:cs typeface="Arial" panose="020B0604020202020204" pitchFamily="34" charset="0"/>
              </a:rPr>
              <a:t>We are working to deliver improvements in outcomes for </a:t>
            </a:r>
            <a:r>
              <a:rPr lang="en-GB" sz="1600" b="1" dirty="0" smtClean="0">
                <a:solidFill>
                  <a:srgbClr val="425563"/>
                </a:solidFill>
                <a:latin typeface="Arial" panose="020B0604020202020204" pitchFamily="34" charset="0"/>
                <a:cs typeface="Arial" panose="020B0604020202020204" pitchFamily="34" charset="0"/>
              </a:rPr>
              <a:t>local people – through </a:t>
            </a:r>
            <a:r>
              <a:rPr lang="en-GB" sz="1600" b="1" dirty="0">
                <a:solidFill>
                  <a:srgbClr val="425563"/>
                </a:solidFill>
                <a:latin typeface="Arial" panose="020B0604020202020204" pitchFamily="34" charset="0"/>
                <a:cs typeface="Arial" panose="020B0604020202020204" pitchFamily="34" charset="0"/>
              </a:rPr>
              <a:t>changes in the way we plan and deliver health and care services </a:t>
            </a:r>
          </a:p>
        </p:txBody>
      </p:sp>
      <p:sp>
        <p:nvSpPr>
          <p:cNvPr id="50" name="Rectangle 49">
            <a:extLst>
              <a:ext uri="{FF2B5EF4-FFF2-40B4-BE49-F238E27FC236}">
                <a16:creationId xmlns:a16="http://schemas.microsoft.com/office/drawing/2014/main" id="{FDFD3C5D-1A19-4C7C-B8F7-454B739F28F1}"/>
              </a:ext>
            </a:extLst>
          </p:cNvPr>
          <p:cNvSpPr/>
          <p:nvPr/>
        </p:nvSpPr>
        <p:spPr>
          <a:xfrm>
            <a:off x="3054986" y="1487029"/>
            <a:ext cx="2880000" cy="2124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425563"/>
                </a:solidFill>
                <a:latin typeface="Arial" panose="020B0604020202020204" pitchFamily="34" charset="0"/>
                <a:cs typeface="Arial" panose="020B0604020202020204" pitchFamily="34" charset="0"/>
              </a:rPr>
              <a:t>We </a:t>
            </a:r>
            <a:r>
              <a:rPr lang="en-GB" sz="1100" dirty="0">
                <a:solidFill>
                  <a:srgbClr val="425563"/>
                </a:solidFill>
                <a:latin typeface="Arial" panose="020B0604020202020204" pitchFamily="34" charset="0"/>
                <a:cs typeface="Arial" panose="020B0604020202020204" pitchFamily="34" charset="0"/>
              </a:rPr>
              <a:t>know that, in particular, we have the need and the opportunity to improve children and young people’s health. Focusing on public health and the quality of health and care services for children and young people means we can help </a:t>
            </a:r>
            <a:r>
              <a:rPr lang="en-GB" sz="1100" b="1" dirty="0">
                <a:solidFill>
                  <a:srgbClr val="425563"/>
                </a:solidFill>
                <a:latin typeface="Arial" panose="020B0604020202020204" pitchFamily="34" charset="0"/>
                <a:cs typeface="Arial" panose="020B0604020202020204" pitchFamily="34" charset="0"/>
              </a:rPr>
              <a:t>make a real difference to key determinants of good health such as reducing childhood obesity and increasing immunisation rates.</a:t>
            </a:r>
          </a:p>
        </p:txBody>
      </p:sp>
      <p:sp>
        <p:nvSpPr>
          <p:cNvPr id="51" name="Rectangle 50">
            <a:extLst>
              <a:ext uri="{FF2B5EF4-FFF2-40B4-BE49-F238E27FC236}">
                <a16:creationId xmlns:a16="http://schemas.microsoft.com/office/drawing/2014/main" id="{FDFD3C5D-1A19-4C7C-B8F7-454B739F28F1}"/>
              </a:ext>
            </a:extLst>
          </p:cNvPr>
          <p:cNvSpPr/>
          <p:nvPr/>
        </p:nvSpPr>
        <p:spPr>
          <a:xfrm>
            <a:off x="6039981" y="1479052"/>
            <a:ext cx="2988000" cy="2124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425563"/>
                </a:solidFill>
                <a:latin typeface="Arial" panose="020B0604020202020204" pitchFamily="34" charset="0"/>
                <a:cs typeface="Arial" panose="020B0604020202020204" pitchFamily="34" charset="0"/>
              </a:rPr>
              <a:t>We </a:t>
            </a:r>
            <a:r>
              <a:rPr lang="en-GB" sz="1100" dirty="0">
                <a:solidFill>
                  <a:srgbClr val="425563"/>
                </a:solidFill>
                <a:latin typeface="Arial" panose="020B0604020202020204" pitchFamily="34" charset="0"/>
                <a:cs typeface="Arial" panose="020B0604020202020204" pitchFamily="34" charset="0"/>
              </a:rPr>
              <a:t>know that the economic climate impacts health. Poor health and care, in turn, affects individuals, their quality of life and their </a:t>
            </a:r>
            <a:r>
              <a:rPr lang="en-GB" sz="1100" dirty="0" smtClean="0">
                <a:solidFill>
                  <a:srgbClr val="425563"/>
                </a:solidFill>
                <a:latin typeface="Arial" panose="020B0604020202020204" pitchFamily="34" charset="0"/>
                <a:cs typeface="Arial" panose="020B0604020202020204" pitchFamily="34" charset="0"/>
              </a:rPr>
              <a:t>ability to contribute </a:t>
            </a:r>
            <a:r>
              <a:rPr lang="en-GB" sz="1100" dirty="0">
                <a:solidFill>
                  <a:srgbClr val="425563"/>
                </a:solidFill>
                <a:latin typeface="Arial" panose="020B0604020202020204" pitchFamily="34" charset="0"/>
                <a:cs typeface="Arial" panose="020B0604020202020204" pitchFamily="34" charset="0"/>
              </a:rPr>
              <a:t>to </a:t>
            </a:r>
            <a:r>
              <a:rPr lang="en-GB" sz="1100" dirty="0" smtClean="0">
                <a:solidFill>
                  <a:srgbClr val="425563"/>
                </a:solidFill>
                <a:latin typeface="Arial" panose="020B0604020202020204" pitchFamily="34" charset="0"/>
                <a:cs typeface="Arial" panose="020B0604020202020204" pitchFamily="34" charset="0"/>
              </a:rPr>
              <a:t>the local </a:t>
            </a:r>
            <a:r>
              <a:rPr lang="en-GB" sz="1100" dirty="0">
                <a:solidFill>
                  <a:srgbClr val="425563"/>
                </a:solidFill>
                <a:latin typeface="Arial" panose="020B0604020202020204" pitchFamily="34" charset="0"/>
                <a:cs typeface="Arial" panose="020B0604020202020204" pitchFamily="34" charset="0"/>
              </a:rPr>
              <a:t>economy. </a:t>
            </a:r>
            <a:r>
              <a:rPr lang="en-GB" sz="1100" dirty="0" smtClean="0">
                <a:solidFill>
                  <a:srgbClr val="425563"/>
                </a:solidFill>
                <a:latin typeface="Arial" panose="020B0604020202020204" pitchFamily="34" charset="0"/>
                <a:cs typeface="Arial" panose="020B0604020202020204" pitchFamily="34" charset="0"/>
              </a:rPr>
              <a:t>Health </a:t>
            </a:r>
            <a:r>
              <a:rPr lang="en-GB" sz="1100" dirty="0">
                <a:solidFill>
                  <a:srgbClr val="425563"/>
                </a:solidFill>
                <a:latin typeface="Arial" panose="020B0604020202020204" pitchFamily="34" charset="0"/>
                <a:cs typeface="Arial" panose="020B0604020202020204" pitchFamily="34" charset="0"/>
              </a:rPr>
              <a:t>and care services and the staff and carers that work in them can impact and help break this cycle. This will help reduce urgent or long-term care for problems that could have been </a:t>
            </a:r>
            <a:r>
              <a:rPr lang="en-GB" sz="1100" b="1" dirty="0">
                <a:solidFill>
                  <a:srgbClr val="425563"/>
                </a:solidFill>
                <a:latin typeface="Arial" panose="020B0604020202020204" pitchFamily="34" charset="0"/>
                <a:cs typeface="Arial" panose="020B0604020202020204" pitchFamily="34" charset="0"/>
              </a:rPr>
              <a:t>identified earlier, managed better, or prevented altogether. </a:t>
            </a:r>
            <a:r>
              <a:rPr lang="en-GB" sz="1100" dirty="0">
                <a:solidFill>
                  <a:srgbClr val="425563"/>
                </a:solidFill>
                <a:latin typeface="Arial" panose="020B0604020202020204" pitchFamily="34" charset="0"/>
                <a:cs typeface="Arial" panose="020B0604020202020204" pitchFamily="34" charset="0"/>
              </a:rPr>
              <a:t>This upholds our whole purpose to support </a:t>
            </a:r>
            <a:r>
              <a:rPr lang="en-GB" sz="1100" dirty="0" smtClean="0">
                <a:solidFill>
                  <a:srgbClr val="425563"/>
                </a:solidFill>
                <a:latin typeface="Arial" panose="020B0604020202020204" pitchFamily="34" charset="0"/>
                <a:cs typeface="Arial" panose="020B0604020202020204" pitchFamily="34" charset="0"/>
              </a:rPr>
              <a:t>residents</a:t>
            </a:r>
            <a:r>
              <a:rPr lang="en-GB" sz="1100" dirty="0">
                <a:solidFill>
                  <a:srgbClr val="425563"/>
                </a:solidFill>
                <a:latin typeface="Arial" panose="020B0604020202020204" pitchFamily="34" charset="0"/>
                <a:cs typeface="Arial" panose="020B0604020202020204" pitchFamily="34" charset="0"/>
              </a:rPr>
              <a:t>, </a:t>
            </a:r>
            <a:r>
              <a:rPr lang="en-GB" sz="1100" dirty="0" smtClean="0">
                <a:solidFill>
                  <a:srgbClr val="425563"/>
                </a:solidFill>
                <a:latin typeface="Arial" panose="020B0604020202020204" pitchFamily="34" charset="0"/>
                <a:cs typeface="Arial" panose="020B0604020202020204" pitchFamily="34" charset="0"/>
              </a:rPr>
              <a:t>communities </a:t>
            </a:r>
            <a:r>
              <a:rPr lang="en-GB" sz="1100" dirty="0">
                <a:solidFill>
                  <a:srgbClr val="425563"/>
                </a:solidFill>
                <a:latin typeface="Arial" panose="020B0604020202020204" pitchFamily="34" charset="0"/>
                <a:cs typeface="Arial" panose="020B0604020202020204" pitchFamily="34" charset="0"/>
              </a:rPr>
              <a:t>and </a:t>
            </a:r>
            <a:r>
              <a:rPr lang="en-GB" sz="1100" dirty="0" smtClean="0">
                <a:solidFill>
                  <a:srgbClr val="425563"/>
                </a:solidFill>
                <a:latin typeface="Arial" panose="020B0604020202020204" pitchFamily="34" charset="0"/>
                <a:cs typeface="Arial" panose="020B0604020202020204" pitchFamily="34" charset="0"/>
              </a:rPr>
              <a:t>the economy.</a:t>
            </a:r>
            <a:endParaRPr lang="en-GB" sz="1100" dirty="0">
              <a:solidFill>
                <a:srgbClr val="425563"/>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CE6026A5-F711-4612-9589-AC5CE371E2C9}"/>
              </a:ext>
            </a:extLst>
          </p:cNvPr>
          <p:cNvSpPr/>
          <p:nvPr/>
        </p:nvSpPr>
        <p:spPr>
          <a:xfrm>
            <a:off x="69991" y="4399117"/>
            <a:ext cx="8957990" cy="61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425563"/>
                </a:solidFill>
                <a:latin typeface="Arial" panose="020B0604020202020204" pitchFamily="34" charset="0"/>
                <a:cs typeface="Arial" panose="020B0604020202020204" pitchFamily="34" charset="0"/>
              </a:rPr>
              <a:t>We will be guided </a:t>
            </a:r>
            <a:r>
              <a:rPr lang="en-GB" sz="1100" b="1" dirty="0" smtClean="0">
                <a:solidFill>
                  <a:srgbClr val="425563"/>
                </a:solidFill>
                <a:latin typeface="Arial" panose="020B0604020202020204" pitchFamily="34" charset="0"/>
                <a:cs typeface="Arial" panose="020B0604020202020204" pitchFamily="34" charset="0"/>
              </a:rPr>
              <a:t>by a</a:t>
            </a:r>
            <a:r>
              <a:rPr lang="en-GB" sz="1100" dirty="0" smtClean="0">
                <a:solidFill>
                  <a:srgbClr val="425563"/>
                </a:solidFill>
                <a:latin typeface="Arial" panose="020B0604020202020204" pitchFamily="34" charset="0"/>
                <a:cs typeface="Arial" panose="020B0604020202020204" pitchFamily="34" charset="0"/>
              </a:rPr>
              <a:t> </a:t>
            </a:r>
            <a:r>
              <a:rPr lang="en-GB" sz="1100" dirty="0">
                <a:solidFill>
                  <a:srgbClr val="425563"/>
                </a:solidFill>
                <a:latin typeface="Arial" panose="020B0604020202020204" pitchFamily="34" charset="0"/>
                <a:cs typeface="Arial" panose="020B0604020202020204" pitchFamily="34" charset="0"/>
              </a:rPr>
              <a:t>shared outcomes framework </a:t>
            </a:r>
            <a:r>
              <a:rPr lang="en-GB" sz="1100" b="1" dirty="0">
                <a:solidFill>
                  <a:srgbClr val="425563"/>
                </a:solidFill>
                <a:latin typeface="Arial" panose="020B0604020202020204" pitchFamily="34" charset="0"/>
                <a:cs typeface="Arial" panose="020B0604020202020204" pitchFamily="34" charset="0"/>
              </a:rPr>
              <a:t>setting out the difference we will make for the population in NCL </a:t>
            </a:r>
            <a:r>
              <a:rPr lang="en-GB" sz="1100" dirty="0" smtClean="0">
                <a:solidFill>
                  <a:srgbClr val="425563"/>
                </a:solidFill>
                <a:latin typeface="Arial" panose="020B0604020202020204" pitchFamily="34" charset="0"/>
                <a:cs typeface="Arial" panose="020B0604020202020204" pitchFamily="34" charset="0"/>
              </a:rPr>
              <a:t>and </a:t>
            </a:r>
            <a:r>
              <a:rPr lang="en-GB" sz="1100" dirty="0">
                <a:solidFill>
                  <a:srgbClr val="425563"/>
                </a:solidFill>
                <a:latin typeface="Arial" panose="020B0604020202020204" pitchFamily="34" charset="0"/>
                <a:cs typeface="Arial" panose="020B0604020202020204" pitchFamily="34" charset="0"/>
              </a:rPr>
              <a:t>how we will be monitoring that we are achieving </a:t>
            </a:r>
            <a:r>
              <a:rPr lang="en-GB" sz="1100" dirty="0" smtClean="0">
                <a:solidFill>
                  <a:srgbClr val="425563"/>
                </a:solidFill>
                <a:latin typeface="Arial" panose="020B0604020202020204" pitchFamily="34" charset="0"/>
                <a:cs typeface="Arial" panose="020B0604020202020204" pitchFamily="34" charset="0"/>
              </a:rPr>
              <a:t>our strategic aims.</a:t>
            </a:r>
            <a:endParaRPr lang="en-GB" sz="1100" b="1" dirty="0">
              <a:solidFill>
                <a:srgbClr val="425563"/>
              </a:solidFill>
              <a:latin typeface="Arial" panose="020B0604020202020204" pitchFamily="34" charset="0"/>
              <a:cs typeface="Arial" panose="020B0604020202020204" pitchFamily="34" charset="0"/>
            </a:endParaRPr>
          </a:p>
        </p:txBody>
      </p:sp>
      <p:sp>
        <p:nvSpPr>
          <p:cNvPr id="59"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Our vision for an integrated care system in NCL</a:t>
            </a:r>
            <a:endParaRPr lang="en-GB" sz="2800" b="1" dirty="0">
              <a:solidFill>
                <a:srgbClr val="A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35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DFD3C5D-1A19-4C7C-B8F7-454B739F28F1}"/>
              </a:ext>
            </a:extLst>
          </p:cNvPr>
          <p:cNvSpPr/>
          <p:nvPr/>
        </p:nvSpPr>
        <p:spPr>
          <a:xfrm>
            <a:off x="7264685" y="1420659"/>
            <a:ext cx="1620000" cy="648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425563"/>
                </a:solidFill>
                <a:latin typeface="Arial" panose="020B0604020202020204" pitchFamily="34" charset="0"/>
                <a:cs typeface="Arial" panose="020B0604020202020204" pitchFamily="34" charset="0"/>
              </a:rPr>
              <a:t>Providers working </a:t>
            </a:r>
            <a:r>
              <a:rPr lang="en-GB" sz="1100" b="1" dirty="0" smtClean="0">
                <a:solidFill>
                  <a:srgbClr val="425563"/>
                </a:solidFill>
                <a:latin typeface="Arial" panose="020B0604020202020204" pitchFamily="34" charset="0"/>
                <a:cs typeface="Arial" panose="020B0604020202020204" pitchFamily="34" charset="0"/>
              </a:rPr>
              <a:t>collaboratively</a:t>
            </a:r>
            <a:endParaRPr lang="en-GB" sz="1100" b="1" dirty="0">
              <a:solidFill>
                <a:srgbClr val="425563"/>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24EDD0C1-5082-4708-ADEF-8276E8FFC675}"/>
              </a:ext>
            </a:extLst>
          </p:cNvPr>
          <p:cNvSpPr/>
          <p:nvPr/>
        </p:nvSpPr>
        <p:spPr>
          <a:xfrm>
            <a:off x="2008132" y="1425194"/>
            <a:ext cx="1620000" cy="648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425563"/>
                </a:solidFill>
                <a:latin typeface="Arial" panose="020B0604020202020204" pitchFamily="34" charset="0"/>
                <a:cs typeface="Arial" panose="020B0604020202020204" pitchFamily="34" charset="0"/>
              </a:rPr>
              <a:t>Strategic Commissioning </a:t>
            </a:r>
          </a:p>
          <a:p>
            <a:pPr algn="ctr"/>
            <a:r>
              <a:rPr lang="en-GB" sz="1100" b="1" dirty="0" smtClean="0">
                <a:solidFill>
                  <a:srgbClr val="425563"/>
                </a:solidFill>
                <a:latin typeface="Arial" panose="020B0604020202020204" pitchFamily="34" charset="0"/>
                <a:cs typeface="Arial" panose="020B0604020202020204" pitchFamily="34" charset="0"/>
              </a:rPr>
              <a:t>(NCL CCG)</a:t>
            </a:r>
            <a:endParaRPr lang="en-GB" sz="1100" b="1" dirty="0">
              <a:solidFill>
                <a:srgbClr val="425563"/>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5CF9AE6-FFF6-4276-BC8A-68A0432C3308}"/>
              </a:ext>
            </a:extLst>
          </p:cNvPr>
          <p:cNvSpPr/>
          <p:nvPr/>
        </p:nvSpPr>
        <p:spPr>
          <a:xfrm>
            <a:off x="3758363" y="1424444"/>
            <a:ext cx="1620000" cy="648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425563"/>
                </a:solidFill>
                <a:latin typeface="Arial" panose="020B0604020202020204" pitchFamily="34" charset="0"/>
                <a:cs typeface="Arial" panose="020B0604020202020204" pitchFamily="34" charset="0"/>
              </a:rPr>
              <a:t> Integrated Care </a:t>
            </a:r>
            <a:r>
              <a:rPr lang="en-GB" sz="1100" b="1" dirty="0" smtClean="0">
                <a:solidFill>
                  <a:srgbClr val="425563"/>
                </a:solidFill>
                <a:latin typeface="Arial" panose="020B0604020202020204" pitchFamily="34" charset="0"/>
                <a:cs typeface="Arial" panose="020B0604020202020204" pitchFamily="34" charset="0"/>
              </a:rPr>
              <a:t>Partnerships</a:t>
            </a:r>
            <a:endParaRPr lang="en-GB" sz="1100" b="1" dirty="0">
              <a:solidFill>
                <a:srgbClr val="425563"/>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5A6417AC-2115-4D40-9897-9602AC7038F1}"/>
              </a:ext>
            </a:extLst>
          </p:cNvPr>
          <p:cNvSpPr/>
          <p:nvPr/>
        </p:nvSpPr>
        <p:spPr>
          <a:xfrm>
            <a:off x="7264685" y="2239413"/>
            <a:ext cx="1620000" cy="2412000"/>
          </a:xfrm>
          <a:prstGeom prst="rect">
            <a:avLst/>
          </a:prstGeom>
          <a:solidFill>
            <a:schemeClr val="bg1"/>
          </a:solid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rgbClr val="425563"/>
                </a:solidFill>
                <a:latin typeface="Arial" panose="020B0604020202020204" pitchFamily="34" charset="0"/>
                <a:cs typeface="Arial" panose="020B0604020202020204" pitchFamily="34" charset="0"/>
              </a:rPr>
              <a:t>Aims:</a:t>
            </a:r>
          </a:p>
          <a:p>
            <a:r>
              <a:rPr lang="en-GB" sz="1100" dirty="0">
                <a:solidFill>
                  <a:srgbClr val="425563"/>
                </a:solidFill>
                <a:latin typeface="Arial" panose="020B0604020202020204" pitchFamily="34" charset="0"/>
                <a:cs typeface="Arial" panose="020B0604020202020204" pitchFamily="34" charset="0"/>
              </a:rPr>
              <a:t>Health and </a:t>
            </a:r>
            <a:r>
              <a:rPr lang="en-GB" sz="1100" dirty="0" smtClean="0">
                <a:solidFill>
                  <a:srgbClr val="425563"/>
                </a:solidFill>
                <a:latin typeface="Arial" panose="020B0604020202020204" pitchFamily="34" charset="0"/>
                <a:cs typeface="Arial" panose="020B0604020202020204" pitchFamily="34" charset="0"/>
              </a:rPr>
              <a:t>care </a:t>
            </a:r>
            <a:r>
              <a:rPr lang="en-GB" sz="1100" dirty="0">
                <a:solidFill>
                  <a:srgbClr val="425563"/>
                </a:solidFill>
                <a:latin typeface="Arial" panose="020B0604020202020204" pitchFamily="34" charset="0"/>
                <a:cs typeface="Arial" panose="020B0604020202020204" pitchFamily="34" charset="0"/>
              </a:rPr>
              <a:t>p</a:t>
            </a:r>
            <a:r>
              <a:rPr lang="en-GB" sz="1100" dirty="0" smtClean="0">
                <a:solidFill>
                  <a:srgbClr val="425563"/>
                </a:solidFill>
                <a:latin typeface="Arial" panose="020B0604020202020204" pitchFamily="34" charset="0"/>
                <a:cs typeface="Arial" panose="020B0604020202020204" pitchFamily="34" charset="0"/>
              </a:rPr>
              <a:t>roviders</a:t>
            </a:r>
            <a:r>
              <a:rPr lang="en-GB" sz="1100" dirty="0">
                <a:solidFill>
                  <a:srgbClr val="425563"/>
                </a:solidFill>
                <a:latin typeface="Arial" panose="020B0604020202020204" pitchFamily="34" charset="0"/>
                <a:cs typeface="Arial" panose="020B0604020202020204" pitchFamily="34" charset="0"/>
              </a:rPr>
              <a:t>, organising  themselves through provider alliances to ensure that </a:t>
            </a:r>
            <a:r>
              <a:rPr lang="en-GB" sz="1100" b="1" dirty="0" smtClean="0">
                <a:solidFill>
                  <a:srgbClr val="425563"/>
                </a:solidFill>
                <a:latin typeface="Arial" panose="020B0604020202020204" pitchFamily="34" charset="0"/>
                <a:cs typeface="Arial" panose="020B0604020202020204" pitchFamily="34" charset="0"/>
              </a:rPr>
              <a:t>high quality services </a:t>
            </a:r>
            <a:r>
              <a:rPr lang="en-GB" sz="1100" b="1" dirty="0">
                <a:solidFill>
                  <a:srgbClr val="425563"/>
                </a:solidFill>
                <a:latin typeface="Arial" panose="020B0604020202020204" pitchFamily="34" charset="0"/>
                <a:cs typeface="Arial" panose="020B0604020202020204" pitchFamily="34" charset="0"/>
              </a:rPr>
              <a:t>are being provided </a:t>
            </a:r>
            <a:r>
              <a:rPr lang="en-GB" sz="1100" b="1" dirty="0" smtClean="0">
                <a:solidFill>
                  <a:srgbClr val="425563"/>
                </a:solidFill>
                <a:latin typeface="Arial" panose="020B0604020202020204" pitchFamily="34" charset="0"/>
                <a:cs typeface="Arial" panose="020B0604020202020204" pitchFamily="34" charset="0"/>
              </a:rPr>
              <a:t>for all. </a:t>
            </a:r>
            <a:endParaRPr lang="en-GB" sz="1100" b="1" dirty="0">
              <a:solidFill>
                <a:srgbClr val="425563"/>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78AD245A-EAAF-462D-9695-16CB3BED66A5}"/>
              </a:ext>
            </a:extLst>
          </p:cNvPr>
          <p:cNvSpPr/>
          <p:nvPr/>
        </p:nvSpPr>
        <p:spPr>
          <a:xfrm>
            <a:off x="2008132" y="2268104"/>
            <a:ext cx="1620000" cy="2412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rgbClr val="425563"/>
                </a:solidFill>
                <a:latin typeface="Arial" panose="020B0604020202020204" pitchFamily="34" charset="0"/>
                <a:cs typeface="Arial" panose="020B0604020202020204" pitchFamily="34" charset="0"/>
              </a:rPr>
              <a:t>Aims: </a:t>
            </a:r>
          </a:p>
          <a:p>
            <a:r>
              <a:rPr lang="en-GB" sz="1100" dirty="0">
                <a:solidFill>
                  <a:srgbClr val="425563"/>
                </a:solidFill>
                <a:latin typeface="Arial" panose="020B0604020202020204" pitchFamily="34" charset="0"/>
                <a:cs typeface="Arial" panose="020B0604020202020204" pitchFamily="34" charset="0"/>
              </a:rPr>
              <a:t>Assessment of </a:t>
            </a:r>
            <a:r>
              <a:rPr lang="en-GB" sz="1100" b="1" dirty="0">
                <a:solidFill>
                  <a:srgbClr val="425563"/>
                </a:solidFill>
                <a:latin typeface="Arial" panose="020B0604020202020204" pitchFamily="34" charset="0"/>
                <a:cs typeface="Arial" panose="020B0604020202020204" pitchFamily="34" charset="0"/>
              </a:rPr>
              <a:t>population needs and setting plans to prioritise resources to </a:t>
            </a:r>
            <a:r>
              <a:rPr lang="en-GB" sz="1100" b="1" dirty="0" smtClean="0">
                <a:solidFill>
                  <a:srgbClr val="425563"/>
                </a:solidFill>
                <a:latin typeface="Arial" panose="020B0604020202020204" pitchFamily="34" charset="0"/>
                <a:cs typeface="Arial" panose="020B0604020202020204" pitchFamily="34" charset="0"/>
              </a:rPr>
              <a:t>address these </a:t>
            </a:r>
            <a:r>
              <a:rPr lang="en-GB" sz="1100" b="1" dirty="0">
                <a:solidFill>
                  <a:srgbClr val="425563"/>
                </a:solidFill>
                <a:latin typeface="Arial" panose="020B0604020202020204" pitchFamily="34" charset="0"/>
                <a:cs typeface="Arial" panose="020B0604020202020204" pitchFamily="34" charset="0"/>
              </a:rPr>
              <a:t>needs </a:t>
            </a:r>
            <a:r>
              <a:rPr lang="en-GB" sz="1100" dirty="0">
                <a:solidFill>
                  <a:srgbClr val="425563"/>
                </a:solidFill>
                <a:latin typeface="Arial" panose="020B0604020202020204" pitchFamily="34" charset="0"/>
                <a:cs typeface="Arial" panose="020B0604020202020204" pitchFamily="34" charset="0"/>
              </a:rPr>
              <a:t>in line with our priorities for </a:t>
            </a:r>
            <a:r>
              <a:rPr lang="en-GB" sz="1100" dirty="0" smtClean="0">
                <a:solidFill>
                  <a:srgbClr val="425563"/>
                </a:solidFill>
                <a:latin typeface="Arial" panose="020B0604020202020204" pitchFamily="34" charset="0"/>
                <a:cs typeface="Arial" panose="020B0604020202020204" pitchFamily="34" charset="0"/>
              </a:rPr>
              <a:t>local people.</a:t>
            </a:r>
            <a:endParaRPr lang="en-GB" sz="1100" b="1" dirty="0">
              <a:solidFill>
                <a:srgbClr val="425563"/>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6D07EA45-F540-4042-86BC-0AA5670A1EA9}"/>
              </a:ext>
            </a:extLst>
          </p:cNvPr>
          <p:cNvSpPr/>
          <p:nvPr/>
        </p:nvSpPr>
        <p:spPr>
          <a:xfrm>
            <a:off x="3758363" y="2264499"/>
            <a:ext cx="1620000" cy="2412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rgbClr val="425563"/>
                </a:solidFill>
                <a:latin typeface="Arial" panose="020B0604020202020204" pitchFamily="34" charset="0"/>
                <a:cs typeface="Arial" panose="020B0604020202020204" pitchFamily="34" charset="0"/>
              </a:rPr>
              <a:t>Aims: </a:t>
            </a:r>
          </a:p>
          <a:p>
            <a:r>
              <a:rPr lang="en-GB" sz="1100" dirty="0">
                <a:solidFill>
                  <a:srgbClr val="425563"/>
                </a:solidFill>
                <a:latin typeface="Arial" panose="020B0604020202020204" pitchFamily="34" charset="0"/>
                <a:cs typeface="Arial" panose="020B0604020202020204" pitchFamily="34" charset="0"/>
              </a:rPr>
              <a:t>Local </a:t>
            </a:r>
            <a:r>
              <a:rPr lang="en-GB" sz="1100" b="1" dirty="0" smtClean="0">
                <a:solidFill>
                  <a:srgbClr val="425563"/>
                </a:solidFill>
                <a:latin typeface="Arial" panose="020B0604020202020204" pitchFamily="34" charset="0"/>
                <a:cs typeface="Arial" panose="020B0604020202020204" pitchFamily="34" charset="0"/>
              </a:rPr>
              <a:t>borough-based Partnerships</a:t>
            </a:r>
            <a:r>
              <a:rPr lang="en-GB" sz="1100" b="1" dirty="0">
                <a:solidFill>
                  <a:srgbClr val="425563"/>
                </a:solidFill>
                <a:latin typeface="Arial" panose="020B0604020202020204" pitchFamily="34" charset="0"/>
                <a:cs typeface="Arial" panose="020B0604020202020204" pitchFamily="34" charset="0"/>
              </a:rPr>
              <a:t> that bring together local authorities, health and care services </a:t>
            </a:r>
            <a:r>
              <a:rPr lang="en-GB" sz="1100" dirty="0">
                <a:solidFill>
                  <a:srgbClr val="425563"/>
                </a:solidFill>
                <a:latin typeface="Arial" panose="020B0604020202020204" pitchFamily="34" charset="0"/>
                <a:cs typeface="Arial" panose="020B0604020202020204" pitchFamily="34" charset="0"/>
              </a:rPr>
              <a:t>including primary care, local community </a:t>
            </a:r>
            <a:r>
              <a:rPr lang="en-GB" sz="1100" dirty="0" smtClean="0">
                <a:solidFill>
                  <a:srgbClr val="425563"/>
                </a:solidFill>
                <a:latin typeface="Arial" panose="020B0604020202020204" pitchFamily="34" charset="0"/>
                <a:cs typeface="Arial" panose="020B0604020202020204" pitchFamily="34" charset="0"/>
              </a:rPr>
              <a:t>care, and the voluntary sector</a:t>
            </a:r>
            <a:r>
              <a:rPr lang="en-GB" sz="1100" dirty="0">
                <a:solidFill>
                  <a:srgbClr val="425563"/>
                </a:solidFill>
                <a:latin typeface="Arial" panose="020B0604020202020204" pitchFamily="34" charset="0"/>
                <a:cs typeface="Arial" panose="020B0604020202020204" pitchFamily="34" charset="0"/>
              </a:rPr>
              <a:t> to deliver </a:t>
            </a:r>
            <a:r>
              <a:rPr lang="en-GB" sz="1100" dirty="0" smtClean="0">
                <a:solidFill>
                  <a:srgbClr val="425563"/>
                </a:solidFill>
                <a:latin typeface="Arial" panose="020B0604020202020204" pitchFamily="34" charset="0"/>
                <a:cs typeface="Arial" panose="020B0604020202020204" pitchFamily="34" charset="0"/>
              </a:rPr>
              <a:t>person-centred</a:t>
            </a:r>
            <a:r>
              <a:rPr lang="en-GB" sz="1100" dirty="0">
                <a:solidFill>
                  <a:srgbClr val="425563"/>
                </a:solidFill>
                <a:latin typeface="Arial" panose="020B0604020202020204" pitchFamily="34" charset="0"/>
                <a:cs typeface="Arial" panose="020B0604020202020204" pitchFamily="34" charset="0"/>
              </a:rPr>
              <a:t>, community focused </a:t>
            </a:r>
            <a:r>
              <a:rPr lang="en-GB" sz="1100" dirty="0" smtClean="0">
                <a:solidFill>
                  <a:srgbClr val="425563"/>
                </a:solidFill>
                <a:latin typeface="Arial" panose="020B0604020202020204" pitchFamily="34" charset="0"/>
                <a:cs typeface="Arial" panose="020B0604020202020204" pitchFamily="34" charset="0"/>
              </a:rPr>
              <a:t>care.</a:t>
            </a:r>
            <a:endParaRPr lang="en-GB" sz="1100" b="1" dirty="0">
              <a:solidFill>
                <a:srgbClr val="425563"/>
              </a:solidFill>
              <a:latin typeface="Arial" panose="020B0604020202020204" pitchFamily="34" charset="0"/>
              <a:cs typeface="Arial" panose="020B0604020202020204" pitchFamily="34" charset="0"/>
            </a:endParaRPr>
          </a:p>
        </p:txBody>
      </p:sp>
      <p:sp>
        <p:nvSpPr>
          <p:cNvPr id="52" name="Rectangle 51"/>
          <p:cNvSpPr/>
          <p:nvPr/>
        </p:nvSpPr>
        <p:spPr>
          <a:xfrm>
            <a:off x="250739" y="784870"/>
            <a:ext cx="8665874" cy="584775"/>
          </a:xfrm>
          <a:prstGeom prst="rect">
            <a:avLst/>
          </a:prstGeom>
        </p:spPr>
        <p:txBody>
          <a:bodyPr wrap="square">
            <a:spAutoFit/>
          </a:bodyPr>
          <a:lstStyle/>
          <a:p>
            <a:r>
              <a:rPr lang="en-GB" sz="1600" dirty="0">
                <a:solidFill>
                  <a:srgbClr val="425563"/>
                </a:solidFill>
                <a:latin typeface="Arial" panose="020B0604020202020204" pitchFamily="34" charset="0"/>
                <a:cs typeface="Arial" panose="020B0604020202020204" pitchFamily="34" charset="0"/>
              </a:rPr>
              <a:t>To deliver on these outcomes, North London Partners is organising itself within our </a:t>
            </a:r>
            <a:r>
              <a:rPr lang="en-GB" sz="1600" dirty="0" smtClean="0">
                <a:solidFill>
                  <a:srgbClr val="425563"/>
                </a:solidFill>
                <a:latin typeface="Arial" panose="020B0604020202020204" pitchFamily="34" charset="0"/>
                <a:cs typeface="Arial" panose="020B0604020202020204" pitchFamily="34" charset="0"/>
              </a:rPr>
              <a:t>health </a:t>
            </a:r>
            <a:r>
              <a:rPr lang="en-GB" sz="1600" dirty="0">
                <a:solidFill>
                  <a:srgbClr val="425563"/>
                </a:solidFill>
                <a:latin typeface="Arial" panose="020B0604020202020204" pitchFamily="34" charset="0"/>
                <a:cs typeface="Arial" panose="020B0604020202020204" pitchFamily="34" charset="0"/>
              </a:rPr>
              <a:t>and </a:t>
            </a:r>
            <a:r>
              <a:rPr lang="en-GB" sz="1600" dirty="0" smtClean="0">
                <a:solidFill>
                  <a:srgbClr val="425563"/>
                </a:solidFill>
                <a:latin typeface="Arial" panose="020B0604020202020204" pitchFamily="34" charset="0"/>
                <a:cs typeface="Arial" panose="020B0604020202020204" pitchFamily="34" charset="0"/>
              </a:rPr>
              <a:t>care system </a:t>
            </a:r>
            <a:r>
              <a:rPr lang="en-GB" sz="1600" dirty="0">
                <a:solidFill>
                  <a:srgbClr val="425563"/>
                </a:solidFill>
                <a:latin typeface="Arial" panose="020B0604020202020204" pitchFamily="34" charset="0"/>
                <a:cs typeface="Arial" panose="020B0604020202020204" pitchFamily="34" charset="0"/>
              </a:rPr>
              <a:t>across </a:t>
            </a:r>
            <a:r>
              <a:rPr lang="en-GB" sz="1600" dirty="0" smtClean="0">
                <a:solidFill>
                  <a:srgbClr val="425563"/>
                </a:solidFill>
                <a:latin typeface="Arial" panose="020B0604020202020204" pitchFamily="34" charset="0"/>
                <a:cs typeface="Arial" panose="020B0604020202020204" pitchFamily="34" charset="0"/>
              </a:rPr>
              <a:t>five </a:t>
            </a:r>
            <a:r>
              <a:rPr lang="en-GB" sz="1600" dirty="0">
                <a:solidFill>
                  <a:srgbClr val="425563"/>
                </a:solidFill>
                <a:latin typeface="Arial" panose="020B0604020202020204" pitchFamily="34" charset="0"/>
                <a:cs typeface="Arial" panose="020B0604020202020204" pitchFamily="34" charset="0"/>
              </a:rPr>
              <a:t>key components:</a:t>
            </a:r>
          </a:p>
        </p:txBody>
      </p:sp>
      <p:sp>
        <p:nvSpPr>
          <p:cNvPr id="53" name="Rectangle 52">
            <a:extLst>
              <a:ext uri="{FF2B5EF4-FFF2-40B4-BE49-F238E27FC236}">
                <a16:creationId xmlns:a16="http://schemas.microsoft.com/office/drawing/2014/main" id="{F5CF9AE6-FFF6-4276-BC8A-68A0432C3308}"/>
              </a:ext>
            </a:extLst>
          </p:cNvPr>
          <p:cNvSpPr/>
          <p:nvPr/>
        </p:nvSpPr>
        <p:spPr>
          <a:xfrm>
            <a:off x="257902" y="1425194"/>
            <a:ext cx="1620000" cy="648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rgbClr val="425563"/>
                </a:solidFill>
                <a:latin typeface="Arial" panose="020B0604020202020204" pitchFamily="34" charset="0"/>
                <a:cs typeface="Arial" panose="020B0604020202020204" pitchFamily="34" charset="0"/>
              </a:rPr>
              <a:t>Transformation and change </a:t>
            </a:r>
            <a:r>
              <a:rPr lang="en-GB" sz="1100" b="1" dirty="0">
                <a:solidFill>
                  <a:srgbClr val="425563"/>
                </a:solidFill>
                <a:latin typeface="Arial" panose="020B0604020202020204" pitchFamily="34" charset="0"/>
                <a:cs typeface="Arial" panose="020B0604020202020204" pitchFamily="34" charset="0"/>
              </a:rPr>
              <a:t>through ICS </a:t>
            </a:r>
            <a:r>
              <a:rPr lang="en-GB" sz="1100" b="1" dirty="0" smtClean="0">
                <a:solidFill>
                  <a:srgbClr val="425563"/>
                </a:solidFill>
                <a:latin typeface="Arial" panose="020B0604020202020204" pitchFamily="34" charset="0"/>
                <a:cs typeface="Arial" panose="020B0604020202020204" pitchFamily="34" charset="0"/>
              </a:rPr>
              <a:t>leadership</a:t>
            </a:r>
            <a:endParaRPr lang="en-GB" sz="1100" b="1" dirty="0">
              <a:solidFill>
                <a:srgbClr val="425563"/>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6D07EA45-F540-4042-86BC-0AA5670A1EA9}"/>
              </a:ext>
            </a:extLst>
          </p:cNvPr>
          <p:cNvSpPr/>
          <p:nvPr/>
        </p:nvSpPr>
        <p:spPr>
          <a:xfrm>
            <a:off x="262313" y="2268104"/>
            <a:ext cx="1620000" cy="2412000"/>
          </a:xfrm>
          <a:prstGeom prst="rect">
            <a:avLst/>
          </a:prstGeom>
          <a:solidFill>
            <a:schemeClr val="bg1"/>
          </a:solid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rgbClr val="425563"/>
                </a:solidFill>
                <a:latin typeface="Arial" panose="020B0604020202020204" pitchFamily="34" charset="0"/>
                <a:cs typeface="Arial" panose="020B0604020202020204" pitchFamily="34" charset="0"/>
              </a:rPr>
              <a:t>Aims: </a:t>
            </a:r>
          </a:p>
          <a:p>
            <a:r>
              <a:rPr lang="en-GB" sz="1100" b="1" dirty="0" smtClean="0">
                <a:solidFill>
                  <a:srgbClr val="425563"/>
                </a:solidFill>
                <a:latin typeface="Arial" panose="020B0604020202020204" pitchFamily="34" charset="0"/>
                <a:cs typeface="Arial" panose="020B0604020202020204" pitchFamily="34" charset="0"/>
              </a:rPr>
              <a:t>Leadership across </a:t>
            </a:r>
            <a:r>
              <a:rPr lang="en-GB" sz="1100" b="1" dirty="0">
                <a:solidFill>
                  <a:srgbClr val="425563"/>
                </a:solidFill>
                <a:latin typeface="Arial" panose="020B0604020202020204" pitchFamily="34" charset="0"/>
                <a:cs typeface="Arial" panose="020B0604020202020204" pitchFamily="34" charset="0"/>
              </a:rPr>
              <a:t>NCL to transform ways of working across organisations </a:t>
            </a:r>
            <a:r>
              <a:rPr lang="en-GB" sz="1100" dirty="0">
                <a:solidFill>
                  <a:srgbClr val="425563"/>
                </a:solidFill>
                <a:latin typeface="Arial" panose="020B0604020202020204" pitchFamily="34" charset="0"/>
                <a:cs typeface="Arial" panose="020B0604020202020204" pitchFamily="34" charset="0"/>
              </a:rPr>
              <a:t>to improve the health and wellbeing of residents </a:t>
            </a:r>
            <a:r>
              <a:rPr lang="en-GB" sz="1100" dirty="0" smtClean="0">
                <a:solidFill>
                  <a:srgbClr val="425563"/>
                </a:solidFill>
                <a:latin typeface="Arial" panose="020B0604020202020204" pitchFamily="34" charset="0"/>
                <a:cs typeface="Arial" panose="020B0604020202020204" pitchFamily="34" charset="0"/>
              </a:rPr>
              <a:t>in </a:t>
            </a:r>
            <a:r>
              <a:rPr lang="en-GB" sz="1100" dirty="0">
                <a:solidFill>
                  <a:srgbClr val="425563"/>
                </a:solidFill>
                <a:latin typeface="Arial" panose="020B0604020202020204" pitchFamily="34" charset="0"/>
                <a:cs typeface="Arial" panose="020B0604020202020204" pitchFamily="34" charset="0"/>
              </a:rPr>
              <a:t>North Central London. This will be </a:t>
            </a:r>
            <a:r>
              <a:rPr lang="en-GB" sz="1100" dirty="0" smtClean="0">
                <a:solidFill>
                  <a:srgbClr val="425563"/>
                </a:solidFill>
                <a:latin typeface="Arial" panose="020B0604020202020204" pitchFamily="34" charset="0"/>
                <a:cs typeface="Arial" panose="020B0604020202020204" pitchFamily="34" charset="0"/>
              </a:rPr>
              <a:t>through </a:t>
            </a:r>
            <a:r>
              <a:rPr lang="en-GB" sz="1100" dirty="0">
                <a:solidFill>
                  <a:srgbClr val="425563"/>
                </a:solidFill>
                <a:latin typeface="Arial" panose="020B0604020202020204" pitchFamily="34" charset="0"/>
                <a:cs typeface="Arial" panose="020B0604020202020204" pitchFamily="34" charset="0"/>
              </a:rPr>
              <a:t>networks, </a:t>
            </a:r>
            <a:r>
              <a:rPr lang="en-GB" sz="1100" dirty="0" smtClean="0">
                <a:solidFill>
                  <a:srgbClr val="425563"/>
                </a:solidFill>
                <a:latin typeface="Arial" panose="020B0604020202020204" pitchFamily="34" charset="0"/>
                <a:cs typeface="Arial" panose="020B0604020202020204" pitchFamily="34" charset="0"/>
              </a:rPr>
              <a:t>programmes, </a:t>
            </a:r>
            <a:r>
              <a:rPr lang="en-GB" sz="1100" dirty="0">
                <a:solidFill>
                  <a:srgbClr val="425563"/>
                </a:solidFill>
                <a:latin typeface="Arial" panose="020B0604020202020204" pitchFamily="34" charset="0"/>
                <a:cs typeface="Arial" panose="020B0604020202020204" pitchFamily="34" charset="0"/>
              </a:rPr>
              <a:t>or work and organisational development. </a:t>
            </a:r>
          </a:p>
        </p:txBody>
      </p:sp>
      <p:sp>
        <p:nvSpPr>
          <p:cNvPr id="55" name="Rectangle 54">
            <a:extLst>
              <a:ext uri="{FF2B5EF4-FFF2-40B4-BE49-F238E27FC236}">
                <a16:creationId xmlns:a16="http://schemas.microsoft.com/office/drawing/2014/main" id="{F5CF9AE6-FFF6-4276-BC8A-68A0432C3308}"/>
              </a:ext>
            </a:extLst>
          </p:cNvPr>
          <p:cNvSpPr/>
          <p:nvPr/>
        </p:nvSpPr>
        <p:spPr>
          <a:xfrm>
            <a:off x="5508593" y="1420659"/>
            <a:ext cx="1620000" cy="648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rgbClr val="425563"/>
                </a:solidFill>
                <a:latin typeface="Arial" panose="020B0604020202020204" pitchFamily="34" charset="0"/>
                <a:cs typeface="Arial" panose="020B0604020202020204" pitchFamily="34" charset="0"/>
              </a:rPr>
              <a:t>Primary Care Networks </a:t>
            </a:r>
          </a:p>
        </p:txBody>
      </p:sp>
      <p:sp>
        <p:nvSpPr>
          <p:cNvPr id="56" name="Rectangle 55">
            <a:extLst>
              <a:ext uri="{FF2B5EF4-FFF2-40B4-BE49-F238E27FC236}">
                <a16:creationId xmlns:a16="http://schemas.microsoft.com/office/drawing/2014/main" id="{6D07EA45-F540-4042-86BC-0AA5670A1EA9}"/>
              </a:ext>
            </a:extLst>
          </p:cNvPr>
          <p:cNvSpPr/>
          <p:nvPr/>
        </p:nvSpPr>
        <p:spPr>
          <a:xfrm>
            <a:off x="5508593" y="2254853"/>
            <a:ext cx="1620000" cy="2412000"/>
          </a:xfrm>
          <a:prstGeom prst="rect">
            <a:avLst/>
          </a:prstGeom>
          <a:noFill/>
          <a:ln>
            <a:solidFill>
              <a:srgbClr val="0A53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dirty="0">
                <a:solidFill>
                  <a:srgbClr val="425563"/>
                </a:solidFill>
                <a:latin typeface="Arial" panose="020B0604020202020204" pitchFamily="34" charset="0"/>
                <a:cs typeface="Arial" panose="020B0604020202020204" pitchFamily="34" charset="0"/>
              </a:rPr>
              <a:t>Aims: </a:t>
            </a:r>
          </a:p>
          <a:p>
            <a:r>
              <a:rPr lang="en-GB" sz="1100" dirty="0">
                <a:solidFill>
                  <a:srgbClr val="425563"/>
                </a:solidFill>
                <a:latin typeface="Arial" panose="020B0604020202020204" pitchFamily="34" charset="0"/>
                <a:cs typeface="Arial" panose="020B0604020202020204" pitchFamily="34" charset="0"/>
              </a:rPr>
              <a:t>Primary care working in new ways to enable </a:t>
            </a:r>
            <a:r>
              <a:rPr lang="en-GB" sz="1100" b="1" dirty="0">
                <a:solidFill>
                  <a:srgbClr val="425563"/>
                </a:solidFill>
                <a:latin typeface="Arial" panose="020B0604020202020204" pitchFamily="34" charset="0"/>
                <a:cs typeface="Arial" panose="020B0604020202020204" pitchFamily="34" charset="0"/>
              </a:rPr>
              <a:t>greater provision of proactive, personalised, coordinated and more integrated health and care </a:t>
            </a:r>
            <a:r>
              <a:rPr lang="en-GB" sz="1100" dirty="0">
                <a:solidFill>
                  <a:srgbClr val="425563"/>
                </a:solidFill>
                <a:latin typeface="Arial" panose="020B0604020202020204" pitchFamily="34" charset="0"/>
                <a:cs typeface="Arial" panose="020B0604020202020204" pitchFamily="34" charset="0"/>
              </a:rPr>
              <a:t>for our </a:t>
            </a:r>
            <a:r>
              <a:rPr lang="en-GB" sz="1100" dirty="0" smtClean="0">
                <a:solidFill>
                  <a:srgbClr val="425563"/>
                </a:solidFill>
                <a:latin typeface="Arial" panose="020B0604020202020204" pitchFamily="34" charset="0"/>
                <a:cs typeface="Arial" panose="020B0604020202020204" pitchFamily="34" charset="0"/>
              </a:rPr>
              <a:t>communities.</a:t>
            </a:r>
            <a:endParaRPr lang="en-GB" sz="1100" dirty="0">
              <a:solidFill>
                <a:srgbClr val="425563"/>
              </a:solidFill>
              <a:latin typeface="Arial" panose="020B0604020202020204" pitchFamily="34" charset="0"/>
              <a:cs typeface="Arial" panose="020B0604020202020204" pitchFamily="34" charset="0"/>
            </a:endParaRPr>
          </a:p>
        </p:txBody>
      </p:sp>
      <p:sp>
        <p:nvSpPr>
          <p:cNvPr id="21"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Our vision for an integrated care system in NCL</a:t>
            </a:r>
            <a:endParaRPr lang="en-GB" sz="2800" b="1" dirty="0">
              <a:solidFill>
                <a:srgbClr val="AF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03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Background</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272005" y="900593"/>
            <a:ext cx="8628927" cy="3600986"/>
          </a:xfrm>
          <a:prstGeom prst="rect">
            <a:avLst/>
          </a:prstGeom>
        </p:spPr>
        <p:txBody>
          <a:bodyPr wrap="square">
            <a:spAutoFit/>
          </a:bodyPr>
          <a:lstStyle/>
          <a:p>
            <a:pPr marL="285750" lvl="0" indent="-285750" defTabSz="914400">
              <a:buFont typeface="Arial" panose="020B0604020202020204" pitchFamily="34" charset="0"/>
              <a:buChar char="•"/>
              <a:defRPr/>
            </a:pPr>
            <a:r>
              <a:rPr lang="en-GB" sz="1400" dirty="0" smtClean="0">
                <a:solidFill>
                  <a:srgbClr val="425563"/>
                </a:solidFill>
                <a:latin typeface="Arial" panose="020B0604020202020204" pitchFamily="34" charset="0"/>
                <a:cs typeface="Arial" panose="020B0604020202020204" pitchFamily="34" charset="0"/>
              </a:rPr>
              <a:t>We have worked with partners across North Central London (NCL) including the Clinical Commissioning Group (CCG), NHS providers, councils and other partners to support a system-wide response to the Covid-19 pandemic. </a:t>
            </a:r>
          </a:p>
          <a:p>
            <a:pPr marL="285750" lvl="0" indent="-285750" defTabSz="914400">
              <a:buFont typeface="Arial" panose="020B0604020202020204" pitchFamily="34" charset="0"/>
              <a:buChar char="•"/>
              <a:defRPr/>
            </a:pPr>
            <a:endParaRPr lang="en-GB" sz="1400" dirty="0" smtClean="0">
              <a:solidFill>
                <a:srgbClr val="425563"/>
              </a:solidFill>
              <a:latin typeface="Arial" panose="020B0604020202020204" pitchFamily="34" charset="0"/>
              <a:cs typeface="Arial" panose="020B0604020202020204" pitchFamily="34" charset="0"/>
            </a:endParaRPr>
          </a:p>
          <a:p>
            <a:pPr marL="285750" lvl="0" indent="-285750" defTabSz="914400">
              <a:buFont typeface="Arial" panose="020B0604020202020204" pitchFamily="34" charset="0"/>
              <a:buChar char="•"/>
              <a:defRPr/>
            </a:pPr>
            <a:r>
              <a:rPr lang="en-GB" sz="1400" dirty="0" smtClean="0">
                <a:solidFill>
                  <a:srgbClr val="425563"/>
                </a:solidFill>
                <a:latin typeface="Arial" panose="020B0604020202020204" pitchFamily="34" charset="0"/>
                <a:cs typeface="Arial" panose="020B0604020202020204" pitchFamily="34" charset="0"/>
              </a:rPr>
              <a:t>There </a:t>
            </a:r>
            <a:r>
              <a:rPr lang="en-GB" sz="1400" dirty="0">
                <a:solidFill>
                  <a:srgbClr val="425563"/>
                </a:solidFill>
                <a:latin typeface="Arial" panose="020B0604020202020204" pitchFamily="34" charset="0"/>
                <a:cs typeface="Arial" panose="020B0604020202020204" pitchFamily="34" charset="0"/>
              </a:rPr>
              <a:t>have been </a:t>
            </a:r>
            <a:r>
              <a:rPr lang="en-GB" sz="1400" dirty="0" smtClean="0">
                <a:solidFill>
                  <a:srgbClr val="425563"/>
                </a:solidFill>
                <a:latin typeface="Arial" panose="020B0604020202020204" pitchFamily="34" charset="0"/>
                <a:cs typeface="Arial" panose="020B0604020202020204" pitchFamily="34" charset="0"/>
              </a:rPr>
              <a:t>many examples </a:t>
            </a:r>
            <a:r>
              <a:rPr lang="en-GB" sz="1400" dirty="0">
                <a:solidFill>
                  <a:srgbClr val="425563"/>
                </a:solidFill>
                <a:latin typeface="Arial" panose="020B0604020202020204" pitchFamily="34" charset="0"/>
                <a:cs typeface="Arial" panose="020B0604020202020204" pitchFamily="34" charset="0"/>
              </a:rPr>
              <a:t>of good practice across the </a:t>
            </a:r>
            <a:r>
              <a:rPr lang="en-GB" sz="1400" dirty="0" smtClean="0">
                <a:solidFill>
                  <a:srgbClr val="425563"/>
                </a:solidFill>
                <a:latin typeface="Arial" panose="020B0604020202020204" pitchFamily="34" charset="0"/>
                <a:cs typeface="Arial" panose="020B0604020202020204" pitchFamily="34" charset="0"/>
              </a:rPr>
              <a:t>system and we have learnt a lot about how the system can come together and we want to build on this knowledge and experience as we develop an Integrated Care System (ICS) for NCL. </a:t>
            </a:r>
            <a:endParaRPr lang="en-GB" sz="1400" dirty="0">
              <a:solidFill>
                <a:srgbClr val="425563"/>
              </a:solidFill>
              <a:latin typeface="Arial" panose="020B0604020202020204" pitchFamily="34" charset="0"/>
              <a:cs typeface="Arial" panose="020B0604020202020204" pitchFamily="34" charset="0"/>
            </a:endParaRPr>
          </a:p>
          <a:p>
            <a:pPr marL="285750" lvl="0" indent="-285750" defTabSz="914400">
              <a:buFont typeface="Arial" panose="020B0604020202020204" pitchFamily="34" charset="0"/>
              <a:buChar char="•"/>
              <a:defRPr/>
            </a:pPr>
            <a:endParaRPr lang="en-GB" sz="1400" dirty="0" smtClean="0">
              <a:solidFill>
                <a:srgbClr val="425563"/>
              </a:solidFill>
              <a:latin typeface="Arial" panose="020B0604020202020204" pitchFamily="34" charset="0"/>
              <a:cs typeface="Arial" panose="020B0604020202020204" pitchFamily="34" charset="0"/>
            </a:endParaRPr>
          </a:p>
          <a:p>
            <a:pPr marL="285750" lvl="0" indent="-285750" defTabSz="914400">
              <a:buFont typeface="Arial" panose="020B0604020202020204" pitchFamily="34" charset="0"/>
              <a:buChar char="•"/>
              <a:defRPr/>
            </a:pPr>
            <a:r>
              <a:rPr lang="en-GB" sz="1400" dirty="0" smtClean="0">
                <a:solidFill>
                  <a:srgbClr val="425563"/>
                </a:solidFill>
                <a:latin typeface="Arial" panose="020B0604020202020204" pitchFamily="34" charset="0"/>
                <a:cs typeface="Arial" panose="020B0604020202020204" pitchFamily="34" charset="0"/>
              </a:rPr>
              <a:t>As we move into the next phase </a:t>
            </a:r>
            <a:r>
              <a:rPr lang="en-GB" sz="1400" dirty="0">
                <a:solidFill>
                  <a:srgbClr val="425563"/>
                </a:solidFill>
                <a:latin typeface="Arial" panose="020B0604020202020204" pitchFamily="34" charset="0"/>
                <a:cs typeface="Arial" panose="020B0604020202020204" pitchFamily="34" charset="0"/>
              </a:rPr>
              <a:t>of </a:t>
            </a:r>
            <a:r>
              <a:rPr lang="en-GB" sz="1400" dirty="0" smtClean="0">
                <a:solidFill>
                  <a:srgbClr val="425563"/>
                </a:solidFill>
                <a:latin typeface="Arial" panose="020B0604020202020204" pitchFamily="34" charset="0"/>
                <a:cs typeface="Arial" panose="020B0604020202020204" pitchFamily="34" charset="0"/>
              </a:rPr>
              <a:t>our collective, system-wide response, we have identified how we will continue to work together.</a:t>
            </a:r>
          </a:p>
          <a:p>
            <a:pPr marL="285750" lvl="0" indent="-285750" defTabSz="914400">
              <a:buFont typeface="Arial" panose="020B0604020202020204" pitchFamily="34" charset="0"/>
              <a:buChar char="•"/>
              <a:defRPr/>
            </a:pPr>
            <a:endParaRPr lang="en-GB" sz="1400" dirty="0">
              <a:solidFill>
                <a:srgbClr val="425563"/>
              </a:solidFill>
              <a:latin typeface="Arial" panose="020B0604020202020204" pitchFamily="34" charset="0"/>
              <a:cs typeface="Arial" panose="020B0604020202020204" pitchFamily="34" charset="0"/>
            </a:endParaRPr>
          </a:p>
          <a:p>
            <a:pPr marL="285750" lvl="0" indent="-285750" defTabSz="914400">
              <a:buFont typeface="Arial" panose="020B0604020202020204" pitchFamily="34" charset="0"/>
              <a:buChar char="•"/>
              <a:defRPr/>
            </a:pPr>
            <a:r>
              <a:rPr lang="en-GB" sz="1400" dirty="0" smtClean="0">
                <a:solidFill>
                  <a:srgbClr val="425563"/>
                </a:solidFill>
                <a:latin typeface="Arial" panose="020B0604020202020204" pitchFamily="34" charset="0"/>
                <a:cs typeface="Arial" panose="020B0604020202020204" pitchFamily="34" charset="0"/>
              </a:rPr>
              <a:t>The pandemic has further highlighted inequalities within our communities, with Covid-19 having a larger impact on some populations and making some existing problems worse. There is a collective commitment across NCL to challenge these inequalities and create better futures for everyone         living in North Central London</a:t>
            </a:r>
            <a:r>
              <a:rPr lang="en-GB" sz="1600" dirty="0" smtClean="0">
                <a:solidFill>
                  <a:srgbClr val="425563"/>
                </a:solidFill>
                <a:latin typeface="Arial" panose="020B0604020202020204" pitchFamily="34" charset="0"/>
                <a:cs typeface="Arial" panose="020B0604020202020204" pitchFamily="34" charset="0"/>
              </a:rPr>
              <a:t>. </a:t>
            </a:r>
          </a:p>
          <a:p>
            <a:pPr marL="285750" lvl="0" indent="-285750" defTabSz="914400">
              <a:buFont typeface="Arial" panose="020B0604020202020204" pitchFamily="34" charset="0"/>
              <a:buChar char="•"/>
              <a:defRPr/>
            </a:pPr>
            <a:endParaRPr lang="en-GB" sz="1600" dirty="0">
              <a:solidFill>
                <a:srgbClr val="374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65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84849"/>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Our approach to recovery</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272005" y="908277"/>
            <a:ext cx="8628927" cy="3754874"/>
          </a:xfrm>
          <a:prstGeom prst="rect">
            <a:avLst/>
          </a:prstGeom>
        </p:spPr>
        <p:txBody>
          <a:bodyPr wrap="square">
            <a:spAutoFit/>
          </a:bodyPr>
          <a:lstStyle/>
          <a:p>
            <a:pPr marL="285750" indent="-285750" defTabSz="914400">
              <a:buFont typeface="Arial" panose="020B0604020202020204" pitchFamily="34" charset="0"/>
              <a:buChar char="•"/>
              <a:defRPr/>
            </a:pPr>
            <a:r>
              <a:rPr lang="en-GB" sz="1400" dirty="0" smtClean="0">
                <a:solidFill>
                  <a:srgbClr val="425563"/>
                </a:solidFill>
                <a:latin typeface="Arial" panose="020B0604020202020204" pitchFamily="34" charset="0"/>
                <a:cs typeface="Arial" panose="020B0604020202020204" pitchFamily="34" charset="0"/>
              </a:rPr>
              <a:t>Our plans look at how we can meet the immediate challenges as health and care services begin to recover, and also how our partnerships can continue to ensure long </a:t>
            </a:r>
            <a:r>
              <a:rPr lang="en-GB" sz="1400" dirty="0">
                <a:solidFill>
                  <a:srgbClr val="425563"/>
                </a:solidFill>
                <a:latin typeface="Arial" panose="020B0604020202020204" pitchFamily="34" charset="0"/>
                <a:cs typeface="Arial" panose="020B0604020202020204" pitchFamily="34" charset="0"/>
              </a:rPr>
              <a:t>term improvements in the health and </a:t>
            </a:r>
            <a:r>
              <a:rPr lang="en-GB" sz="1400" dirty="0" smtClean="0">
                <a:solidFill>
                  <a:srgbClr val="425563"/>
                </a:solidFill>
                <a:latin typeface="Arial" panose="020B0604020202020204" pitchFamily="34" charset="0"/>
                <a:cs typeface="Arial" panose="020B0604020202020204" pitchFamily="34" charset="0"/>
              </a:rPr>
              <a:t>wellbeing </a:t>
            </a:r>
            <a:r>
              <a:rPr lang="en-GB" sz="1400" dirty="0">
                <a:solidFill>
                  <a:srgbClr val="425563"/>
                </a:solidFill>
                <a:latin typeface="Arial" panose="020B0604020202020204" pitchFamily="34" charset="0"/>
                <a:cs typeface="Arial" panose="020B0604020202020204" pitchFamily="34" charset="0"/>
              </a:rPr>
              <a:t>of our residents.</a:t>
            </a:r>
          </a:p>
          <a:p>
            <a:pPr marL="285750" indent="-285750">
              <a:buFont typeface="Arial" panose="020B0604020202020204" pitchFamily="34" charset="0"/>
              <a:buChar char="•"/>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r>
              <a:rPr lang="en-GB" sz="1400" dirty="0" smtClean="0">
                <a:solidFill>
                  <a:srgbClr val="425563"/>
                </a:solidFill>
                <a:latin typeface="Arial" panose="020B0604020202020204" pitchFamily="34" charset="0"/>
                <a:cs typeface="Arial" panose="020B0604020202020204" pitchFamily="34" charset="0"/>
              </a:rPr>
              <a:t>NCL </a:t>
            </a:r>
            <a:r>
              <a:rPr lang="en-GB" sz="1400" dirty="0">
                <a:solidFill>
                  <a:srgbClr val="425563"/>
                </a:solidFill>
                <a:latin typeface="Arial" panose="020B0604020202020204" pitchFamily="34" charset="0"/>
                <a:cs typeface="Arial" panose="020B0604020202020204" pitchFamily="34" charset="0"/>
              </a:rPr>
              <a:t>has an ambitious vision for the local population of 1.5 million people.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want to put our residents at the heart of our health and care </a:t>
            </a:r>
            <a:r>
              <a:rPr lang="en-GB" sz="1400" dirty="0" smtClean="0">
                <a:solidFill>
                  <a:srgbClr val="425563"/>
                </a:solidFill>
                <a:latin typeface="Arial" panose="020B0604020202020204" pitchFamily="34" charset="0"/>
                <a:cs typeface="Arial" panose="020B0604020202020204" pitchFamily="34" charset="0"/>
              </a:rPr>
              <a:t>system so that we can work together to address inequalities and provide consistent, high-quality services and health outcomes. </a:t>
            </a: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r>
              <a:rPr lang="en-GB" sz="1400" dirty="0">
                <a:solidFill>
                  <a:srgbClr val="425563"/>
                </a:solidFill>
                <a:latin typeface="Arial" panose="020B0604020202020204" pitchFamily="34" charset="0"/>
                <a:cs typeface="Arial" panose="020B0604020202020204" pitchFamily="34" charset="0"/>
              </a:rPr>
              <a:t>Covid-19 has seen a fundamental change to how we collaborate, breaking down barriers that previously existed between organisations to create a true partnership approach to health and care</a:t>
            </a:r>
            <a:r>
              <a:rPr lang="en-GB" sz="1400" dirty="0" smtClean="0">
                <a:solidFill>
                  <a:srgbClr val="425563"/>
                </a:solidFill>
                <a:latin typeface="Arial" panose="020B0604020202020204" pitchFamily="34" charset="0"/>
                <a:cs typeface="Arial" panose="020B0604020202020204" pitchFamily="34" charset="0"/>
              </a:rPr>
              <a:t>.</a:t>
            </a:r>
            <a:br>
              <a:rPr lang="en-GB" sz="1400" dirty="0" smtClean="0">
                <a:solidFill>
                  <a:srgbClr val="425563"/>
                </a:solidFill>
                <a:latin typeface="Arial" panose="020B0604020202020204" pitchFamily="34" charset="0"/>
                <a:cs typeface="Arial" panose="020B0604020202020204" pitchFamily="34" charset="0"/>
              </a:rPr>
            </a:b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build on our effective response to Covid-19 to </a:t>
            </a:r>
            <a:r>
              <a:rPr lang="en-GB" sz="1400" dirty="0" smtClean="0">
                <a:solidFill>
                  <a:srgbClr val="425563"/>
                </a:solidFill>
                <a:latin typeface="Arial" panose="020B0604020202020204" pitchFamily="34" charset="0"/>
                <a:cs typeface="Arial" panose="020B0604020202020204" pitchFamily="34" charset="0"/>
              </a:rPr>
              <a:t>make it easier for us to work </a:t>
            </a:r>
            <a:r>
              <a:rPr lang="en-GB" sz="1400" dirty="0">
                <a:solidFill>
                  <a:srgbClr val="425563"/>
                </a:solidFill>
                <a:latin typeface="Arial" panose="020B0604020202020204" pitchFamily="34" charset="0"/>
                <a:cs typeface="Arial" panose="020B0604020202020204" pitchFamily="34" charset="0"/>
              </a:rPr>
              <a:t>as a system.</a:t>
            </a:r>
          </a:p>
          <a:p>
            <a:pPr>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sz="1300"/>
            </a:pPr>
            <a:r>
              <a:rPr lang="en-GB" sz="1400" dirty="0">
                <a:solidFill>
                  <a:srgbClr val="425563"/>
                </a:solidFill>
                <a:latin typeface="Arial" panose="020B0604020202020204" pitchFamily="34" charset="0"/>
                <a:cs typeface="Arial" panose="020B0604020202020204" pitchFamily="34" charset="0"/>
              </a:rPr>
              <a:t>We know what we have achieved already, we have a clear ambition for what we want to achieve, </a:t>
            </a:r>
            <a:r>
              <a:rPr lang="en-GB" sz="1400" dirty="0" smtClean="0">
                <a:solidFill>
                  <a:srgbClr val="425563"/>
                </a:solidFill>
                <a:latin typeface="Arial" panose="020B0604020202020204" pitchFamily="34" charset="0"/>
                <a:cs typeface="Arial" panose="020B0604020202020204" pitchFamily="34" charset="0"/>
              </a:rPr>
              <a:t>     and </a:t>
            </a:r>
            <a:r>
              <a:rPr lang="en-GB" sz="1400" dirty="0">
                <a:solidFill>
                  <a:srgbClr val="425563"/>
                </a:solidFill>
                <a:latin typeface="Arial" panose="020B0604020202020204" pitchFamily="34" charset="0"/>
                <a:cs typeface="Arial" panose="020B0604020202020204" pitchFamily="34" charset="0"/>
              </a:rPr>
              <a:t>we understand the actions we need to take to succeed in our ambition. </a:t>
            </a:r>
          </a:p>
          <a:p>
            <a:pPr>
              <a:defRPr sz="1300"/>
            </a:pPr>
            <a:endParaRPr lang="en-GB" sz="1400" dirty="0" smtClean="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91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Our approach to recovery: principles</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41364" y="900593"/>
            <a:ext cx="8161631" cy="3170099"/>
          </a:xfrm>
          <a:prstGeom prst="rect">
            <a:avLst/>
          </a:prstGeom>
        </p:spPr>
        <p:txBody>
          <a:bodyPr wrap="square">
            <a:spAutoFit/>
          </a:bodyPr>
          <a:lstStyle/>
          <a:p>
            <a:pPr marL="285750" indent="-285750">
              <a:spcAft>
                <a:spcPts val="2400"/>
              </a:spcAft>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accelerate, maximise, and lock-in the benefits of new ways of working that enable us to </a:t>
            </a:r>
            <a:r>
              <a:rPr lang="en-GB" sz="1400" dirty="0" smtClean="0">
                <a:solidFill>
                  <a:srgbClr val="425563"/>
                </a:solidFill>
                <a:latin typeface="Arial" panose="020B0604020202020204" pitchFamily="34" charset="0"/>
                <a:cs typeface="Arial" panose="020B0604020202020204" pitchFamily="34" charset="0"/>
              </a:rPr>
              <a:t>respond to the ongoing pandemic </a:t>
            </a:r>
            <a:r>
              <a:rPr lang="en-GB" sz="1400" dirty="0">
                <a:solidFill>
                  <a:srgbClr val="425563"/>
                </a:solidFill>
                <a:latin typeface="Arial" panose="020B0604020202020204" pitchFamily="34" charset="0"/>
                <a:cs typeface="Arial" panose="020B0604020202020204" pitchFamily="34" charset="0"/>
              </a:rPr>
              <a:t>whilst building a better health and care system for the future, including action to tackle the wider determinants of health.  </a:t>
            </a:r>
          </a:p>
          <a:p>
            <a:pPr marL="285750" indent="-285750">
              <a:spcAft>
                <a:spcPts val="2400"/>
              </a:spcAft>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change some of the ways in which we had planned to meet the pre-existing challenges of caring for an ageing population with more </a:t>
            </a:r>
            <a:r>
              <a:rPr lang="en-GB" sz="1400" dirty="0" smtClean="0">
                <a:solidFill>
                  <a:srgbClr val="425563"/>
                </a:solidFill>
                <a:latin typeface="Arial" panose="020B0604020202020204" pitchFamily="34" charset="0"/>
                <a:cs typeface="Arial" panose="020B0604020202020204" pitchFamily="34" charset="0"/>
              </a:rPr>
              <a:t>complex </a:t>
            </a:r>
            <a:r>
              <a:rPr lang="en-GB" sz="1400" dirty="0">
                <a:solidFill>
                  <a:srgbClr val="425563"/>
                </a:solidFill>
                <a:latin typeface="Arial" panose="020B0604020202020204" pitchFamily="34" charset="0"/>
                <a:cs typeface="Arial" panose="020B0604020202020204" pitchFamily="34" charset="0"/>
              </a:rPr>
              <a:t>needs, supporting people with long term conditions, and providing access to new treatments. Virtual by default is core to this.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spcAft>
                <a:spcPts val="2400"/>
              </a:spcAft>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continue to evolve our </a:t>
            </a:r>
            <a:r>
              <a:rPr lang="en-GB" sz="1400" dirty="0" smtClean="0">
                <a:solidFill>
                  <a:srgbClr val="425563"/>
                </a:solidFill>
                <a:latin typeface="Arial" panose="020B0604020202020204" pitchFamily="34" charset="0"/>
                <a:cs typeface="Arial" panose="020B0604020202020204" pitchFamily="34" charset="0"/>
              </a:rPr>
              <a:t>leadership </a:t>
            </a:r>
            <a:r>
              <a:rPr lang="en-GB" sz="1400" dirty="0">
                <a:solidFill>
                  <a:srgbClr val="425563"/>
                </a:solidFill>
                <a:latin typeface="Arial" panose="020B0604020202020204" pitchFamily="34" charset="0"/>
                <a:cs typeface="Arial" panose="020B0604020202020204" pitchFamily="34" charset="0"/>
              </a:rPr>
              <a:t>structure </a:t>
            </a:r>
            <a:r>
              <a:rPr lang="en-GB" sz="1400" dirty="0" smtClean="0">
                <a:solidFill>
                  <a:srgbClr val="425563"/>
                </a:solidFill>
                <a:latin typeface="Arial" panose="020B0604020202020204" pitchFamily="34" charset="0"/>
                <a:cs typeface="Arial" panose="020B0604020202020204" pitchFamily="34" charset="0"/>
              </a:rPr>
              <a:t>to </a:t>
            </a:r>
            <a:r>
              <a:rPr lang="en-GB" sz="1400" dirty="0">
                <a:solidFill>
                  <a:srgbClr val="425563"/>
                </a:solidFill>
                <a:latin typeface="Arial" panose="020B0604020202020204" pitchFamily="34" charset="0"/>
                <a:cs typeface="Arial" panose="020B0604020202020204" pitchFamily="34" charset="0"/>
              </a:rPr>
              <a:t>support with delivery of this plan as we </a:t>
            </a:r>
            <a:r>
              <a:rPr lang="en-GB" sz="1400" dirty="0" smtClean="0">
                <a:solidFill>
                  <a:srgbClr val="425563"/>
                </a:solidFill>
                <a:latin typeface="Arial" panose="020B0604020202020204" pitchFamily="34" charset="0"/>
                <a:cs typeface="Arial" panose="020B0604020202020204" pitchFamily="34" charset="0"/>
              </a:rPr>
              <a:t>move </a:t>
            </a:r>
            <a:r>
              <a:rPr lang="en-GB" sz="1400" dirty="0">
                <a:solidFill>
                  <a:srgbClr val="425563"/>
                </a:solidFill>
                <a:latin typeface="Arial" panose="020B0604020202020204" pitchFamily="34" charset="0"/>
                <a:cs typeface="Arial" panose="020B0604020202020204" pitchFamily="34" charset="0"/>
              </a:rPr>
              <a:t>towards the establishment of an integrated health and care system</a:t>
            </a:r>
            <a:r>
              <a:rPr lang="en-GB" sz="1400" dirty="0" smtClean="0">
                <a:solidFill>
                  <a:srgbClr val="425563"/>
                </a:solidFill>
                <a:latin typeface="Arial" panose="020B0604020202020204" pitchFamily="34" charset="0"/>
                <a:cs typeface="Arial" panose="020B0604020202020204" pitchFamily="34" charset="0"/>
              </a:rPr>
              <a:t>.</a:t>
            </a:r>
          </a:p>
          <a:p>
            <a:pPr marL="285750" indent="-285750">
              <a:spcAft>
                <a:spcPts val="2400"/>
              </a:spcAft>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build a consensus </a:t>
            </a:r>
            <a:r>
              <a:rPr lang="en-GB" sz="1400" dirty="0" smtClean="0">
                <a:solidFill>
                  <a:srgbClr val="425563"/>
                </a:solidFill>
                <a:latin typeface="Arial" panose="020B0604020202020204" pitchFamily="34" charset="0"/>
                <a:cs typeface="Arial" panose="020B0604020202020204" pitchFamily="34" charset="0"/>
              </a:rPr>
              <a:t>on </a:t>
            </a:r>
            <a:r>
              <a:rPr lang="en-GB" sz="1400" dirty="0">
                <a:solidFill>
                  <a:srgbClr val="425563"/>
                </a:solidFill>
                <a:latin typeface="Arial" panose="020B0604020202020204" pitchFamily="34" charset="0"/>
                <a:cs typeface="Arial" panose="020B0604020202020204" pitchFamily="34" charset="0"/>
              </a:rPr>
              <a:t>the actions we will take to address inequalities </a:t>
            </a:r>
            <a:r>
              <a:rPr lang="en-GB" sz="1400" dirty="0" smtClean="0">
                <a:solidFill>
                  <a:srgbClr val="425563"/>
                </a:solidFill>
                <a:latin typeface="Arial" panose="020B0604020202020204" pitchFamily="34" charset="0"/>
                <a:cs typeface="Arial" panose="020B0604020202020204" pitchFamily="34" charset="0"/>
              </a:rPr>
              <a:t>that exist across NCL.</a:t>
            </a:r>
          </a:p>
        </p:txBody>
      </p:sp>
      <p:pic>
        <p:nvPicPr>
          <p:cNvPr id="4" name="Picture 3"/>
          <p:cNvPicPr>
            <a:picLocks noChangeAspect="1"/>
          </p:cNvPicPr>
          <p:nvPr/>
        </p:nvPicPr>
        <p:blipFill>
          <a:blip r:embed="rId3"/>
          <a:stretch>
            <a:fillRect/>
          </a:stretch>
        </p:blipFill>
        <p:spPr>
          <a:xfrm>
            <a:off x="224105" y="959859"/>
            <a:ext cx="517258" cy="484929"/>
          </a:xfrm>
          <a:prstGeom prst="rect">
            <a:avLst/>
          </a:prstGeom>
        </p:spPr>
      </p:pic>
      <p:pic>
        <p:nvPicPr>
          <p:cNvPr id="5" name="Picture 4"/>
          <p:cNvPicPr>
            <a:picLocks noChangeAspect="1"/>
          </p:cNvPicPr>
          <p:nvPr/>
        </p:nvPicPr>
        <p:blipFill>
          <a:blip r:embed="rId4"/>
          <a:stretch>
            <a:fillRect/>
          </a:stretch>
        </p:blipFill>
        <p:spPr>
          <a:xfrm>
            <a:off x="255088" y="1848883"/>
            <a:ext cx="472316" cy="472316"/>
          </a:xfrm>
          <a:prstGeom prst="rect">
            <a:avLst/>
          </a:prstGeom>
        </p:spPr>
      </p:pic>
      <p:pic>
        <p:nvPicPr>
          <p:cNvPr id="6" name="Picture 5"/>
          <p:cNvPicPr>
            <a:picLocks noChangeAspect="1"/>
          </p:cNvPicPr>
          <p:nvPr/>
        </p:nvPicPr>
        <p:blipFill>
          <a:blip r:embed="rId5"/>
          <a:stretch>
            <a:fillRect/>
          </a:stretch>
        </p:blipFill>
        <p:spPr>
          <a:xfrm>
            <a:off x="244086" y="2687116"/>
            <a:ext cx="497278" cy="459442"/>
          </a:xfrm>
          <a:prstGeom prst="rect">
            <a:avLst/>
          </a:prstGeom>
        </p:spPr>
      </p:pic>
      <p:pic>
        <p:nvPicPr>
          <p:cNvPr id="9" name="Picture 8"/>
          <p:cNvPicPr>
            <a:picLocks noChangeAspect="1"/>
          </p:cNvPicPr>
          <p:nvPr/>
        </p:nvPicPr>
        <p:blipFill>
          <a:blip r:embed="rId6"/>
          <a:stretch>
            <a:fillRect/>
          </a:stretch>
        </p:blipFill>
        <p:spPr>
          <a:xfrm>
            <a:off x="251066" y="3525349"/>
            <a:ext cx="519448" cy="474278"/>
          </a:xfrm>
          <a:prstGeom prst="rect">
            <a:avLst/>
          </a:prstGeom>
        </p:spPr>
      </p:pic>
    </p:spTree>
    <p:extLst>
      <p:ext uri="{BB962C8B-B14F-4D97-AF65-F5344CB8AC3E}">
        <p14:creationId xmlns:p14="http://schemas.microsoft.com/office/powerpoint/2010/main" val="363900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84849"/>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Our Vision for North Central London</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174929" y="938820"/>
            <a:ext cx="8824826" cy="738664"/>
          </a:xfrm>
          <a:prstGeom prst="rect">
            <a:avLst/>
          </a:prstGeom>
        </p:spPr>
        <p:txBody>
          <a:bodyPr wrap="square">
            <a:spAutoFit/>
          </a:bodyPr>
          <a:lstStyle/>
          <a:p>
            <a:pPr>
              <a:defRPr sz="1300"/>
            </a:pPr>
            <a:r>
              <a:rPr lang="en-GB" sz="1400" dirty="0" smtClean="0">
                <a:solidFill>
                  <a:srgbClr val="425563"/>
                </a:solidFill>
                <a:latin typeface="Arial" panose="020B0604020202020204" pitchFamily="34" charset="0"/>
                <a:cs typeface="Arial" panose="020B0604020202020204" pitchFamily="34" charset="0"/>
              </a:rPr>
              <a:t>Our </a:t>
            </a:r>
            <a:r>
              <a:rPr lang="en-GB" sz="1400" dirty="0">
                <a:solidFill>
                  <a:srgbClr val="425563"/>
                </a:solidFill>
                <a:latin typeface="Arial" panose="020B0604020202020204" pitchFamily="34" charset="0"/>
                <a:cs typeface="Arial" panose="020B0604020202020204" pitchFamily="34" charset="0"/>
              </a:rPr>
              <a:t>vision for </a:t>
            </a:r>
            <a:r>
              <a:rPr lang="en-GB" sz="1400" dirty="0" smtClean="0">
                <a:solidFill>
                  <a:srgbClr val="425563"/>
                </a:solidFill>
                <a:latin typeface="Arial" panose="020B0604020202020204" pitchFamily="34" charset="0"/>
                <a:cs typeface="Arial" panose="020B0604020202020204" pitchFamily="34" charset="0"/>
              </a:rPr>
              <a:t>North </a:t>
            </a:r>
            <a:r>
              <a:rPr lang="en-GB" sz="1400" dirty="0">
                <a:solidFill>
                  <a:srgbClr val="425563"/>
                </a:solidFill>
                <a:latin typeface="Arial" panose="020B0604020202020204" pitchFamily="34" charset="0"/>
                <a:cs typeface="Arial" panose="020B0604020202020204" pitchFamily="34" charset="0"/>
              </a:rPr>
              <a:t>Central </a:t>
            </a:r>
            <a:r>
              <a:rPr lang="en-GB" sz="1400" dirty="0" smtClean="0">
                <a:solidFill>
                  <a:srgbClr val="425563"/>
                </a:solidFill>
                <a:latin typeface="Arial" panose="020B0604020202020204" pitchFamily="34" charset="0"/>
                <a:cs typeface="Arial" panose="020B0604020202020204" pitchFamily="34" charset="0"/>
              </a:rPr>
              <a:t>London is an integrated care system that delivers a system-wide response to health and care, in partnership with local communities, the voluntary sector and businesses. This will help up to improve the health outcomes for residents and create equality for all residents.</a:t>
            </a:r>
          </a:p>
        </p:txBody>
      </p:sp>
      <p:pic>
        <p:nvPicPr>
          <p:cNvPr id="5" name="Picture 4"/>
          <p:cNvPicPr>
            <a:picLocks noChangeAspect="1"/>
          </p:cNvPicPr>
          <p:nvPr/>
        </p:nvPicPr>
        <p:blipFill>
          <a:blip r:embed="rId3"/>
          <a:stretch>
            <a:fillRect/>
          </a:stretch>
        </p:blipFill>
        <p:spPr>
          <a:xfrm>
            <a:off x="843169" y="4530113"/>
            <a:ext cx="4015375" cy="508117"/>
          </a:xfrm>
          <a:prstGeom prst="rect">
            <a:avLst/>
          </a:prstGeom>
        </p:spPr>
      </p:pic>
      <p:pic>
        <p:nvPicPr>
          <p:cNvPr id="6" name="Picture 5"/>
          <p:cNvPicPr>
            <a:picLocks noChangeAspect="1"/>
          </p:cNvPicPr>
          <p:nvPr/>
        </p:nvPicPr>
        <p:blipFill>
          <a:blip r:embed="rId4"/>
          <a:stretch>
            <a:fillRect/>
          </a:stretch>
        </p:blipFill>
        <p:spPr>
          <a:xfrm>
            <a:off x="775003" y="3637874"/>
            <a:ext cx="3873816" cy="340034"/>
          </a:xfrm>
          <a:prstGeom prst="rect">
            <a:avLst/>
          </a:prstGeom>
        </p:spPr>
      </p:pic>
      <p:pic>
        <p:nvPicPr>
          <p:cNvPr id="9" name="Picture 8"/>
          <p:cNvPicPr>
            <a:picLocks noChangeAspect="1"/>
          </p:cNvPicPr>
          <p:nvPr/>
        </p:nvPicPr>
        <p:blipFill>
          <a:blip r:embed="rId5"/>
          <a:stretch>
            <a:fillRect/>
          </a:stretch>
        </p:blipFill>
        <p:spPr>
          <a:xfrm>
            <a:off x="5455278" y="1778531"/>
            <a:ext cx="3619992" cy="360241"/>
          </a:xfrm>
          <a:prstGeom prst="rect">
            <a:avLst/>
          </a:prstGeom>
        </p:spPr>
      </p:pic>
      <p:pic>
        <p:nvPicPr>
          <p:cNvPr id="12" name="Picture 11"/>
          <p:cNvPicPr>
            <a:picLocks noChangeAspect="1"/>
          </p:cNvPicPr>
          <p:nvPr/>
        </p:nvPicPr>
        <p:blipFill>
          <a:blip r:embed="rId6"/>
          <a:stretch>
            <a:fillRect/>
          </a:stretch>
        </p:blipFill>
        <p:spPr>
          <a:xfrm>
            <a:off x="859899" y="1782493"/>
            <a:ext cx="3714401" cy="569423"/>
          </a:xfrm>
          <a:prstGeom prst="rect">
            <a:avLst/>
          </a:prstGeom>
        </p:spPr>
      </p:pic>
      <p:pic>
        <p:nvPicPr>
          <p:cNvPr id="14" name="Picture 13"/>
          <p:cNvPicPr>
            <a:picLocks noChangeAspect="1"/>
          </p:cNvPicPr>
          <p:nvPr/>
        </p:nvPicPr>
        <p:blipFill>
          <a:blip r:embed="rId7"/>
          <a:stretch>
            <a:fillRect/>
          </a:stretch>
        </p:blipFill>
        <p:spPr>
          <a:xfrm flipH="1">
            <a:off x="73783" y="3520549"/>
            <a:ext cx="639469" cy="914717"/>
          </a:xfrm>
          <a:prstGeom prst="rect">
            <a:avLst/>
          </a:prstGeom>
        </p:spPr>
      </p:pic>
      <p:pic>
        <p:nvPicPr>
          <p:cNvPr id="15" name="Picture 14"/>
          <p:cNvPicPr>
            <a:picLocks noChangeAspect="1"/>
          </p:cNvPicPr>
          <p:nvPr/>
        </p:nvPicPr>
        <p:blipFill rotWithShape="1">
          <a:blip r:embed="rId8"/>
          <a:srcRect l="4041" r="6178"/>
          <a:stretch/>
        </p:blipFill>
        <p:spPr>
          <a:xfrm flipH="1">
            <a:off x="100545" y="1786624"/>
            <a:ext cx="656032" cy="873698"/>
          </a:xfrm>
          <a:prstGeom prst="rect">
            <a:avLst/>
          </a:prstGeom>
        </p:spPr>
      </p:pic>
      <p:pic>
        <p:nvPicPr>
          <p:cNvPr id="16" name="Picture 15"/>
          <p:cNvPicPr>
            <a:picLocks noChangeAspect="1"/>
          </p:cNvPicPr>
          <p:nvPr/>
        </p:nvPicPr>
        <p:blipFill>
          <a:blip r:embed="rId9"/>
          <a:stretch>
            <a:fillRect/>
          </a:stretch>
        </p:blipFill>
        <p:spPr>
          <a:xfrm>
            <a:off x="3822542" y="2495387"/>
            <a:ext cx="569847" cy="910615"/>
          </a:xfrm>
          <a:prstGeom prst="rect">
            <a:avLst/>
          </a:prstGeom>
        </p:spPr>
      </p:pic>
      <p:pic>
        <p:nvPicPr>
          <p:cNvPr id="17" name="Picture 16"/>
          <p:cNvPicPr>
            <a:picLocks noChangeAspect="1"/>
          </p:cNvPicPr>
          <p:nvPr/>
        </p:nvPicPr>
        <p:blipFill>
          <a:blip r:embed="rId10"/>
          <a:stretch>
            <a:fillRect/>
          </a:stretch>
        </p:blipFill>
        <p:spPr>
          <a:xfrm flipH="1">
            <a:off x="4771973" y="1781043"/>
            <a:ext cx="541099" cy="865495"/>
          </a:xfrm>
          <a:prstGeom prst="rect">
            <a:avLst/>
          </a:prstGeom>
        </p:spPr>
      </p:pic>
      <p:pic>
        <p:nvPicPr>
          <p:cNvPr id="18" name="Picture 17"/>
          <p:cNvPicPr>
            <a:picLocks noChangeAspect="1"/>
          </p:cNvPicPr>
          <p:nvPr/>
        </p:nvPicPr>
        <p:blipFill>
          <a:blip r:embed="rId11"/>
          <a:stretch>
            <a:fillRect/>
          </a:stretch>
        </p:blipFill>
        <p:spPr>
          <a:xfrm>
            <a:off x="8420253" y="2322904"/>
            <a:ext cx="613961" cy="873698"/>
          </a:xfrm>
          <a:prstGeom prst="rect">
            <a:avLst/>
          </a:prstGeom>
        </p:spPr>
      </p:pic>
      <p:pic>
        <p:nvPicPr>
          <p:cNvPr id="20" name="Picture 19"/>
          <p:cNvPicPr>
            <a:picLocks noChangeAspect="1"/>
          </p:cNvPicPr>
          <p:nvPr/>
        </p:nvPicPr>
        <p:blipFill>
          <a:blip r:embed="rId12"/>
          <a:stretch>
            <a:fillRect/>
          </a:stretch>
        </p:blipFill>
        <p:spPr>
          <a:xfrm>
            <a:off x="4941833" y="4187158"/>
            <a:ext cx="662685" cy="873698"/>
          </a:xfrm>
          <a:prstGeom prst="rect">
            <a:avLst/>
          </a:prstGeom>
        </p:spPr>
      </p:pic>
      <p:pic>
        <p:nvPicPr>
          <p:cNvPr id="22" name="Picture 21"/>
          <p:cNvPicPr>
            <a:picLocks noChangeAspect="1"/>
          </p:cNvPicPr>
          <p:nvPr/>
        </p:nvPicPr>
        <p:blipFill>
          <a:blip r:embed="rId13"/>
          <a:stretch>
            <a:fillRect/>
          </a:stretch>
        </p:blipFill>
        <p:spPr>
          <a:xfrm flipH="1">
            <a:off x="4900617" y="3045199"/>
            <a:ext cx="641273" cy="959837"/>
          </a:xfrm>
          <a:prstGeom prst="rect">
            <a:avLst/>
          </a:prstGeom>
        </p:spPr>
      </p:pic>
      <p:pic>
        <p:nvPicPr>
          <p:cNvPr id="23" name="Picture 22"/>
          <p:cNvPicPr>
            <a:picLocks noChangeAspect="1"/>
          </p:cNvPicPr>
          <p:nvPr/>
        </p:nvPicPr>
        <p:blipFill rotWithShape="1">
          <a:blip r:embed="rId14"/>
          <a:srcRect t="-1588" r="50576" b="1438"/>
          <a:stretch/>
        </p:blipFill>
        <p:spPr>
          <a:xfrm>
            <a:off x="6255771" y="2337539"/>
            <a:ext cx="1974552" cy="330600"/>
          </a:xfrm>
          <a:prstGeom prst="rect">
            <a:avLst/>
          </a:prstGeom>
        </p:spPr>
      </p:pic>
      <p:pic>
        <p:nvPicPr>
          <p:cNvPr id="24" name="Picture 23"/>
          <p:cNvPicPr>
            <a:picLocks noChangeAspect="1"/>
          </p:cNvPicPr>
          <p:nvPr/>
        </p:nvPicPr>
        <p:blipFill rotWithShape="1">
          <a:blip r:embed="rId14"/>
          <a:srcRect l="48508" t="-2402" r="1955"/>
          <a:stretch/>
        </p:blipFill>
        <p:spPr>
          <a:xfrm>
            <a:off x="6351902" y="2660051"/>
            <a:ext cx="1979101" cy="338040"/>
          </a:xfrm>
          <a:prstGeom prst="rect">
            <a:avLst/>
          </a:prstGeom>
        </p:spPr>
      </p:pic>
      <p:pic>
        <p:nvPicPr>
          <p:cNvPr id="25" name="Picture 24"/>
          <p:cNvPicPr>
            <a:picLocks noChangeAspect="1"/>
          </p:cNvPicPr>
          <p:nvPr/>
        </p:nvPicPr>
        <p:blipFill rotWithShape="1">
          <a:blip r:embed="rId15"/>
          <a:srcRect l="53999" t="1147" b="1"/>
          <a:stretch/>
        </p:blipFill>
        <p:spPr>
          <a:xfrm>
            <a:off x="1683224" y="2953235"/>
            <a:ext cx="2046792" cy="370692"/>
          </a:xfrm>
          <a:prstGeom prst="rect">
            <a:avLst/>
          </a:prstGeom>
        </p:spPr>
      </p:pic>
      <p:pic>
        <p:nvPicPr>
          <p:cNvPr id="26" name="Picture 25"/>
          <p:cNvPicPr>
            <a:picLocks noChangeAspect="1"/>
          </p:cNvPicPr>
          <p:nvPr/>
        </p:nvPicPr>
        <p:blipFill rotWithShape="1">
          <a:blip r:embed="rId15"/>
          <a:srcRect t="-1" r="44756" b="-2827"/>
          <a:stretch/>
        </p:blipFill>
        <p:spPr>
          <a:xfrm>
            <a:off x="954250" y="2579423"/>
            <a:ext cx="2458020" cy="385596"/>
          </a:xfrm>
          <a:prstGeom prst="rect">
            <a:avLst/>
          </a:prstGeom>
        </p:spPr>
      </p:pic>
      <p:pic>
        <p:nvPicPr>
          <p:cNvPr id="27" name="Picture 26"/>
          <p:cNvPicPr>
            <a:picLocks noChangeAspect="1"/>
          </p:cNvPicPr>
          <p:nvPr/>
        </p:nvPicPr>
        <p:blipFill rotWithShape="1">
          <a:blip r:embed="rId16"/>
          <a:srcRect t="48220" r="41715" b="-3181"/>
          <a:stretch/>
        </p:blipFill>
        <p:spPr>
          <a:xfrm>
            <a:off x="6354769" y="3715634"/>
            <a:ext cx="2103539" cy="302151"/>
          </a:xfrm>
          <a:prstGeom prst="rect">
            <a:avLst/>
          </a:prstGeom>
        </p:spPr>
      </p:pic>
      <p:pic>
        <p:nvPicPr>
          <p:cNvPr id="28" name="Picture 27"/>
          <p:cNvPicPr>
            <a:picLocks noChangeAspect="1"/>
          </p:cNvPicPr>
          <p:nvPr/>
        </p:nvPicPr>
        <p:blipFill rotWithShape="1">
          <a:blip r:embed="rId16"/>
          <a:srcRect l="49526" t="806" b="49523"/>
          <a:stretch/>
        </p:blipFill>
        <p:spPr>
          <a:xfrm>
            <a:off x="5976519" y="3442568"/>
            <a:ext cx="1821660" cy="273066"/>
          </a:xfrm>
          <a:prstGeom prst="rect">
            <a:avLst/>
          </a:prstGeom>
        </p:spPr>
      </p:pic>
      <p:pic>
        <p:nvPicPr>
          <p:cNvPr id="29" name="Picture 28"/>
          <p:cNvPicPr>
            <a:picLocks noChangeAspect="1"/>
          </p:cNvPicPr>
          <p:nvPr/>
        </p:nvPicPr>
        <p:blipFill rotWithShape="1">
          <a:blip r:embed="rId16"/>
          <a:srcRect t="1231" r="48715" b="49523"/>
          <a:stretch/>
        </p:blipFill>
        <p:spPr>
          <a:xfrm>
            <a:off x="5634416" y="3171838"/>
            <a:ext cx="1850895" cy="270730"/>
          </a:xfrm>
          <a:prstGeom prst="rect">
            <a:avLst/>
          </a:prstGeom>
        </p:spPr>
      </p:pic>
    </p:spTree>
    <p:extLst>
      <p:ext uri="{BB962C8B-B14F-4D97-AF65-F5344CB8AC3E}">
        <p14:creationId xmlns:p14="http://schemas.microsoft.com/office/powerpoint/2010/main" val="52388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Primary care</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59051" y="900593"/>
            <a:ext cx="8151034" cy="3970318"/>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triaging patients so that they are assessed online or over the phone before they are offered a face-to-face appointment, to protect patients and staff from avoidable infection risk. Many consultations continue to be conducted remotely.</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continue to provide services via dedicated ‘hubs’ as well as home visiting services to provide </a:t>
            </a:r>
            <a:r>
              <a:rPr lang="en-GB" sz="1400" dirty="0" smtClean="0">
                <a:solidFill>
                  <a:srgbClr val="425563"/>
                </a:solidFill>
                <a:latin typeface="Arial" panose="020B0604020202020204" pitchFamily="34" charset="0"/>
                <a:cs typeface="Arial" panose="020B0604020202020204" pitchFamily="34" charset="0"/>
              </a:rPr>
              <a:t>safe care </a:t>
            </a:r>
            <a:r>
              <a:rPr lang="en-GB" sz="1400" dirty="0">
                <a:solidFill>
                  <a:srgbClr val="425563"/>
                </a:solidFill>
                <a:latin typeface="Arial" panose="020B0604020202020204" pitchFamily="34" charset="0"/>
                <a:cs typeface="Arial" panose="020B0604020202020204" pitchFamily="34" charset="0"/>
              </a:rPr>
              <a:t>for patients across NCL.</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a:t>
            </a:r>
            <a:r>
              <a:rPr lang="en-GB" sz="1400" dirty="0" smtClean="0">
                <a:solidFill>
                  <a:srgbClr val="425563"/>
                </a:solidFill>
                <a:latin typeface="Arial" panose="020B0604020202020204" pitchFamily="34" charset="0"/>
                <a:cs typeface="Arial" panose="020B0604020202020204" pitchFamily="34" charset="0"/>
              </a:rPr>
              <a:t>monitor patients with long term conditions remotely, where possible, train multidisciplinary team members to manage and monitor at risk patients better and support patients to self-manage their own condition.</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further improve the use of clinical advice and guidance to link primary care and secondary </a:t>
            </a:r>
            <a:r>
              <a:rPr lang="en-GB" sz="1400" dirty="0" smtClean="0">
                <a:solidFill>
                  <a:srgbClr val="425563"/>
                </a:solidFill>
                <a:latin typeface="Arial" panose="020B0604020202020204" pitchFamily="34" charset="0"/>
                <a:cs typeface="Arial" panose="020B0604020202020204" pitchFamily="34" charset="0"/>
              </a:rPr>
              <a:t>  care </a:t>
            </a:r>
            <a:r>
              <a:rPr lang="en-GB" sz="1400" dirty="0">
                <a:solidFill>
                  <a:srgbClr val="425563"/>
                </a:solidFill>
                <a:latin typeface="Arial" panose="020B0604020202020204" pitchFamily="34" charset="0"/>
                <a:cs typeface="Arial" panose="020B0604020202020204" pitchFamily="34" charset="0"/>
              </a:rPr>
              <a:t>consultants.</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introducing </a:t>
            </a:r>
            <a:r>
              <a:rPr lang="en-GB" sz="1400" dirty="0">
                <a:solidFill>
                  <a:srgbClr val="425563"/>
                </a:solidFill>
                <a:latin typeface="Arial" panose="020B0604020202020204" pitchFamily="34" charset="0"/>
                <a:cs typeface="Arial" panose="020B0604020202020204" pitchFamily="34" charset="0"/>
              </a:rPr>
              <a:t>a consistent approach to </a:t>
            </a:r>
            <a:r>
              <a:rPr lang="en-GB" sz="1400" dirty="0" smtClean="0">
                <a:solidFill>
                  <a:srgbClr val="425563"/>
                </a:solidFill>
                <a:latin typeface="Arial" panose="020B0604020202020204" pitchFamily="34" charset="0"/>
                <a:cs typeface="Arial" panose="020B0604020202020204" pitchFamily="34" charset="0"/>
              </a:rPr>
              <a:t>referrals, </a:t>
            </a:r>
            <a:r>
              <a:rPr lang="en-GB" sz="1400" dirty="0">
                <a:solidFill>
                  <a:srgbClr val="425563"/>
                </a:solidFill>
                <a:latin typeface="Arial" panose="020B0604020202020204" pitchFamily="34" charset="0"/>
                <a:cs typeface="Arial" panose="020B0604020202020204" pitchFamily="34" charset="0"/>
              </a:rPr>
              <a:t>to allow for best use of available </a:t>
            </a:r>
            <a:r>
              <a:rPr lang="en-GB" sz="1400" dirty="0" smtClean="0">
                <a:solidFill>
                  <a:srgbClr val="425563"/>
                </a:solidFill>
                <a:latin typeface="Arial" panose="020B0604020202020204" pitchFamily="34" charset="0"/>
                <a:cs typeface="Arial" panose="020B0604020202020204" pitchFamily="34" charset="0"/>
              </a:rPr>
              <a:t>             capacity </a:t>
            </a:r>
            <a:r>
              <a:rPr lang="en-GB" sz="1400" dirty="0">
                <a:solidFill>
                  <a:srgbClr val="425563"/>
                </a:solidFill>
                <a:latin typeface="Arial" panose="020B0604020202020204" pitchFamily="34" charset="0"/>
                <a:cs typeface="Arial" panose="020B0604020202020204" pitchFamily="34" charset="0"/>
              </a:rPr>
              <a:t>across NCL to enable timely access and increased equity.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14922" y="3684195"/>
            <a:ext cx="553223" cy="484070"/>
          </a:xfrm>
          <a:prstGeom prst="rect">
            <a:avLst/>
          </a:prstGeom>
        </p:spPr>
      </p:pic>
      <p:pic>
        <p:nvPicPr>
          <p:cNvPr id="11" name="Picture 10"/>
          <p:cNvPicPr>
            <a:picLocks noChangeAspect="1"/>
          </p:cNvPicPr>
          <p:nvPr/>
        </p:nvPicPr>
        <p:blipFill>
          <a:blip r:embed="rId4"/>
          <a:stretch>
            <a:fillRect/>
          </a:stretch>
        </p:blipFill>
        <p:spPr>
          <a:xfrm>
            <a:off x="208207" y="977633"/>
            <a:ext cx="550843" cy="523301"/>
          </a:xfrm>
          <a:prstGeom prst="rect">
            <a:avLst/>
          </a:prstGeom>
        </p:spPr>
      </p:pic>
      <p:pic>
        <p:nvPicPr>
          <p:cNvPr id="12" name="Picture 11"/>
          <p:cNvPicPr>
            <a:picLocks noChangeAspect="1"/>
          </p:cNvPicPr>
          <p:nvPr/>
        </p:nvPicPr>
        <p:blipFill>
          <a:blip r:embed="rId5"/>
          <a:stretch>
            <a:fillRect/>
          </a:stretch>
        </p:blipFill>
        <p:spPr>
          <a:xfrm>
            <a:off x="240106" y="1801255"/>
            <a:ext cx="506776" cy="479234"/>
          </a:xfrm>
          <a:prstGeom prst="rect">
            <a:avLst/>
          </a:prstGeom>
        </p:spPr>
      </p:pic>
      <p:pic>
        <p:nvPicPr>
          <p:cNvPr id="13" name="Picture 12"/>
          <p:cNvPicPr>
            <a:picLocks noChangeAspect="1"/>
          </p:cNvPicPr>
          <p:nvPr/>
        </p:nvPicPr>
        <p:blipFill>
          <a:blip r:embed="rId6"/>
          <a:stretch>
            <a:fillRect/>
          </a:stretch>
        </p:blipFill>
        <p:spPr>
          <a:xfrm>
            <a:off x="249162" y="2455314"/>
            <a:ext cx="484742" cy="479234"/>
          </a:xfrm>
          <a:prstGeom prst="rect">
            <a:avLst/>
          </a:prstGeom>
        </p:spPr>
      </p:pic>
      <p:pic>
        <p:nvPicPr>
          <p:cNvPr id="14" name="Picture 13"/>
          <p:cNvPicPr>
            <a:picLocks noChangeAspect="1"/>
          </p:cNvPicPr>
          <p:nvPr/>
        </p:nvPicPr>
        <p:blipFill>
          <a:blip r:embed="rId7"/>
          <a:stretch>
            <a:fillRect/>
          </a:stretch>
        </p:blipFill>
        <p:spPr>
          <a:xfrm>
            <a:off x="215727" y="3072568"/>
            <a:ext cx="528810" cy="495759"/>
          </a:xfrm>
          <a:prstGeom prst="rect">
            <a:avLst/>
          </a:prstGeom>
        </p:spPr>
      </p:pic>
    </p:spTree>
    <p:extLst>
      <p:ext uri="{BB962C8B-B14F-4D97-AF65-F5344CB8AC3E}">
        <p14:creationId xmlns:p14="http://schemas.microsoft.com/office/powerpoint/2010/main" val="211861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Our hospitals</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23015" y="900593"/>
            <a:ext cx="8176436" cy="3754874"/>
          </a:xfrm>
          <a:prstGeom prst="rect">
            <a:avLst/>
          </a:prstGeom>
        </p:spPr>
        <p:txBody>
          <a:bodyPr wrap="square">
            <a:spAutoFit/>
          </a:bodyPr>
          <a:lstStyle/>
          <a:p>
            <a:pPr marL="285750" lvl="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are expanding our intensive </a:t>
            </a:r>
            <a:r>
              <a:rPr lang="en-GB" sz="1400" dirty="0">
                <a:solidFill>
                  <a:srgbClr val="425563"/>
                </a:solidFill>
                <a:latin typeface="Arial" panose="020B0604020202020204" pitchFamily="34" charset="0"/>
                <a:cs typeface="Arial" panose="020B0604020202020204" pitchFamily="34" charset="0"/>
              </a:rPr>
              <a:t>care unit (ICU) </a:t>
            </a:r>
            <a:r>
              <a:rPr lang="en-GB" sz="1400" dirty="0" smtClean="0">
                <a:solidFill>
                  <a:srgbClr val="425563"/>
                </a:solidFill>
                <a:latin typeface="Arial" panose="020B0604020202020204" pitchFamily="34" charset="0"/>
                <a:cs typeface="Arial" panose="020B0604020202020204" pitchFamily="34" charset="0"/>
              </a:rPr>
              <a:t>capacity to </a:t>
            </a:r>
            <a:r>
              <a:rPr lang="en-GB" sz="1400" dirty="0">
                <a:solidFill>
                  <a:srgbClr val="425563"/>
                </a:solidFill>
                <a:latin typeface="Arial" panose="020B0604020202020204" pitchFamily="34" charset="0"/>
                <a:cs typeface="Arial" panose="020B0604020202020204" pitchFamily="34" charset="0"/>
              </a:rPr>
              <a:t>cope with Covid-19 </a:t>
            </a:r>
            <a:r>
              <a:rPr lang="en-GB" sz="1400" dirty="0" smtClean="0">
                <a:solidFill>
                  <a:srgbClr val="425563"/>
                </a:solidFill>
                <a:latin typeface="Arial" panose="020B0604020202020204" pitchFamily="34" charset="0"/>
                <a:cs typeface="Arial" panose="020B0604020202020204" pitchFamily="34" charset="0"/>
              </a:rPr>
              <a:t>pressures.</a:t>
            </a:r>
          </a:p>
          <a:p>
            <a:pPr marL="285750" lvl="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are building a network between our hospitals to allow </a:t>
            </a:r>
            <a:r>
              <a:rPr lang="en-GB" sz="1400" dirty="0">
                <a:solidFill>
                  <a:srgbClr val="425563"/>
                </a:solidFill>
                <a:latin typeface="Arial" panose="020B0604020202020204" pitchFamily="34" charset="0"/>
                <a:cs typeface="Arial" panose="020B0604020202020204" pitchFamily="34" charset="0"/>
              </a:rPr>
              <a:t>centres </a:t>
            </a:r>
            <a:r>
              <a:rPr lang="en-GB" sz="1400" dirty="0" smtClean="0">
                <a:solidFill>
                  <a:srgbClr val="425563"/>
                </a:solidFill>
                <a:latin typeface="Arial" panose="020B0604020202020204" pitchFamily="34" charset="0"/>
                <a:cs typeface="Arial" panose="020B0604020202020204" pitchFamily="34" charset="0"/>
              </a:rPr>
              <a:t>to support </a:t>
            </a:r>
            <a:r>
              <a:rPr lang="en-GB" sz="1400" dirty="0">
                <a:solidFill>
                  <a:srgbClr val="425563"/>
                </a:solidFill>
                <a:latin typeface="Arial" panose="020B0604020202020204" pitchFamily="34" charset="0"/>
                <a:cs typeface="Arial" panose="020B0604020202020204" pitchFamily="34" charset="0"/>
              </a:rPr>
              <a:t>each other, start </a:t>
            </a:r>
            <a:r>
              <a:rPr lang="en-GB" sz="1400" dirty="0" smtClean="0">
                <a:solidFill>
                  <a:srgbClr val="425563"/>
                </a:solidFill>
                <a:latin typeface="Arial" panose="020B0604020202020204" pitchFamily="34" charset="0"/>
                <a:cs typeface="Arial" panose="020B0604020202020204" pitchFamily="34" charset="0"/>
              </a:rPr>
              <a:t>staff exchange </a:t>
            </a:r>
            <a:r>
              <a:rPr lang="en-GB" sz="1400" dirty="0">
                <a:solidFill>
                  <a:srgbClr val="425563"/>
                </a:solidFill>
                <a:latin typeface="Arial" panose="020B0604020202020204" pitchFamily="34" charset="0"/>
                <a:cs typeface="Arial" panose="020B0604020202020204" pitchFamily="34" charset="0"/>
              </a:rPr>
              <a:t>and will develop and provide common </a:t>
            </a:r>
            <a:r>
              <a:rPr lang="en-GB" sz="1400" dirty="0" smtClean="0">
                <a:solidFill>
                  <a:srgbClr val="425563"/>
                </a:solidFill>
                <a:latin typeface="Arial" panose="020B0604020202020204" pitchFamily="34" charset="0"/>
                <a:cs typeface="Arial" panose="020B0604020202020204" pitchFamily="34" charset="0"/>
              </a:rPr>
              <a:t>training </a:t>
            </a:r>
            <a:r>
              <a:rPr lang="en-GB" sz="1400" dirty="0">
                <a:solidFill>
                  <a:srgbClr val="425563"/>
                </a:solidFill>
                <a:latin typeface="Arial" panose="020B0604020202020204" pitchFamily="34" charset="0"/>
                <a:cs typeface="Arial" panose="020B0604020202020204" pitchFamily="34" charset="0"/>
              </a:rPr>
              <a:t>activity and </a:t>
            </a:r>
            <a:r>
              <a:rPr lang="en-GB" sz="1400" dirty="0" smtClean="0">
                <a:solidFill>
                  <a:srgbClr val="425563"/>
                </a:solidFill>
                <a:latin typeface="Arial" panose="020B0604020202020204" pitchFamily="34" charset="0"/>
                <a:cs typeface="Arial" panose="020B0604020202020204" pitchFamily="34" charset="0"/>
              </a:rPr>
              <a:t>models</a:t>
            </a:r>
            <a:r>
              <a:rPr lang="en-GB" sz="1400" dirty="0">
                <a:solidFill>
                  <a:srgbClr val="425563"/>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will make sure complex </a:t>
            </a:r>
            <a:r>
              <a:rPr lang="en-GB" sz="1400" dirty="0">
                <a:solidFill>
                  <a:srgbClr val="425563"/>
                </a:solidFill>
                <a:latin typeface="Arial" panose="020B0604020202020204" pitchFamily="34" charset="0"/>
                <a:cs typeface="Arial" panose="020B0604020202020204" pitchFamily="34" charset="0"/>
              </a:rPr>
              <a:t>patients </a:t>
            </a:r>
            <a:r>
              <a:rPr lang="en-GB" sz="1400" dirty="0" smtClean="0">
                <a:solidFill>
                  <a:srgbClr val="425563"/>
                </a:solidFill>
                <a:latin typeface="Arial" panose="020B0604020202020204" pitchFamily="34" charset="0"/>
                <a:cs typeface="Arial" panose="020B0604020202020204" pitchFamily="34" charset="0"/>
              </a:rPr>
              <a:t>can be safely transferred to specialist </a:t>
            </a:r>
            <a:r>
              <a:rPr lang="en-GB" sz="1400" dirty="0">
                <a:solidFill>
                  <a:srgbClr val="425563"/>
                </a:solidFill>
                <a:latin typeface="Arial" panose="020B0604020202020204" pitchFamily="34" charset="0"/>
                <a:cs typeface="Arial" panose="020B0604020202020204" pitchFamily="34" charset="0"/>
              </a:rPr>
              <a:t>sites when needed</a:t>
            </a:r>
            <a:r>
              <a:rPr lang="en-GB" sz="1400" dirty="0" smtClean="0">
                <a:solidFill>
                  <a:srgbClr val="425563"/>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en-GB" sz="1400" dirty="0">
                <a:solidFill>
                  <a:srgbClr val="425563"/>
                </a:solidFill>
                <a:latin typeface="Arial" panose="020B0604020202020204" pitchFamily="34" charset="0"/>
                <a:cs typeface="Arial" panose="020B0604020202020204" pitchFamily="34" charset="0"/>
              </a:rPr>
              <a:t>We </a:t>
            </a:r>
            <a:r>
              <a:rPr lang="en-GB" sz="1400" dirty="0" smtClean="0">
                <a:solidFill>
                  <a:srgbClr val="425563"/>
                </a:solidFill>
                <a:latin typeface="Arial" panose="020B0604020202020204" pitchFamily="34" charset="0"/>
                <a:cs typeface="Arial" panose="020B0604020202020204" pitchFamily="34" charset="0"/>
              </a:rPr>
              <a:t>are adopting new approaches </a:t>
            </a:r>
            <a:r>
              <a:rPr lang="en-GB" sz="1400" dirty="0">
                <a:solidFill>
                  <a:srgbClr val="425563"/>
                </a:solidFill>
                <a:latin typeface="Arial" panose="020B0604020202020204" pitchFamily="34" charset="0"/>
                <a:cs typeface="Arial" panose="020B0604020202020204" pitchFamily="34" charset="0"/>
              </a:rPr>
              <a:t>to </a:t>
            </a:r>
            <a:r>
              <a:rPr lang="en-GB" sz="1400" dirty="0" smtClean="0">
                <a:solidFill>
                  <a:srgbClr val="425563"/>
                </a:solidFill>
                <a:latin typeface="Arial" panose="020B0604020202020204" pitchFamily="34" charset="0"/>
                <a:cs typeface="Arial" panose="020B0604020202020204" pitchFamily="34" charset="0"/>
              </a:rPr>
              <a:t>ensure patients stay in hospital only for the time they need to – transferring them home or to suitable service in their community more quickly. </a:t>
            </a:r>
          </a:p>
          <a:p>
            <a:pPr marL="285750" indent="-285750">
              <a:buFont typeface="Wingdings" panose="05000000000000000000" pitchFamily="2" charset="2"/>
              <a:buChar char="ü"/>
              <a:defRPr/>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are </a:t>
            </a:r>
            <a:r>
              <a:rPr lang="en-GB" sz="1400" dirty="0" smtClean="0">
                <a:solidFill>
                  <a:srgbClr val="425563"/>
                </a:solidFill>
                <a:latin typeface="Arial" panose="020B0604020202020204" pitchFamily="34" charset="0"/>
                <a:cs typeface="Arial" panose="020B0604020202020204" pitchFamily="34" charset="0"/>
              </a:rPr>
              <a:t>assessing prioritising our patient waiting lists based on those with the most urgent needs and encouraging them to </a:t>
            </a:r>
            <a:r>
              <a:rPr lang="en-GB" sz="1400" dirty="0">
                <a:solidFill>
                  <a:srgbClr val="425563"/>
                </a:solidFill>
                <a:latin typeface="Arial" panose="020B0604020202020204" pitchFamily="34" charset="0"/>
                <a:cs typeface="Arial" panose="020B0604020202020204" pitchFamily="34" charset="0"/>
              </a:rPr>
              <a:t>access the care they need at our hospitals across NCL. </a:t>
            </a: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be reviewing services by medical specialty and using clinical networks to make sure we are using our resources most effectively. </a:t>
            </a:r>
          </a:p>
          <a:p>
            <a:pPr marL="28575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a:pPr>
            <a:endParaRPr lang="en-GB" sz="1400" dirty="0">
              <a:solidFill>
                <a:srgbClr val="42556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2521" y="1952196"/>
            <a:ext cx="638978" cy="512284"/>
          </a:xfrm>
          <a:prstGeom prst="rect">
            <a:avLst/>
          </a:prstGeom>
        </p:spPr>
      </p:pic>
      <p:pic>
        <p:nvPicPr>
          <p:cNvPr id="6" name="Picture 5"/>
          <p:cNvPicPr>
            <a:picLocks noChangeAspect="1"/>
          </p:cNvPicPr>
          <p:nvPr/>
        </p:nvPicPr>
        <p:blipFill>
          <a:blip r:embed="rId4"/>
          <a:stretch>
            <a:fillRect/>
          </a:stretch>
        </p:blipFill>
        <p:spPr>
          <a:xfrm>
            <a:off x="163395" y="3679478"/>
            <a:ext cx="616945" cy="501267"/>
          </a:xfrm>
          <a:prstGeom prst="rect">
            <a:avLst/>
          </a:prstGeom>
        </p:spPr>
      </p:pic>
      <p:pic>
        <p:nvPicPr>
          <p:cNvPr id="9" name="Picture 8"/>
          <p:cNvPicPr>
            <a:picLocks noChangeAspect="1"/>
          </p:cNvPicPr>
          <p:nvPr/>
        </p:nvPicPr>
        <p:blipFill>
          <a:blip r:embed="rId5"/>
          <a:stretch>
            <a:fillRect/>
          </a:stretch>
        </p:blipFill>
        <p:spPr>
          <a:xfrm>
            <a:off x="203681" y="2475342"/>
            <a:ext cx="528810" cy="495759"/>
          </a:xfrm>
          <a:prstGeom prst="rect">
            <a:avLst/>
          </a:prstGeom>
        </p:spPr>
      </p:pic>
      <p:pic>
        <p:nvPicPr>
          <p:cNvPr id="10" name="Picture 9"/>
          <p:cNvPicPr>
            <a:picLocks noChangeAspect="1"/>
          </p:cNvPicPr>
          <p:nvPr/>
        </p:nvPicPr>
        <p:blipFill>
          <a:blip r:embed="rId6"/>
          <a:stretch>
            <a:fillRect/>
          </a:stretch>
        </p:blipFill>
        <p:spPr>
          <a:xfrm>
            <a:off x="203529" y="3072654"/>
            <a:ext cx="528962" cy="521183"/>
          </a:xfrm>
          <a:prstGeom prst="rect">
            <a:avLst/>
          </a:prstGeom>
        </p:spPr>
      </p:pic>
      <p:pic>
        <p:nvPicPr>
          <p:cNvPr id="11" name="Picture 10"/>
          <p:cNvPicPr>
            <a:picLocks noChangeAspect="1"/>
          </p:cNvPicPr>
          <p:nvPr/>
        </p:nvPicPr>
        <p:blipFill>
          <a:blip r:embed="rId7"/>
          <a:stretch>
            <a:fillRect/>
          </a:stretch>
        </p:blipFill>
        <p:spPr>
          <a:xfrm>
            <a:off x="203681" y="834667"/>
            <a:ext cx="576659" cy="546162"/>
          </a:xfrm>
          <a:prstGeom prst="rect">
            <a:avLst/>
          </a:prstGeom>
        </p:spPr>
      </p:pic>
      <p:pic>
        <p:nvPicPr>
          <p:cNvPr id="13" name="Picture 12"/>
          <p:cNvPicPr>
            <a:picLocks noChangeAspect="1"/>
          </p:cNvPicPr>
          <p:nvPr/>
        </p:nvPicPr>
        <p:blipFill>
          <a:blip r:embed="rId8"/>
          <a:stretch>
            <a:fillRect/>
          </a:stretch>
        </p:blipFill>
        <p:spPr>
          <a:xfrm>
            <a:off x="203681" y="1390482"/>
            <a:ext cx="528810" cy="495759"/>
          </a:xfrm>
          <a:prstGeom prst="rect">
            <a:avLst/>
          </a:prstGeom>
        </p:spPr>
      </p:pic>
    </p:spTree>
    <p:extLst>
      <p:ext uri="{BB962C8B-B14F-4D97-AF65-F5344CB8AC3E}">
        <p14:creationId xmlns:p14="http://schemas.microsoft.com/office/powerpoint/2010/main" val="289998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Mental health</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76177" y="905270"/>
            <a:ext cx="8123273" cy="3539430"/>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working more closely together to identify and better support our most vulnerable service users, including expanding the crisis line to support children and young people and diverting those in crisis from A&amp;E departments to receive care in local hubs.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are providing more telephone and video consultations for assessment, virtual clinics and group support and are providing face-to-face appointments for those most in need.</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continue to support people through IAPT services, in particular supporting those        individuals having difficulty coping with the current, ongoing situation.</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utilising iPads and apps to allow service users to manage their wellbeing and keep in touch with friends and family.</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t>
            </a:r>
            <a:r>
              <a:rPr lang="en-GB" sz="1400" dirty="0">
                <a:solidFill>
                  <a:srgbClr val="425563"/>
                </a:solidFill>
                <a:latin typeface="Arial" panose="020B0604020202020204" pitchFamily="34" charset="0"/>
                <a:cs typeface="Arial" panose="020B0604020202020204" pitchFamily="34" charset="0"/>
              </a:rPr>
              <a:t>will support schools as pupils return with the development of video resources covering management of grief and changes in relationships.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81266" y="3044303"/>
            <a:ext cx="594911" cy="506776"/>
          </a:xfrm>
          <a:prstGeom prst="rect">
            <a:avLst/>
          </a:prstGeom>
        </p:spPr>
      </p:pic>
      <p:pic>
        <p:nvPicPr>
          <p:cNvPr id="6" name="Picture 5"/>
          <p:cNvPicPr>
            <a:picLocks noChangeAspect="1"/>
          </p:cNvPicPr>
          <p:nvPr/>
        </p:nvPicPr>
        <p:blipFill>
          <a:blip r:embed="rId4"/>
          <a:stretch>
            <a:fillRect/>
          </a:stretch>
        </p:blipFill>
        <p:spPr>
          <a:xfrm>
            <a:off x="194887" y="976654"/>
            <a:ext cx="638978" cy="512284"/>
          </a:xfrm>
          <a:prstGeom prst="rect">
            <a:avLst/>
          </a:prstGeom>
        </p:spPr>
      </p:pic>
      <p:pic>
        <p:nvPicPr>
          <p:cNvPr id="10" name="Picture 9"/>
          <p:cNvPicPr>
            <a:picLocks noChangeAspect="1"/>
          </p:cNvPicPr>
          <p:nvPr/>
        </p:nvPicPr>
        <p:blipFill>
          <a:blip r:embed="rId5"/>
          <a:stretch>
            <a:fillRect/>
          </a:stretch>
        </p:blipFill>
        <p:spPr>
          <a:xfrm>
            <a:off x="272005" y="1811261"/>
            <a:ext cx="484742" cy="484742"/>
          </a:xfrm>
          <a:prstGeom prst="rect">
            <a:avLst/>
          </a:prstGeom>
        </p:spPr>
      </p:pic>
      <p:pic>
        <p:nvPicPr>
          <p:cNvPr id="11" name="Picture 10"/>
          <p:cNvPicPr>
            <a:picLocks noChangeAspect="1"/>
          </p:cNvPicPr>
          <p:nvPr/>
        </p:nvPicPr>
        <p:blipFill>
          <a:blip r:embed="rId6"/>
          <a:stretch>
            <a:fillRect/>
          </a:stretch>
        </p:blipFill>
        <p:spPr>
          <a:xfrm>
            <a:off x="196067" y="3714424"/>
            <a:ext cx="637798" cy="566931"/>
          </a:xfrm>
          <a:prstGeom prst="rect">
            <a:avLst/>
          </a:prstGeom>
        </p:spPr>
      </p:pic>
      <p:pic>
        <p:nvPicPr>
          <p:cNvPr id="12" name="Picture 11"/>
          <p:cNvPicPr>
            <a:picLocks noChangeAspect="1"/>
          </p:cNvPicPr>
          <p:nvPr/>
        </p:nvPicPr>
        <p:blipFill>
          <a:blip r:embed="rId7"/>
          <a:stretch>
            <a:fillRect/>
          </a:stretch>
        </p:blipFill>
        <p:spPr>
          <a:xfrm>
            <a:off x="205904" y="2432614"/>
            <a:ext cx="550843" cy="484742"/>
          </a:xfrm>
          <a:prstGeom prst="rect">
            <a:avLst/>
          </a:prstGeom>
        </p:spPr>
      </p:pic>
    </p:spTree>
    <p:extLst>
      <p:ext uri="{BB962C8B-B14F-4D97-AF65-F5344CB8AC3E}">
        <p14:creationId xmlns:p14="http://schemas.microsoft.com/office/powerpoint/2010/main" val="423691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4"/>
          <p:cNvSpPr txBox="1">
            <a:spLocks/>
          </p:cNvSpPr>
          <p:nvPr/>
        </p:nvSpPr>
        <p:spPr>
          <a:xfrm>
            <a:off x="272005" y="277165"/>
            <a:ext cx="8455229" cy="532408"/>
          </a:xfrm>
          <a:prstGeom prst="rect">
            <a:avLst/>
          </a:prstGeom>
        </p:spPr>
        <p:txBody>
          <a:bodyPr vert="horz" lIns="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smtClean="0">
                <a:solidFill>
                  <a:srgbClr val="AF0066"/>
                </a:solidFill>
                <a:latin typeface="Arial" panose="020B0604020202020204" pitchFamily="34" charset="0"/>
                <a:cs typeface="Arial" panose="020B0604020202020204" pitchFamily="34" charset="0"/>
              </a:rPr>
              <a:t>Community services and local care</a:t>
            </a:r>
            <a:endParaRPr lang="en-GB" sz="2800" b="1" dirty="0">
              <a:solidFill>
                <a:srgbClr val="AF0066"/>
              </a:solidFill>
              <a:latin typeface="Arial" panose="020B0604020202020204" pitchFamily="34" charset="0"/>
              <a:cs typeface="Arial" panose="020B0604020202020204" pitchFamily="34" charset="0"/>
            </a:endParaRPr>
          </a:p>
        </p:txBody>
      </p:sp>
      <p:sp>
        <p:nvSpPr>
          <p:cNvPr id="8" name="Rectangle 7"/>
          <p:cNvSpPr/>
          <p:nvPr/>
        </p:nvSpPr>
        <p:spPr>
          <a:xfrm>
            <a:off x="723013" y="900593"/>
            <a:ext cx="8176437" cy="2893100"/>
          </a:xfrm>
          <a:prstGeom prst="rect">
            <a:avLst/>
          </a:prstGeom>
        </p:spPr>
        <p:txBody>
          <a:bodyPr wrap="square">
            <a:spAutoFit/>
          </a:bodyPr>
          <a:lstStyle/>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developing a new model of care that provides comprehensive support for patients discharged from hospital following a Covid-19 diagnosis.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a:t>
            </a:r>
            <a:r>
              <a:rPr lang="en-GB" sz="1400" dirty="0" smtClean="0">
                <a:solidFill>
                  <a:srgbClr val="425563"/>
                </a:solidFill>
                <a:latin typeface="Arial" panose="020B0604020202020204" pitchFamily="34" charset="0"/>
                <a:cs typeface="Arial" panose="020B0604020202020204" pitchFamily="34" charset="0"/>
              </a:rPr>
              <a:t>physically separate </a:t>
            </a:r>
            <a:r>
              <a:rPr lang="en-GB" sz="1400" dirty="0" err="1" smtClean="0">
                <a:solidFill>
                  <a:srgbClr val="425563"/>
                </a:solidFill>
                <a:latin typeface="Arial" panose="020B0604020202020204" pitchFamily="34" charset="0"/>
                <a:cs typeface="Arial" panose="020B0604020202020204" pitchFamily="34" charset="0"/>
              </a:rPr>
              <a:t>Covid</a:t>
            </a:r>
            <a:r>
              <a:rPr lang="en-GB" sz="1400" dirty="0" smtClean="0">
                <a:solidFill>
                  <a:srgbClr val="425563"/>
                </a:solidFill>
                <a:latin typeface="Arial" panose="020B0604020202020204" pitchFamily="34" charset="0"/>
                <a:cs typeface="Arial" panose="020B0604020202020204" pitchFamily="34" charset="0"/>
              </a:rPr>
              <a:t> and non-</a:t>
            </a:r>
            <a:r>
              <a:rPr lang="en-GB" sz="1400" dirty="0" err="1" smtClean="0">
                <a:solidFill>
                  <a:srgbClr val="425563"/>
                </a:solidFill>
                <a:latin typeface="Arial" panose="020B0604020202020204" pitchFamily="34" charset="0"/>
                <a:cs typeface="Arial" panose="020B0604020202020204" pitchFamily="34" charset="0"/>
              </a:rPr>
              <a:t>Covid</a:t>
            </a:r>
            <a:r>
              <a:rPr lang="en-GB" sz="1400" dirty="0" smtClean="0">
                <a:solidFill>
                  <a:srgbClr val="425563"/>
                </a:solidFill>
                <a:latin typeface="Arial" panose="020B0604020202020204" pitchFamily="34" charset="0"/>
                <a:cs typeface="Arial" panose="020B0604020202020204" pitchFamily="34" charset="0"/>
              </a:rPr>
              <a:t> services as clinics recommence, to minimise the risk of infection within the community.</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smtClean="0">
                <a:solidFill>
                  <a:srgbClr val="425563"/>
                </a:solidFill>
                <a:latin typeface="Arial" panose="020B0604020202020204" pitchFamily="34" charset="0"/>
                <a:cs typeface="Arial" panose="020B0604020202020204" pitchFamily="34" charset="0"/>
              </a:rPr>
              <a:t>We are utilising community service teams to provide support for people with complex needs in care home settings and to work with primary care to manage temporarily housebound patients.</a:t>
            </a:r>
          </a:p>
          <a:p>
            <a:pPr marL="285750" indent="-285750">
              <a:buFont typeface="Wingdings" panose="05000000000000000000" pitchFamily="2" charset="2"/>
              <a:buChar char="ü"/>
              <a:defRPr sz="1300"/>
            </a:pPr>
            <a:endParaRPr lang="en-GB" sz="1400" dirty="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r>
              <a:rPr lang="en-GB" sz="1400" dirty="0">
                <a:solidFill>
                  <a:srgbClr val="425563"/>
                </a:solidFill>
                <a:latin typeface="Arial" panose="020B0604020202020204" pitchFamily="34" charset="0"/>
                <a:cs typeface="Arial" panose="020B0604020202020204" pitchFamily="34" charset="0"/>
              </a:rPr>
              <a:t>We will deliver new community-based approaches to managing long term conditions and residents  </a:t>
            </a:r>
            <a:r>
              <a:rPr lang="en-GB" sz="1400" dirty="0" smtClean="0">
                <a:solidFill>
                  <a:srgbClr val="425563"/>
                </a:solidFill>
                <a:latin typeface="Arial" panose="020B0604020202020204" pitchFamily="34" charset="0"/>
                <a:cs typeface="Arial" panose="020B0604020202020204" pitchFamily="34" charset="0"/>
              </a:rPr>
              <a:t>that </a:t>
            </a:r>
            <a:r>
              <a:rPr lang="en-GB" sz="1400" dirty="0">
                <a:solidFill>
                  <a:srgbClr val="425563"/>
                </a:solidFill>
                <a:latin typeface="Arial" panose="020B0604020202020204" pitchFamily="34" charset="0"/>
                <a:cs typeface="Arial" panose="020B0604020202020204" pitchFamily="34" charset="0"/>
              </a:rPr>
              <a:t>are shielding.</a:t>
            </a: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defRPr sz="1300"/>
            </a:pPr>
            <a:endParaRPr lang="en-GB" sz="1400" dirty="0" smtClean="0">
              <a:solidFill>
                <a:srgbClr val="425563"/>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40201" y="933456"/>
            <a:ext cx="528962" cy="521183"/>
          </a:xfrm>
          <a:prstGeom prst="rect">
            <a:avLst/>
          </a:prstGeom>
        </p:spPr>
      </p:pic>
      <p:pic>
        <p:nvPicPr>
          <p:cNvPr id="5" name="Picture 4"/>
          <p:cNvPicPr>
            <a:picLocks noChangeAspect="1"/>
          </p:cNvPicPr>
          <p:nvPr/>
        </p:nvPicPr>
        <p:blipFill>
          <a:blip r:embed="rId4"/>
          <a:stretch>
            <a:fillRect/>
          </a:stretch>
        </p:blipFill>
        <p:spPr>
          <a:xfrm>
            <a:off x="256103" y="1593075"/>
            <a:ext cx="506776" cy="462708"/>
          </a:xfrm>
          <a:prstGeom prst="rect">
            <a:avLst/>
          </a:prstGeom>
        </p:spPr>
      </p:pic>
      <p:pic>
        <p:nvPicPr>
          <p:cNvPr id="9" name="Picture 8"/>
          <p:cNvPicPr>
            <a:picLocks noChangeAspect="1"/>
          </p:cNvPicPr>
          <p:nvPr/>
        </p:nvPicPr>
        <p:blipFill>
          <a:blip r:embed="rId5"/>
          <a:stretch>
            <a:fillRect/>
          </a:stretch>
        </p:blipFill>
        <p:spPr>
          <a:xfrm>
            <a:off x="215245" y="2867021"/>
            <a:ext cx="559981" cy="487484"/>
          </a:xfrm>
          <a:prstGeom prst="rect">
            <a:avLst/>
          </a:prstGeom>
        </p:spPr>
      </p:pic>
      <p:pic>
        <p:nvPicPr>
          <p:cNvPr id="10" name="Picture 9"/>
          <p:cNvPicPr>
            <a:picLocks noChangeAspect="1"/>
          </p:cNvPicPr>
          <p:nvPr/>
        </p:nvPicPr>
        <p:blipFill>
          <a:blip r:embed="rId6"/>
          <a:stretch>
            <a:fillRect/>
          </a:stretch>
        </p:blipFill>
        <p:spPr>
          <a:xfrm>
            <a:off x="228712" y="2256083"/>
            <a:ext cx="537594" cy="503994"/>
          </a:xfrm>
          <a:prstGeom prst="rect">
            <a:avLst/>
          </a:prstGeom>
        </p:spPr>
      </p:pic>
    </p:spTree>
    <p:extLst>
      <p:ext uri="{BB962C8B-B14F-4D97-AF65-F5344CB8AC3E}">
        <p14:creationId xmlns:p14="http://schemas.microsoft.com/office/powerpoint/2010/main" val="3797587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3080</TotalTime>
  <Words>2624</Words>
  <Application>Microsoft Office PowerPoint</Application>
  <PresentationFormat>On-screen Show (16:9)</PresentationFormat>
  <Paragraphs>172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NCL Recovery – system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Ian Swain</dc:creator>
  <cp:lastModifiedBy>MoralesOyarce, Chloe</cp:lastModifiedBy>
  <cp:revision>120</cp:revision>
  <dcterms:created xsi:type="dcterms:W3CDTF">2017-06-02T09:04:15Z</dcterms:created>
  <dcterms:modified xsi:type="dcterms:W3CDTF">2020-07-22T15:42:49Z</dcterms:modified>
</cp:coreProperties>
</file>